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377" r:id="rId2"/>
    <p:sldId id="359" r:id="rId3"/>
    <p:sldId id="373" r:id="rId4"/>
    <p:sldId id="374" r:id="rId5"/>
    <p:sldId id="375" r:id="rId6"/>
    <p:sldId id="376" r:id="rId7"/>
  </p:sldIdLst>
  <p:sldSz cx="9144000" cy="6858000" type="screen4x3"/>
  <p:notesSz cx="6858000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3814"/>
    <a:srgbClr val="AE0000"/>
    <a:srgbClr val="831F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99" autoAdjust="0"/>
    <p:restoredTop sz="94400" autoAdjust="0"/>
  </p:normalViewPr>
  <p:slideViewPr>
    <p:cSldViewPr>
      <p:cViewPr>
        <p:scale>
          <a:sx n="120" d="100"/>
          <a:sy n="120" d="100"/>
        </p:scale>
        <p:origin x="-558" y="10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8" d="100"/>
          <a:sy n="58" d="100"/>
        </p:scale>
        <p:origin x="-1932" y="-84"/>
      </p:cViewPr>
      <p:guideLst>
        <p:guide orient="horz" pos="3127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1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1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FD656F-CC7F-4A7C-8C42-73650AABEF68}" type="datetimeFigureOut">
              <a:rPr lang="pt-BR" smtClean="0"/>
              <a:t>31/01/2017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71801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9428584"/>
            <a:ext cx="2971801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271B30-0366-491C-B92E-BD2CE6447B8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18463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1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1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A8D59A-1863-4719-AC97-F3EFE0720EAF}" type="datetimeFigureOut">
              <a:rPr lang="pt-BR" smtClean="0"/>
              <a:t>31/01/2017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4615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1" y="4715156"/>
            <a:ext cx="548640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71801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9428584"/>
            <a:ext cx="2971801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D2B348-34E7-4D6B-80C0-5059D2D054C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88966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D2B348-34E7-4D6B-80C0-5059D2D054C5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01016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D2B348-34E7-4D6B-80C0-5059D2D054C5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01016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D2B348-34E7-4D6B-80C0-5059D2D054C5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01016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D2B348-34E7-4D6B-80C0-5059D2D054C5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01016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D2B348-34E7-4D6B-80C0-5059D2D054C5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01016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D2B348-34E7-4D6B-80C0-5059D2D054C5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01016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>
            <a:spLocks noChangeArrowheads="1"/>
          </p:cNvSpPr>
          <p:nvPr userDrawn="1"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/>
            </a:r>
            <a:br>
              <a:rPr kumimoji="0" 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9" name="Conector reto 18"/>
          <p:cNvCxnSpPr/>
          <p:nvPr userDrawn="1"/>
        </p:nvCxnSpPr>
        <p:spPr>
          <a:xfrm>
            <a:off x="323528" y="764704"/>
            <a:ext cx="842493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reto 25"/>
          <p:cNvCxnSpPr/>
          <p:nvPr userDrawn="1"/>
        </p:nvCxnSpPr>
        <p:spPr>
          <a:xfrm>
            <a:off x="323528" y="6309320"/>
            <a:ext cx="842493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ítulo 1"/>
          <p:cNvSpPr txBox="1">
            <a:spLocks/>
          </p:cNvSpPr>
          <p:nvPr userDrawn="1"/>
        </p:nvSpPr>
        <p:spPr>
          <a:xfrm>
            <a:off x="251520" y="102432"/>
            <a:ext cx="7344816" cy="3742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1600" b="1" dirty="0" smtClean="0">
                <a:solidFill>
                  <a:schemeClr val="tx1"/>
                </a:solidFill>
              </a:rPr>
              <a:t>PREVCOM RG </a:t>
            </a:r>
            <a:endParaRPr lang="pt-BR" sz="1600" b="0" dirty="0" smtClean="0">
              <a:solidFill>
                <a:schemeClr val="tx1"/>
              </a:solidFill>
            </a:endParaRPr>
          </a:p>
          <a:p>
            <a:pPr algn="l"/>
            <a:r>
              <a:rPr lang="pt-BR" sz="1600" dirty="0" smtClean="0">
                <a:solidFill>
                  <a:schemeClr val="tx1"/>
                </a:solidFill>
              </a:rPr>
              <a:t>Relatório gerencial</a:t>
            </a:r>
            <a:endParaRPr lang="pt-BR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1" name="Imagem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5430" y="332656"/>
            <a:ext cx="2189001" cy="729666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13825312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30809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 txBox="1">
            <a:spLocks/>
          </p:cNvSpPr>
          <p:nvPr/>
        </p:nvSpPr>
        <p:spPr>
          <a:xfrm>
            <a:off x="323528" y="3356992"/>
            <a:ext cx="7344816" cy="3742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200" i="1" dirty="0" smtClean="0">
                <a:solidFill>
                  <a:srgbClr val="C00000"/>
                </a:solidFill>
                <a:latin typeface="Georgia" pitchFamily="18" charset="0"/>
              </a:rPr>
              <a:t>Benefícios de risco</a:t>
            </a:r>
            <a:endParaRPr lang="pt-BR" sz="3200" i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323528" y="1110544"/>
            <a:ext cx="7344816" cy="3742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200" i="1" dirty="0" smtClean="0">
                <a:solidFill>
                  <a:srgbClr val="C00000"/>
                </a:solidFill>
                <a:latin typeface="Georgia" pitchFamily="18" charset="0"/>
              </a:rPr>
              <a:t>Número de participantes</a:t>
            </a:r>
            <a:endParaRPr lang="pt-BR" sz="3200" i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6" name="CaixaDeTexto 11"/>
          <p:cNvSpPr txBox="1">
            <a:spLocks noChangeArrowheads="1"/>
          </p:cNvSpPr>
          <p:nvPr/>
        </p:nvSpPr>
        <p:spPr bwMode="auto">
          <a:xfrm>
            <a:off x="539552" y="1641782"/>
            <a:ext cx="8515672" cy="90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t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3200" dirty="0" smtClean="0">
                <a:latin typeface="Georgia" pitchFamily="18" charset="0"/>
              </a:rPr>
              <a:t>8.894	</a:t>
            </a:r>
            <a:br>
              <a:rPr lang="pt-BR" sz="3200" dirty="0" smtClean="0">
                <a:latin typeface="Georgia" pitchFamily="18" charset="0"/>
              </a:rPr>
            </a:br>
            <a:endParaRPr lang="pt-BR" sz="120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8" name="CaixaDeTexto 11"/>
          <p:cNvSpPr txBox="1">
            <a:spLocks noChangeArrowheads="1"/>
          </p:cNvSpPr>
          <p:nvPr/>
        </p:nvSpPr>
        <p:spPr bwMode="auto">
          <a:xfrm>
            <a:off x="539552" y="3884855"/>
            <a:ext cx="8515672" cy="90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t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3200" dirty="0" smtClean="0">
                <a:latin typeface="Georgia" pitchFamily="18" charset="0"/>
              </a:rPr>
              <a:t>5.463 </a:t>
            </a:r>
            <a:r>
              <a:rPr lang="pt-BR" sz="2400" dirty="0" smtClean="0">
                <a:latin typeface="Georgia" pitchFamily="18" charset="0"/>
              </a:rPr>
              <a:t>contratações  </a:t>
            </a:r>
            <a:r>
              <a:rPr lang="pt-BR" sz="1600" dirty="0" smtClean="0">
                <a:latin typeface="Georgia" pitchFamily="18" charset="0"/>
              </a:rPr>
              <a:t>(61,42 % </a:t>
            </a:r>
            <a:r>
              <a:rPr lang="pt-BR" sz="1600" dirty="0">
                <a:latin typeface="Georgia" pitchFamily="18" charset="0"/>
              </a:rPr>
              <a:t>dos </a:t>
            </a:r>
            <a:r>
              <a:rPr lang="pt-BR" sz="1600" dirty="0" smtClean="0">
                <a:latin typeface="Georgia" pitchFamily="18" charset="0"/>
              </a:rPr>
              <a:t>participantes do RG)</a:t>
            </a:r>
            <a:r>
              <a:rPr lang="pt-BR" sz="1600" dirty="0">
                <a:latin typeface="Georgia" pitchFamily="18" charset="0"/>
              </a:rPr>
              <a:t/>
            </a:r>
            <a:br>
              <a:rPr lang="pt-BR" sz="1600" dirty="0">
                <a:latin typeface="Georgia" pitchFamily="18" charset="0"/>
              </a:rPr>
            </a:br>
            <a:endParaRPr lang="pt-BR" sz="120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251520" y="476672"/>
            <a:ext cx="100610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200" dirty="0">
                <a:solidFill>
                  <a:schemeClr val="bg1">
                    <a:lumMod val="50000"/>
                  </a:schemeClr>
                </a:solidFill>
              </a:rPr>
              <a:t>Janeiro/2016</a:t>
            </a:r>
            <a:endParaRPr lang="pt-BR" sz="1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642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 txBox="1">
            <a:spLocks/>
          </p:cNvSpPr>
          <p:nvPr/>
        </p:nvSpPr>
        <p:spPr>
          <a:xfrm>
            <a:off x="323528" y="1110544"/>
            <a:ext cx="7344816" cy="3742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200" i="1" dirty="0" smtClean="0">
                <a:solidFill>
                  <a:srgbClr val="C00000"/>
                </a:solidFill>
                <a:latin typeface="Georgia" pitchFamily="18" charset="0"/>
              </a:rPr>
              <a:t>Número de participantes</a:t>
            </a:r>
            <a:endParaRPr lang="pt-BR" sz="3200" i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12" name="CaixaDeTexto 11"/>
          <p:cNvSpPr txBox="1">
            <a:spLocks noChangeArrowheads="1"/>
          </p:cNvSpPr>
          <p:nvPr/>
        </p:nvSpPr>
        <p:spPr bwMode="auto">
          <a:xfrm>
            <a:off x="611560" y="1529034"/>
            <a:ext cx="8515672" cy="387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1600" b="1" dirty="0" smtClean="0">
                <a:latin typeface="+mj-lt"/>
              </a:rPr>
              <a:t>EVOLUÇÃO EM 2015	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893627"/>
            <a:ext cx="8187208" cy="43036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ângulo 4"/>
          <p:cNvSpPr/>
          <p:nvPr/>
        </p:nvSpPr>
        <p:spPr>
          <a:xfrm>
            <a:off x="251520" y="476672"/>
            <a:ext cx="100610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200" dirty="0">
                <a:solidFill>
                  <a:schemeClr val="bg1">
                    <a:lumMod val="50000"/>
                  </a:schemeClr>
                </a:solidFill>
              </a:rPr>
              <a:t>Janeiro/2016</a:t>
            </a:r>
            <a:endParaRPr lang="pt-BR" sz="1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3433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 txBox="1">
            <a:spLocks/>
          </p:cNvSpPr>
          <p:nvPr/>
        </p:nvSpPr>
        <p:spPr>
          <a:xfrm>
            <a:off x="323528" y="1110544"/>
            <a:ext cx="7344816" cy="3742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200" i="1" dirty="0" smtClean="0">
                <a:solidFill>
                  <a:srgbClr val="C00000"/>
                </a:solidFill>
                <a:latin typeface="Georgia" pitchFamily="18" charset="0"/>
              </a:rPr>
              <a:t>Atividades de investimentos</a:t>
            </a:r>
            <a:endParaRPr lang="pt-BR" sz="3200" i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5" name="CaixaDeTexto 11"/>
          <p:cNvSpPr txBox="1">
            <a:spLocks noChangeArrowheads="1"/>
          </p:cNvSpPr>
          <p:nvPr/>
        </p:nvSpPr>
        <p:spPr bwMode="auto">
          <a:xfrm>
            <a:off x="539552" y="1761080"/>
            <a:ext cx="8515672" cy="1776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t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2400" dirty="0" smtClean="0">
                <a:solidFill>
                  <a:srgbClr val="C00000"/>
                </a:solidFill>
                <a:latin typeface="Georgia" pitchFamily="18" charset="0"/>
              </a:rPr>
              <a:t>Valor acumulado SP-PREVCOM: </a:t>
            </a:r>
            <a:r>
              <a:rPr lang="pt-BR" sz="2400" dirty="0" smtClean="0">
                <a:latin typeface="Georgia" pitchFamily="18" charset="0"/>
              </a:rPr>
              <a:t>R$ 430.271.652,26</a:t>
            </a:r>
            <a:br>
              <a:rPr lang="pt-BR" sz="2400" dirty="0" smtClean="0">
                <a:latin typeface="Georgia" pitchFamily="18" charset="0"/>
              </a:rPr>
            </a:br>
            <a:r>
              <a:rPr lang="pt-BR" sz="1600" dirty="0" smtClean="0">
                <a:latin typeface="+mj-lt"/>
              </a:rPr>
              <a:t>(PREVCOM RG  +  PREVCOM RP  +  PREVCOM RG-UNIS)</a:t>
            </a:r>
            <a:br>
              <a:rPr lang="pt-BR" sz="1600" dirty="0" smtClean="0">
                <a:latin typeface="+mj-lt"/>
              </a:rPr>
            </a:br>
            <a:r>
              <a:rPr lang="pt-BR" sz="1600" dirty="0" smtClean="0">
                <a:latin typeface="+mj-lt"/>
              </a:rPr>
              <a:t/>
            </a:r>
            <a:br>
              <a:rPr lang="pt-BR" sz="1600" dirty="0" smtClean="0">
                <a:latin typeface="+mj-lt"/>
              </a:rPr>
            </a:br>
            <a:r>
              <a:rPr lang="pt-BR" sz="2400" dirty="0" smtClean="0">
                <a:solidFill>
                  <a:srgbClr val="C00000"/>
                </a:solidFill>
                <a:latin typeface="Georgia" pitchFamily="18" charset="0"/>
              </a:rPr>
              <a:t>Valor acumulado PREVCOM RG: </a:t>
            </a:r>
            <a:r>
              <a:rPr lang="pt-BR" sz="2400" dirty="0">
                <a:latin typeface="Georgia" pitchFamily="18" charset="0"/>
              </a:rPr>
              <a:t>R$ </a:t>
            </a:r>
            <a:r>
              <a:rPr lang="pt-BR" sz="2400" dirty="0" smtClean="0">
                <a:latin typeface="Georgia" pitchFamily="18" charset="0"/>
              </a:rPr>
              <a:t>173.227.310,55 </a:t>
            </a:r>
            <a:br>
              <a:rPr lang="pt-BR" sz="2400" dirty="0" smtClean="0">
                <a:latin typeface="Georgia" pitchFamily="18" charset="0"/>
              </a:rPr>
            </a:br>
            <a:r>
              <a:rPr lang="pt-BR" sz="12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Posição em 29/02/2016</a:t>
            </a:r>
            <a:endParaRPr lang="pt-BR" sz="120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251520" y="476672"/>
            <a:ext cx="114223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200" dirty="0" smtClean="0">
                <a:solidFill>
                  <a:schemeClr val="bg1">
                    <a:lumMod val="50000"/>
                  </a:schemeClr>
                </a:solidFill>
              </a:rPr>
              <a:t>Fevereiro/2016</a:t>
            </a:r>
            <a:endParaRPr lang="pt-BR" sz="1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7511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 txBox="1">
            <a:spLocks/>
          </p:cNvSpPr>
          <p:nvPr/>
        </p:nvSpPr>
        <p:spPr>
          <a:xfrm>
            <a:off x="323528" y="1110544"/>
            <a:ext cx="7344816" cy="3742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200" i="1" dirty="0" smtClean="0">
                <a:solidFill>
                  <a:srgbClr val="C00000"/>
                </a:solidFill>
                <a:latin typeface="Georgia" pitchFamily="18" charset="0"/>
              </a:rPr>
              <a:t>Atividades de investimentos</a:t>
            </a:r>
            <a:endParaRPr lang="pt-BR" sz="3200" i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9" name="CaixaDeTexto 11"/>
          <p:cNvSpPr txBox="1">
            <a:spLocks noChangeArrowheads="1"/>
          </p:cNvSpPr>
          <p:nvPr/>
        </p:nvSpPr>
        <p:spPr bwMode="auto">
          <a:xfrm>
            <a:off x="611560" y="1538908"/>
            <a:ext cx="8515672" cy="368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1600" b="1" dirty="0" smtClean="0">
                <a:latin typeface="+mj-lt"/>
              </a:rPr>
              <a:t>EVOLUÇÃO DA CAPTAÇÃO (em R$ milhões)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387" y="2202290"/>
            <a:ext cx="7774037" cy="39630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ângulo 4"/>
          <p:cNvSpPr/>
          <p:nvPr/>
        </p:nvSpPr>
        <p:spPr>
          <a:xfrm>
            <a:off x="251520" y="476672"/>
            <a:ext cx="114223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200" dirty="0" smtClean="0">
                <a:solidFill>
                  <a:schemeClr val="bg1">
                    <a:lumMod val="50000"/>
                  </a:schemeClr>
                </a:solidFill>
              </a:rPr>
              <a:t>Fevereiro/2016</a:t>
            </a:r>
            <a:endParaRPr lang="pt-BR" sz="1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3045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 txBox="1">
            <a:spLocks/>
          </p:cNvSpPr>
          <p:nvPr/>
        </p:nvSpPr>
        <p:spPr>
          <a:xfrm>
            <a:off x="323528" y="1110544"/>
            <a:ext cx="7344816" cy="3742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200" i="1" dirty="0" smtClean="0">
                <a:solidFill>
                  <a:srgbClr val="C00000"/>
                </a:solidFill>
                <a:latin typeface="Georgia" pitchFamily="18" charset="0"/>
              </a:rPr>
              <a:t>Atividades de investimentos</a:t>
            </a:r>
            <a:endParaRPr lang="pt-BR" sz="3200" i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9" name="CaixaDeTexto 11"/>
          <p:cNvSpPr txBox="1">
            <a:spLocks noChangeArrowheads="1"/>
          </p:cNvSpPr>
          <p:nvPr/>
        </p:nvSpPr>
        <p:spPr bwMode="auto">
          <a:xfrm>
            <a:off x="611560" y="1529034"/>
            <a:ext cx="8515672" cy="387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1600" b="1" dirty="0" smtClean="0">
                <a:latin typeface="+mj-lt"/>
              </a:rPr>
              <a:t>EVOLUÇÃO DA RENTABILIDADE ACUMULADA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276872"/>
            <a:ext cx="5832648" cy="3238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ângulo 4"/>
          <p:cNvSpPr/>
          <p:nvPr/>
        </p:nvSpPr>
        <p:spPr>
          <a:xfrm>
            <a:off x="251520" y="476672"/>
            <a:ext cx="114223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200" dirty="0" smtClean="0">
                <a:solidFill>
                  <a:schemeClr val="bg1">
                    <a:lumMod val="50000"/>
                  </a:schemeClr>
                </a:solidFill>
              </a:rPr>
              <a:t>Fevereiro/2016</a:t>
            </a:r>
            <a:endParaRPr lang="pt-BR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grpSp>
        <p:nvGrpSpPr>
          <p:cNvPr id="6" name="Grupo 5"/>
          <p:cNvGrpSpPr/>
          <p:nvPr/>
        </p:nvGrpSpPr>
        <p:grpSpPr>
          <a:xfrm>
            <a:off x="6727157" y="2344671"/>
            <a:ext cx="2026389" cy="749116"/>
            <a:chOff x="6804248" y="2099899"/>
            <a:chExt cx="2026389" cy="749116"/>
          </a:xfrm>
        </p:grpSpPr>
        <p:sp>
          <p:nvSpPr>
            <p:cNvPr id="8" name="Retângulo 7"/>
            <p:cNvSpPr/>
            <p:nvPr/>
          </p:nvSpPr>
          <p:spPr>
            <a:xfrm>
              <a:off x="6804248" y="2204864"/>
              <a:ext cx="72008" cy="72008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0" name="Retângulo 9"/>
            <p:cNvSpPr/>
            <p:nvPr/>
          </p:nvSpPr>
          <p:spPr>
            <a:xfrm>
              <a:off x="6804248" y="2492896"/>
              <a:ext cx="72008" cy="7200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1" name="Retângulo 10"/>
            <p:cNvSpPr/>
            <p:nvPr/>
          </p:nvSpPr>
          <p:spPr>
            <a:xfrm>
              <a:off x="6876256" y="2099899"/>
              <a:ext cx="1757212" cy="28193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1200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pt-BR" sz="1050" dirty="0" smtClean="0">
                  <a:solidFill>
                    <a:schemeClr val="bg1">
                      <a:lumMod val="50000"/>
                    </a:schemeClr>
                  </a:solidFill>
                </a:rPr>
                <a:t>Rendimento Fundo Paulista</a:t>
              </a:r>
              <a:endParaRPr lang="pt-BR" sz="105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12" name="Retângulo 11"/>
            <p:cNvSpPr/>
            <p:nvPr/>
          </p:nvSpPr>
          <p:spPr>
            <a:xfrm>
              <a:off x="6876256" y="2381836"/>
              <a:ext cx="1954381" cy="46717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1200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pt-BR" sz="1050" dirty="0" smtClean="0">
                  <a:solidFill>
                    <a:schemeClr val="bg1">
                      <a:lumMod val="50000"/>
                    </a:schemeClr>
                  </a:solidFill>
                </a:rPr>
                <a:t>Rendimento do Fundo acima da </a:t>
              </a:r>
              <a:br>
                <a:rPr lang="pt-BR" sz="1050" dirty="0" smtClean="0">
                  <a:solidFill>
                    <a:schemeClr val="bg1">
                      <a:lumMod val="50000"/>
                    </a:schemeClr>
                  </a:solidFill>
                </a:rPr>
              </a:br>
              <a:r>
                <a:rPr lang="pt-BR" sz="1050" dirty="0" smtClean="0">
                  <a:solidFill>
                    <a:schemeClr val="bg1">
                      <a:lumMod val="50000"/>
                    </a:schemeClr>
                  </a:solidFill>
                </a:rPr>
                <a:t>Inflação (IPCA)</a:t>
              </a:r>
              <a:endParaRPr lang="pt-BR" sz="105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29523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 txBox="1">
            <a:spLocks/>
          </p:cNvSpPr>
          <p:nvPr/>
        </p:nvSpPr>
        <p:spPr>
          <a:xfrm>
            <a:off x="323528" y="1110544"/>
            <a:ext cx="7344816" cy="3742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200" i="1" dirty="0" smtClean="0">
                <a:solidFill>
                  <a:srgbClr val="C00000"/>
                </a:solidFill>
                <a:latin typeface="Georgia" pitchFamily="18" charset="0"/>
              </a:rPr>
              <a:t>Atividades de investimentos</a:t>
            </a:r>
            <a:endParaRPr lang="pt-BR" sz="3200" i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8" name="CaixaDeTexto 11"/>
          <p:cNvSpPr txBox="1">
            <a:spLocks noChangeArrowheads="1"/>
          </p:cNvSpPr>
          <p:nvPr/>
        </p:nvSpPr>
        <p:spPr bwMode="auto">
          <a:xfrm>
            <a:off x="611560" y="1529034"/>
            <a:ext cx="8515672" cy="387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1600" b="1" dirty="0" smtClean="0">
                <a:latin typeface="+mj-lt"/>
              </a:rPr>
              <a:t>RENTABILIDADE LÍQUIDA SP-PREVCOM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106651"/>
            <a:ext cx="7992888" cy="391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ângulo 4"/>
          <p:cNvSpPr/>
          <p:nvPr/>
        </p:nvSpPr>
        <p:spPr>
          <a:xfrm>
            <a:off x="251520" y="476672"/>
            <a:ext cx="114223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200" dirty="0" smtClean="0">
                <a:solidFill>
                  <a:schemeClr val="bg1">
                    <a:lumMod val="50000"/>
                  </a:schemeClr>
                </a:solidFill>
              </a:rPr>
              <a:t>Fevereiro/2016</a:t>
            </a:r>
            <a:endParaRPr lang="pt-BR" sz="1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7008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2743</TotalTime>
  <Words>78</Words>
  <Application>Microsoft Office PowerPoint</Application>
  <PresentationFormat>Apresentação na tela (4:3)</PresentationFormat>
  <Paragraphs>28</Paragraphs>
  <Slides>6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7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Luiz Fernando M. D. Gomes Carneiro</dc:creator>
  <cp:lastModifiedBy>Ruberlania Freitas Freire dos Santos</cp:lastModifiedBy>
  <cp:revision>305</cp:revision>
  <cp:lastPrinted>2015-02-25T18:25:06Z</cp:lastPrinted>
  <dcterms:created xsi:type="dcterms:W3CDTF">2013-07-10T18:36:42Z</dcterms:created>
  <dcterms:modified xsi:type="dcterms:W3CDTF">2017-01-31T18:35:35Z</dcterms:modified>
</cp:coreProperties>
</file>