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7" r:id="rId2"/>
    <p:sldId id="359" r:id="rId3"/>
    <p:sldId id="373" r:id="rId4"/>
    <p:sldId id="374" r:id="rId5"/>
    <p:sldId id="375" r:id="rId6"/>
    <p:sldId id="376" r:id="rId7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0000"/>
    <a:srgbClr val="EC3814"/>
    <a:srgbClr val="831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400" autoAdjust="0"/>
  </p:normalViewPr>
  <p:slideViewPr>
    <p:cSldViewPr>
      <p:cViewPr>
        <p:scale>
          <a:sx n="120" d="100"/>
          <a:sy n="120" d="100"/>
        </p:scale>
        <p:origin x="-474" y="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932" y="-84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656F-CC7F-4A7C-8C42-73650AABEF68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71B30-0366-491C-B92E-BD2CE6447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84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8D59A-1863-4719-AC97-F3EFE0720EA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1" y="4715156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2B348-34E7-4D6B-80C0-5059D2D054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89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Conector reto 18"/>
          <p:cNvCxnSpPr/>
          <p:nvPr userDrawn="1"/>
        </p:nvCxnSpPr>
        <p:spPr>
          <a:xfrm>
            <a:off x="323528" y="764704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 userDrawn="1"/>
        </p:nvCxnSpPr>
        <p:spPr>
          <a:xfrm>
            <a:off x="323528" y="6309320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/>
          <p:cNvSpPr txBox="1">
            <a:spLocks/>
          </p:cNvSpPr>
          <p:nvPr userDrawn="1"/>
        </p:nvSpPr>
        <p:spPr>
          <a:xfrm>
            <a:off x="229289" y="260648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600" dirty="0" smtClean="0">
                <a:solidFill>
                  <a:schemeClr val="tx1"/>
                </a:solidFill>
              </a:rPr>
              <a:t>Relatório gerencial</a:t>
            </a:r>
          </a:p>
          <a:p>
            <a:pPr algn="l"/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430" y="332656"/>
            <a:ext cx="2189001" cy="7296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8253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80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3356992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Benefícios de risco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CaixaDeTexto 11"/>
          <p:cNvSpPr txBox="1">
            <a:spLocks noChangeArrowheads="1"/>
          </p:cNvSpPr>
          <p:nvPr/>
        </p:nvSpPr>
        <p:spPr bwMode="auto">
          <a:xfrm>
            <a:off x="539552" y="1641782"/>
            <a:ext cx="8515672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21.388</a:t>
            </a:r>
            <a:r>
              <a:rPr lang="pt-BR" sz="3200" dirty="0" smtClean="0">
                <a:latin typeface="Georgia" pitchFamily="18" charset="0"/>
              </a:rPr>
              <a:t/>
            </a:r>
            <a:br>
              <a:rPr lang="pt-BR" sz="3200" dirty="0" smtClean="0">
                <a:latin typeface="Georgia" pitchFamily="18" charset="0"/>
              </a:rPr>
            </a:br>
            <a:r>
              <a:rPr lang="pt-BR" sz="1600" b="1" dirty="0" smtClean="0">
                <a:latin typeface="+mj-lt"/>
              </a:rPr>
              <a:t>RG: </a:t>
            </a:r>
            <a:r>
              <a:rPr lang="pt-BR" sz="1600" b="1" dirty="0" smtClean="0">
                <a:latin typeface="+mj-lt"/>
              </a:rPr>
              <a:t>11.180    </a:t>
            </a:r>
            <a:r>
              <a:rPr lang="pt-BR" sz="1600" b="1" dirty="0" smtClean="0">
                <a:latin typeface="+mj-lt"/>
              </a:rPr>
              <a:t>RP: </a:t>
            </a:r>
            <a:r>
              <a:rPr lang="pt-BR" sz="1600" b="1" dirty="0" smtClean="0">
                <a:latin typeface="+mj-lt"/>
              </a:rPr>
              <a:t>2.980  </a:t>
            </a:r>
            <a:r>
              <a:rPr lang="pt-BR" sz="1600" b="1" dirty="0" smtClean="0"/>
              <a:t>RG-UNIS: </a:t>
            </a:r>
            <a:r>
              <a:rPr lang="pt-BR" sz="1600" b="1" dirty="0" smtClean="0"/>
              <a:t>7</a:t>
            </a:r>
            <a:r>
              <a:rPr lang="pt-BR" sz="1600" b="1" dirty="0" smtClean="0"/>
              <a:t>.228</a:t>
            </a:r>
            <a:endParaRPr lang="pt-BR" sz="1600" b="1" dirty="0" smtClean="0"/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539552" y="3884855"/>
            <a:ext cx="8515672" cy="194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10.229 </a:t>
            </a:r>
            <a:r>
              <a:rPr lang="pt-BR" sz="2400" dirty="0" smtClean="0">
                <a:latin typeface="Georgia" pitchFamily="18" charset="0"/>
              </a:rPr>
              <a:t>contratações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/>
              <a:t>RG: </a:t>
            </a:r>
            <a:r>
              <a:rPr lang="pt-BR" sz="1600" b="1" dirty="0" smtClean="0"/>
              <a:t>6.475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(60,33%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dos participantes RG)</a:t>
            </a:r>
            <a:b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</a:br>
            <a:r>
              <a:rPr lang="pt-BR" sz="1600" b="1" dirty="0" smtClean="0"/>
              <a:t>RP: </a:t>
            </a:r>
            <a:r>
              <a:rPr lang="pt-BR" sz="1600" b="1" dirty="0" smtClean="0"/>
              <a:t>1.218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(40,87%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dos participantes RP)</a:t>
            </a:r>
            <a:r>
              <a:rPr lang="pt-BR" sz="1600" b="1" dirty="0" smtClean="0"/>
              <a:t/>
            </a:r>
            <a:br>
              <a:rPr lang="pt-BR" sz="1600" b="1" dirty="0" smtClean="0"/>
            </a:br>
            <a:r>
              <a:rPr lang="pt-BR" sz="1600" b="1" dirty="0" smtClean="0"/>
              <a:t>RG-UNIS: </a:t>
            </a:r>
            <a:r>
              <a:rPr lang="pt-BR" sz="1600" b="1" dirty="0" smtClean="0"/>
              <a:t>2.266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(31,35%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dos participante RG-UNIS)</a:t>
            </a:r>
            <a:r>
              <a:rPr lang="pt-BR" sz="1600" dirty="0">
                <a:latin typeface="Georgia" pitchFamily="18" charset="0"/>
              </a:rPr>
              <a:t/>
            </a:r>
            <a:br>
              <a:rPr lang="pt-BR" sz="1600" dirty="0">
                <a:latin typeface="Georgia" pitchFamily="18" charset="0"/>
              </a:rPr>
            </a:b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5712" y="411980"/>
            <a:ext cx="1734193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Novembro/2017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EM </a:t>
            </a:r>
            <a:r>
              <a:rPr lang="pt-BR" sz="1600" b="1" dirty="0" smtClean="0">
                <a:latin typeface="+mj-lt"/>
              </a:rPr>
              <a:t>2017</a:t>
            </a:r>
            <a:endParaRPr lang="pt-BR" sz="1600" b="1" dirty="0" smtClean="0">
              <a:latin typeface="+mj-lt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5712" y="411980"/>
            <a:ext cx="1734193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Novembro/2017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36775"/>
            <a:ext cx="7488832" cy="42005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343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CaixaDeTexto 11"/>
          <p:cNvSpPr txBox="1">
            <a:spLocks noChangeArrowheads="1"/>
          </p:cNvSpPr>
          <p:nvPr/>
        </p:nvSpPr>
        <p:spPr bwMode="auto">
          <a:xfrm>
            <a:off x="539552" y="1761080"/>
            <a:ext cx="8515672" cy="164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solidFill>
                  <a:srgbClr val="C00000"/>
                </a:solidFill>
                <a:latin typeface="Georgia" pitchFamily="18" charset="0"/>
              </a:rPr>
              <a:t>Valor acumulado SP-PREVCOM: </a:t>
            </a:r>
            <a:r>
              <a:rPr lang="pt-BR" sz="2400" dirty="0" smtClean="0">
                <a:latin typeface="Georgia" pitchFamily="18" charset="0"/>
              </a:rPr>
              <a:t>R$ </a:t>
            </a:r>
            <a:r>
              <a:rPr lang="pt-BR" sz="2400" dirty="0" smtClean="0">
                <a:latin typeface="Georgia" pitchFamily="18" charset="0"/>
              </a:rPr>
              <a:t>818.078.380,25</a:t>
            </a:r>
            <a:endParaRPr lang="pt-BR" sz="2400" dirty="0" smtClean="0">
              <a:latin typeface="Georgia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dirty="0" smtClean="0">
                <a:latin typeface="+mj-lt"/>
              </a:rPr>
              <a:t>(PREVCOM RG  +  PREVCOM RP  +  PREVCOM RG-UNIS)</a:t>
            </a:r>
            <a:br>
              <a:rPr lang="pt-BR" sz="1600" dirty="0" smtClean="0">
                <a:latin typeface="+mj-lt"/>
              </a:rPr>
            </a:br>
            <a:endParaRPr lang="pt-BR" sz="1600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Posição em </a:t>
            </a: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29/12/2017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25712" y="411980"/>
            <a:ext cx="1734193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Novembro/2017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38908"/>
            <a:ext cx="8515672" cy="36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CAPTAÇÃO (em R$ milhões)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704377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Dezembro/2017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Imagem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6696744" cy="39722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30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RENTABILIDADE ACUMULADA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704377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Dezembro/2017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Imagem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04864"/>
            <a:ext cx="6795281" cy="38164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95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RENTABILIDADE LÍQUIDA SP-PREVCOM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51520" y="3212976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AE0000"/>
                </a:solidFill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-</a:t>
            </a:r>
            <a:r>
              <a:rPr lang="pt-BR" sz="2800" dirty="0" smtClean="0">
                <a:solidFill>
                  <a:srgbClr val="AE0000"/>
                </a:solidFill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gráfico-</a:t>
            </a:r>
            <a:endParaRPr lang="pt-BR" dirty="0">
              <a:solidFill>
                <a:srgbClr val="AE0000"/>
              </a:solidFill>
              <a:latin typeface="Noto Serif" panose="02020600060500020200" pitchFamily="18" charset="0"/>
              <a:ea typeface="Noto Serif" panose="02020600060500020200" pitchFamily="18" charset="0"/>
              <a:cs typeface="Noto Serif" panose="02020600060500020200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704377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Dezembro/2017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Imagem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95" y="2348880"/>
            <a:ext cx="8066545" cy="3384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70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2768</TotalTime>
  <Words>84</Words>
  <Application>Microsoft Office PowerPoint</Application>
  <PresentationFormat>Apresentação na tela (4:3)</PresentationFormat>
  <Paragraphs>30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Fernando M. D. Gomes Carneiro</dc:creator>
  <cp:lastModifiedBy>Ruberlania Freitas Freire dos Santos</cp:lastModifiedBy>
  <cp:revision>311</cp:revision>
  <cp:lastPrinted>2015-02-25T18:25:06Z</cp:lastPrinted>
  <dcterms:created xsi:type="dcterms:W3CDTF">2013-07-10T18:36:42Z</dcterms:created>
  <dcterms:modified xsi:type="dcterms:W3CDTF">2018-02-20T14:04:22Z</dcterms:modified>
</cp:coreProperties>
</file>