
<file path=[Content_Types].xml><?xml version="1.0" encoding="utf-8"?>
<Types xmlns="http://schemas.openxmlformats.org/package/2006/content-types">
  <Default Extension="png" ContentType="image/png"/>
  <Default Extension="tmp" ContentType="image/png"/>
  <Default Extension="jpeg" ContentType="image/jpeg"/>
  <Default Extension="emf" ContentType="image/x-emf"/>
  <Default Extension="rels" ContentType="application/vnd.openxmlformats-package.relationships+xml"/>
  <Default Extension="xml" ContentType="application/xml"/>
  <Default Extension="wdp" ContentType="image/vnd.ms-photo"/>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7"/>
  </p:notesMasterIdLst>
  <p:handoutMasterIdLst>
    <p:handoutMasterId r:id="rId48"/>
  </p:handoutMasterIdLst>
  <p:sldIdLst>
    <p:sldId id="259" r:id="rId2"/>
    <p:sldId id="359" r:id="rId3"/>
    <p:sldId id="361" r:id="rId4"/>
    <p:sldId id="360" r:id="rId5"/>
    <p:sldId id="362" r:id="rId6"/>
    <p:sldId id="319" r:id="rId7"/>
    <p:sldId id="332" r:id="rId8"/>
    <p:sldId id="333" r:id="rId9"/>
    <p:sldId id="334" r:id="rId10"/>
    <p:sldId id="335" r:id="rId11"/>
    <p:sldId id="336" r:id="rId12"/>
    <p:sldId id="337" r:id="rId13"/>
    <p:sldId id="338" r:id="rId14"/>
    <p:sldId id="363" r:id="rId15"/>
    <p:sldId id="340" r:id="rId16"/>
    <p:sldId id="304" r:id="rId17"/>
    <p:sldId id="297" r:id="rId18"/>
    <p:sldId id="343" r:id="rId19"/>
    <p:sldId id="345" r:id="rId20"/>
    <p:sldId id="349" r:id="rId21"/>
    <p:sldId id="351" r:id="rId22"/>
    <p:sldId id="352" r:id="rId23"/>
    <p:sldId id="342" r:id="rId24"/>
    <p:sldId id="353" r:id="rId25"/>
    <p:sldId id="354" r:id="rId26"/>
    <p:sldId id="327" r:id="rId27"/>
    <p:sldId id="356" r:id="rId28"/>
    <p:sldId id="364" r:id="rId29"/>
    <p:sldId id="368" r:id="rId30"/>
    <p:sldId id="369" r:id="rId31"/>
    <p:sldId id="365" r:id="rId32"/>
    <p:sldId id="366" r:id="rId33"/>
    <p:sldId id="370" r:id="rId34"/>
    <p:sldId id="311" r:id="rId35"/>
    <p:sldId id="301" r:id="rId36"/>
    <p:sldId id="302" r:id="rId37"/>
    <p:sldId id="320" r:id="rId38"/>
    <p:sldId id="372" r:id="rId39"/>
    <p:sldId id="367" r:id="rId40"/>
    <p:sldId id="324" r:id="rId41"/>
    <p:sldId id="325" r:id="rId42"/>
    <p:sldId id="326" r:id="rId43"/>
    <p:sldId id="357" r:id="rId44"/>
    <p:sldId id="285" r:id="rId45"/>
    <p:sldId id="371" r:id="rId46"/>
  </p:sldIdLst>
  <p:sldSz cx="9144000" cy="6858000" type="screen4x3"/>
  <p:notesSz cx="6858000" cy="97155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9797" autoAdjust="0"/>
  </p:normalViewPr>
  <p:slideViewPr>
    <p:cSldViewPr>
      <p:cViewPr>
        <p:scale>
          <a:sx n="76" d="100"/>
          <a:sy n="76" d="100"/>
        </p:scale>
        <p:origin x="-1794" y="-438"/>
      </p:cViewPr>
      <p:guideLst>
        <p:guide orient="horz" pos="2160"/>
        <p:guide pos="2880"/>
      </p:guideLst>
    </p:cSldViewPr>
  </p:slideViewPr>
  <p:notesTextViewPr>
    <p:cViewPr>
      <p:scale>
        <a:sx n="1" d="1"/>
        <a:sy n="1" d="1"/>
      </p:scale>
      <p:origin x="0" y="0"/>
    </p:cViewPr>
  </p:notesTextViewPr>
  <p:sorterViewPr>
    <p:cViewPr>
      <p:scale>
        <a:sx n="75" d="100"/>
        <a:sy n="75" d="100"/>
      </p:scale>
      <p:origin x="0" y="0"/>
    </p:cViewPr>
  </p:sorterViewPr>
  <p:notesViewPr>
    <p:cSldViewPr>
      <p:cViewPr varScale="1">
        <p:scale>
          <a:sx n="58" d="100"/>
          <a:sy n="58" d="100"/>
        </p:scale>
        <p:origin x="-1932" y="-84"/>
      </p:cViewPr>
      <p:guideLst>
        <p:guide orient="horz" pos="306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notesMaster" Target="notesMasters/notesMaster1.xml"/><Relationship Id="rId50"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handoutMaster" Target="handoutMasters/handoutMaster1.xml"/><Relationship Id="rId8" Type="http://schemas.openxmlformats.org/officeDocument/2006/relationships/slide" Target="slides/slide7.xml"/><Relationship Id="rId51"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p:cNvSpPr>
            <a:spLocks noGrp="1"/>
          </p:cNvSpPr>
          <p:nvPr>
            <p:ph type="hdr" sz="quarter"/>
          </p:nvPr>
        </p:nvSpPr>
        <p:spPr>
          <a:xfrm>
            <a:off x="0" y="1"/>
            <a:ext cx="2971800" cy="485775"/>
          </a:xfrm>
          <a:prstGeom prst="rect">
            <a:avLst/>
          </a:prstGeom>
        </p:spPr>
        <p:txBody>
          <a:bodyPr vert="horz" lIns="91440" tIns="45720" rIns="91440" bIns="45720" rtlCol="0"/>
          <a:lstStyle>
            <a:lvl1pPr algn="l">
              <a:defRPr sz="1200"/>
            </a:lvl1pPr>
          </a:lstStyle>
          <a:p>
            <a:endParaRPr lang="pt-BR"/>
          </a:p>
        </p:txBody>
      </p:sp>
      <p:sp>
        <p:nvSpPr>
          <p:cNvPr id="3" name="Espaço Reservado para Data 2"/>
          <p:cNvSpPr>
            <a:spLocks noGrp="1"/>
          </p:cNvSpPr>
          <p:nvPr>
            <p:ph type="dt" sz="quarter" idx="1"/>
          </p:nvPr>
        </p:nvSpPr>
        <p:spPr>
          <a:xfrm>
            <a:off x="3884613" y="1"/>
            <a:ext cx="2971800" cy="485775"/>
          </a:xfrm>
          <a:prstGeom prst="rect">
            <a:avLst/>
          </a:prstGeom>
        </p:spPr>
        <p:txBody>
          <a:bodyPr vert="horz" lIns="91440" tIns="45720" rIns="91440" bIns="45720" rtlCol="0"/>
          <a:lstStyle>
            <a:lvl1pPr algn="r">
              <a:defRPr sz="1200"/>
            </a:lvl1pPr>
          </a:lstStyle>
          <a:p>
            <a:fld id="{3CFD656F-CC7F-4A7C-8C42-73650AABEF68}" type="datetimeFigureOut">
              <a:rPr lang="pt-BR" smtClean="0"/>
              <a:pPr/>
              <a:t>03/04/2014</a:t>
            </a:fld>
            <a:endParaRPr lang="pt-BR"/>
          </a:p>
        </p:txBody>
      </p:sp>
      <p:sp>
        <p:nvSpPr>
          <p:cNvPr id="4" name="Espaço Reservado para Rodapé 3"/>
          <p:cNvSpPr>
            <a:spLocks noGrp="1"/>
          </p:cNvSpPr>
          <p:nvPr>
            <p:ph type="ftr" sz="quarter" idx="2"/>
          </p:nvPr>
        </p:nvSpPr>
        <p:spPr>
          <a:xfrm>
            <a:off x="0" y="9228039"/>
            <a:ext cx="2971800" cy="485775"/>
          </a:xfrm>
          <a:prstGeom prst="rect">
            <a:avLst/>
          </a:prstGeom>
        </p:spPr>
        <p:txBody>
          <a:bodyPr vert="horz" lIns="91440" tIns="45720" rIns="91440" bIns="45720" rtlCol="0" anchor="b"/>
          <a:lstStyle>
            <a:lvl1pPr algn="l">
              <a:defRPr sz="1200"/>
            </a:lvl1pPr>
          </a:lstStyle>
          <a:p>
            <a:endParaRPr lang="pt-BR"/>
          </a:p>
        </p:txBody>
      </p:sp>
      <p:sp>
        <p:nvSpPr>
          <p:cNvPr id="5" name="Espaço Reservado para Número de Slide 4"/>
          <p:cNvSpPr>
            <a:spLocks noGrp="1"/>
          </p:cNvSpPr>
          <p:nvPr>
            <p:ph type="sldNum" sz="quarter" idx="3"/>
          </p:nvPr>
        </p:nvSpPr>
        <p:spPr>
          <a:xfrm>
            <a:off x="3884613" y="9228039"/>
            <a:ext cx="2971800" cy="485775"/>
          </a:xfrm>
          <a:prstGeom prst="rect">
            <a:avLst/>
          </a:prstGeom>
        </p:spPr>
        <p:txBody>
          <a:bodyPr vert="horz" lIns="91440" tIns="45720" rIns="91440" bIns="45720" rtlCol="0" anchor="b"/>
          <a:lstStyle>
            <a:lvl1pPr algn="r">
              <a:defRPr sz="1200"/>
            </a:lvl1pPr>
          </a:lstStyle>
          <a:p>
            <a:fld id="{71271B30-0366-491C-B92E-BD2CE6447B8D}" type="slidenum">
              <a:rPr lang="pt-BR" smtClean="0"/>
              <a:pPr/>
              <a:t>‹nº›</a:t>
            </a:fld>
            <a:endParaRPr lang="pt-BR"/>
          </a:p>
        </p:txBody>
      </p:sp>
    </p:spTree>
    <p:extLst>
      <p:ext uri="{BB962C8B-B14F-4D97-AF65-F5344CB8AC3E}">
        <p14:creationId xmlns:p14="http://schemas.microsoft.com/office/powerpoint/2010/main" val="269184637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p:cNvSpPr>
            <a:spLocks noGrp="1"/>
          </p:cNvSpPr>
          <p:nvPr>
            <p:ph type="hdr" sz="quarter"/>
          </p:nvPr>
        </p:nvSpPr>
        <p:spPr>
          <a:xfrm>
            <a:off x="0" y="1"/>
            <a:ext cx="2971800" cy="485775"/>
          </a:xfrm>
          <a:prstGeom prst="rect">
            <a:avLst/>
          </a:prstGeom>
        </p:spPr>
        <p:txBody>
          <a:bodyPr vert="horz" lIns="91440" tIns="45720" rIns="91440" bIns="45720" rtlCol="0"/>
          <a:lstStyle>
            <a:lvl1pPr algn="l">
              <a:defRPr sz="1200"/>
            </a:lvl1pPr>
          </a:lstStyle>
          <a:p>
            <a:endParaRPr lang="pt-BR"/>
          </a:p>
        </p:txBody>
      </p:sp>
      <p:sp>
        <p:nvSpPr>
          <p:cNvPr id="3" name="Espaço Reservado para Data 2"/>
          <p:cNvSpPr>
            <a:spLocks noGrp="1"/>
          </p:cNvSpPr>
          <p:nvPr>
            <p:ph type="dt" idx="1"/>
          </p:nvPr>
        </p:nvSpPr>
        <p:spPr>
          <a:xfrm>
            <a:off x="3884613" y="1"/>
            <a:ext cx="2971800" cy="485775"/>
          </a:xfrm>
          <a:prstGeom prst="rect">
            <a:avLst/>
          </a:prstGeom>
        </p:spPr>
        <p:txBody>
          <a:bodyPr vert="horz" lIns="91440" tIns="45720" rIns="91440" bIns="45720" rtlCol="0"/>
          <a:lstStyle>
            <a:lvl1pPr algn="r">
              <a:defRPr sz="1200"/>
            </a:lvl1pPr>
          </a:lstStyle>
          <a:p>
            <a:fld id="{E0A8D59A-1863-4719-AC97-F3EFE0720EAF}" type="datetimeFigureOut">
              <a:rPr lang="pt-BR" smtClean="0"/>
              <a:pPr/>
              <a:t>03/04/2014</a:t>
            </a:fld>
            <a:endParaRPr lang="pt-BR"/>
          </a:p>
        </p:txBody>
      </p:sp>
      <p:sp>
        <p:nvSpPr>
          <p:cNvPr id="4" name="Espaço Reservado para Imagem de Slide 3"/>
          <p:cNvSpPr>
            <a:spLocks noGrp="1" noRot="1" noChangeAspect="1"/>
          </p:cNvSpPr>
          <p:nvPr>
            <p:ph type="sldImg" idx="2"/>
          </p:nvPr>
        </p:nvSpPr>
        <p:spPr>
          <a:xfrm>
            <a:off x="1000125" y="728663"/>
            <a:ext cx="4859338" cy="3643312"/>
          </a:xfrm>
          <a:prstGeom prst="rect">
            <a:avLst/>
          </a:prstGeom>
          <a:noFill/>
          <a:ln w="12700">
            <a:solidFill>
              <a:prstClr val="black"/>
            </a:solidFill>
          </a:ln>
        </p:spPr>
        <p:txBody>
          <a:bodyPr vert="horz" lIns="91440" tIns="45720" rIns="91440" bIns="45720" rtlCol="0" anchor="ctr"/>
          <a:lstStyle/>
          <a:p>
            <a:endParaRPr lang="pt-BR"/>
          </a:p>
        </p:txBody>
      </p:sp>
      <p:sp>
        <p:nvSpPr>
          <p:cNvPr id="5" name="Espaço Reservado para Anotações 4"/>
          <p:cNvSpPr>
            <a:spLocks noGrp="1"/>
          </p:cNvSpPr>
          <p:nvPr>
            <p:ph type="body" sz="quarter" idx="3"/>
          </p:nvPr>
        </p:nvSpPr>
        <p:spPr>
          <a:xfrm>
            <a:off x="685800" y="4614863"/>
            <a:ext cx="5486400" cy="4371975"/>
          </a:xfrm>
          <a:prstGeom prst="rect">
            <a:avLst/>
          </a:prstGeom>
        </p:spPr>
        <p:txBody>
          <a:bodyPr vert="horz" lIns="91440" tIns="45720" rIns="91440" bIns="45720" rtlCol="0"/>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6" name="Espaço Reservado para Rodapé 5"/>
          <p:cNvSpPr>
            <a:spLocks noGrp="1"/>
          </p:cNvSpPr>
          <p:nvPr>
            <p:ph type="ftr" sz="quarter" idx="4"/>
          </p:nvPr>
        </p:nvSpPr>
        <p:spPr>
          <a:xfrm>
            <a:off x="0" y="9228039"/>
            <a:ext cx="2971800" cy="485775"/>
          </a:xfrm>
          <a:prstGeom prst="rect">
            <a:avLst/>
          </a:prstGeom>
        </p:spPr>
        <p:txBody>
          <a:bodyPr vert="horz" lIns="91440" tIns="45720" rIns="91440" bIns="45720" rtlCol="0" anchor="b"/>
          <a:lstStyle>
            <a:lvl1pPr algn="l">
              <a:defRPr sz="1200"/>
            </a:lvl1pPr>
          </a:lstStyle>
          <a:p>
            <a:endParaRPr lang="pt-BR"/>
          </a:p>
        </p:txBody>
      </p:sp>
      <p:sp>
        <p:nvSpPr>
          <p:cNvPr id="7" name="Espaço Reservado para Número de Slide 6"/>
          <p:cNvSpPr>
            <a:spLocks noGrp="1"/>
          </p:cNvSpPr>
          <p:nvPr>
            <p:ph type="sldNum" sz="quarter" idx="5"/>
          </p:nvPr>
        </p:nvSpPr>
        <p:spPr>
          <a:xfrm>
            <a:off x="3884613" y="9228039"/>
            <a:ext cx="2971800" cy="485775"/>
          </a:xfrm>
          <a:prstGeom prst="rect">
            <a:avLst/>
          </a:prstGeom>
        </p:spPr>
        <p:txBody>
          <a:bodyPr vert="horz" lIns="91440" tIns="45720" rIns="91440" bIns="45720" rtlCol="0" anchor="b"/>
          <a:lstStyle>
            <a:lvl1pPr algn="r">
              <a:defRPr sz="1200"/>
            </a:lvl1pPr>
          </a:lstStyle>
          <a:p>
            <a:fld id="{8ED2B348-34E7-4D6B-80C0-5059D2D054C5}" type="slidenum">
              <a:rPr lang="pt-BR" smtClean="0"/>
              <a:pPr/>
              <a:t>‹nº›</a:t>
            </a:fld>
            <a:endParaRPr lang="pt-BR"/>
          </a:p>
        </p:txBody>
      </p:sp>
    </p:spTree>
    <p:extLst>
      <p:ext uri="{BB962C8B-B14F-4D97-AF65-F5344CB8AC3E}">
        <p14:creationId xmlns:p14="http://schemas.microsoft.com/office/powerpoint/2010/main" val="27388966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Rot="1" noChangeAspect="1" noChangeArrowheads="1" noTextEdit="1"/>
          </p:cNvSpPr>
          <p:nvPr>
            <p:ph type="sldImg"/>
          </p:nvPr>
        </p:nvSpPr>
        <p:spPr>
          <a:ln/>
        </p:spPr>
      </p:sp>
      <p:sp>
        <p:nvSpPr>
          <p:cNvPr id="6963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pt-BR" altLang="en-US" smtClean="0">
              <a:latin typeface="Times New Roman" pitchFamily="18"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3"/>
          <p:cNvSpPr>
            <a:spLocks noGrp="1" noChangeArrowheads="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b="1">
                <a:solidFill>
                  <a:srgbClr val="000099"/>
                </a:solidFill>
                <a:latin typeface="Times New Roman" pitchFamily="18" charset="0"/>
                <a:ea typeface="ＭＳ Ｐゴシック" pitchFamily="34" charset="-128"/>
              </a:defRPr>
            </a:lvl1pPr>
            <a:lvl2pPr marL="742950" indent="-285750">
              <a:defRPr sz="2000" b="1">
                <a:solidFill>
                  <a:srgbClr val="000099"/>
                </a:solidFill>
                <a:latin typeface="Times New Roman" pitchFamily="18" charset="0"/>
                <a:ea typeface="ＭＳ Ｐゴシック" pitchFamily="34" charset="-128"/>
              </a:defRPr>
            </a:lvl2pPr>
            <a:lvl3pPr marL="1143000" indent="-228600">
              <a:defRPr sz="2000" b="1">
                <a:solidFill>
                  <a:srgbClr val="000099"/>
                </a:solidFill>
                <a:latin typeface="Times New Roman" pitchFamily="18" charset="0"/>
                <a:ea typeface="ＭＳ Ｐゴシック" pitchFamily="34" charset="-128"/>
              </a:defRPr>
            </a:lvl3pPr>
            <a:lvl4pPr marL="1600200" indent="-228600">
              <a:defRPr sz="2000" b="1">
                <a:solidFill>
                  <a:srgbClr val="000099"/>
                </a:solidFill>
                <a:latin typeface="Times New Roman" pitchFamily="18" charset="0"/>
                <a:ea typeface="ＭＳ Ｐゴシック" pitchFamily="34" charset="-128"/>
              </a:defRPr>
            </a:lvl4pPr>
            <a:lvl5pPr marL="2057400" indent="-228600">
              <a:defRPr sz="2000" b="1">
                <a:solidFill>
                  <a:srgbClr val="000099"/>
                </a:solidFill>
                <a:latin typeface="Times New Roman" pitchFamily="18" charset="0"/>
                <a:ea typeface="ＭＳ Ｐゴシック" pitchFamily="34" charset="-128"/>
              </a:defRPr>
            </a:lvl5pPr>
            <a:lvl6pPr marL="2514600" indent="-228600" algn="r" eaLnBrk="0" fontAlgn="base" hangingPunct="0">
              <a:spcBef>
                <a:spcPct val="0"/>
              </a:spcBef>
              <a:spcAft>
                <a:spcPct val="0"/>
              </a:spcAft>
              <a:defRPr sz="2000" b="1">
                <a:solidFill>
                  <a:srgbClr val="000099"/>
                </a:solidFill>
                <a:latin typeface="Times New Roman" pitchFamily="18" charset="0"/>
                <a:ea typeface="ＭＳ Ｐゴシック" pitchFamily="34" charset="-128"/>
              </a:defRPr>
            </a:lvl6pPr>
            <a:lvl7pPr marL="2971800" indent="-228600" algn="r" eaLnBrk="0" fontAlgn="base" hangingPunct="0">
              <a:spcBef>
                <a:spcPct val="0"/>
              </a:spcBef>
              <a:spcAft>
                <a:spcPct val="0"/>
              </a:spcAft>
              <a:defRPr sz="2000" b="1">
                <a:solidFill>
                  <a:srgbClr val="000099"/>
                </a:solidFill>
                <a:latin typeface="Times New Roman" pitchFamily="18" charset="0"/>
                <a:ea typeface="ＭＳ Ｐゴシック" pitchFamily="34" charset="-128"/>
              </a:defRPr>
            </a:lvl7pPr>
            <a:lvl8pPr marL="3429000" indent="-228600" algn="r" eaLnBrk="0" fontAlgn="base" hangingPunct="0">
              <a:spcBef>
                <a:spcPct val="0"/>
              </a:spcBef>
              <a:spcAft>
                <a:spcPct val="0"/>
              </a:spcAft>
              <a:defRPr sz="2000" b="1">
                <a:solidFill>
                  <a:srgbClr val="000099"/>
                </a:solidFill>
                <a:latin typeface="Times New Roman" pitchFamily="18" charset="0"/>
                <a:ea typeface="ＭＳ Ｐゴシック" pitchFamily="34" charset="-128"/>
              </a:defRPr>
            </a:lvl8pPr>
            <a:lvl9pPr marL="3886200" indent="-228600" algn="r" eaLnBrk="0" fontAlgn="base" hangingPunct="0">
              <a:spcBef>
                <a:spcPct val="0"/>
              </a:spcBef>
              <a:spcAft>
                <a:spcPct val="0"/>
              </a:spcAft>
              <a:defRPr sz="2000" b="1">
                <a:solidFill>
                  <a:srgbClr val="000099"/>
                </a:solidFill>
                <a:latin typeface="Times New Roman" pitchFamily="18" charset="0"/>
                <a:ea typeface="ＭＳ Ｐゴシック" pitchFamily="34" charset="-128"/>
              </a:defRPr>
            </a:lvl9pPr>
          </a:lstStyle>
          <a:p>
            <a:fld id="{6255FABF-E8DD-4D8D-BB28-FE61BC456FF5}" type="datetime11">
              <a:rPr lang="pt-BR" altLang="en-US" sz="1200" b="0" smtClean="0">
                <a:solidFill>
                  <a:schemeClr val="tx1"/>
                </a:solidFill>
              </a:rPr>
              <a:pPr/>
              <a:t>13:37:24</a:t>
            </a:fld>
            <a:endParaRPr lang="pt-BR" altLang="en-US" sz="1200" b="0" smtClean="0">
              <a:solidFill>
                <a:schemeClr val="tx1"/>
              </a:solidFill>
            </a:endParaRPr>
          </a:p>
        </p:txBody>
      </p:sp>
      <p:sp>
        <p:nvSpPr>
          <p:cNvPr id="71683" name="Rectangle 2"/>
          <p:cNvSpPr>
            <a:spLocks noGrp="1" noRot="1" noChangeAspect="1" noChangeArrowheads="1" noTextEdit="1"/>
          </p:cNvSpPr>
          <p:nvPr>
            <p:ph type="sldImg"/>
          </p:nvPr>
        </p:nvSpPr>
        <p:spPr>
          <a:ln/>
        </p:spPr>
      </p:sp>
      <p:sp>
        <p:nvSpPr>
          <p:cNvPr id="71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pt-BR" altLang="en-US" smtClean="0">
              <a:latin typeface="Times New Roman" pitchFamily="18"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3"/>
          <p:cNvSpPr>
            <a:spLocks noGrp="1" noChangeArrowheads="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b="1">
                <a:solidFill>
                  <a:srgbClr val="000099"/>
                </a:solidFill>
                <a:latin typeface="Times New Roman" pitchFamily="18" charset="0"/>
                <a:ea typeface="ＭＳ Ｐゴシック" pitchFamily="34" charset="-128"/>
              </a:defRPr>
            </a:lvl1pPr>
            <a:lvl2pPr marL="742950" indent="-285750">
              <a:defRPr sz="2000" b="1">
                <a:solidFill>
                  <a:srgbClr val="000099"/>
                </a:solidFill>
                <a:latin typeface="Times New Roman" pitchFamily="18" charset="0"/>
                <a:ea typeface="ＭＳ Ｐゴシック" pitchFamily="34" charset="-128"/>
              </a:defRPr>
            </a:lvl2pPr>
            <a:lvl3pPr marL="1143000" indent="-228600">
              <a:defRPr sz="2000" b="1">
                <a:solidFill>
                  <a:srgbClr val="000099"/>
                </a:solidFill>
                <a:latin typeface="Times New Roman" pitchFamily="18" charset="0"/>
                <a:ea typeface="ＭＳ Ｐゴシック" pitchFamily="34" charset="-128"/>
              </a:defRPr>
            </a:lvl3pPr>
            <a:lvl4pPr marL="1600200" indent="-228600">
              <a:defRPr sz="2000" b="1">
                <a:solidFill>
                  <a:srgbClr val="000099"/>
                </a:solidFill>
                <a:latin typeface="Times New Roman" pitchFamily="18" charset="0"/>
                <a:ea typeface="ＭＳ Ｐゴシック" pitchFamily="34" charset="-128"/>
              </a:defRPr>
            </a:lvl4pPr>
            <a:lvl5pPr marL="2057400" indent="-228600">
              <a:defRPr sz="2000" b="1">
                <a:solidFill>
                  <a:srgbClr val="000099"/>
                </a:solidFill>
                <a:latin typeface="Times New Roman" pitchFamily="18" charset="0"/>
                <a:ea typeface="ＭＳ Ｐゴシック" pitchFamily="34" charset="-128"/>
              </a:defRPr>
            </a:lvl5pPr>
            <a:lvl6pPr marL="2514600" indent="-228600" algn="r" eaLnBrk="0" fontAlgn="base" hangingPunct="0">
              <a:spcBef>
                <a:spcPct val="0"/>
              </a:spcBef>
              <a:spcAft>
                <a:spcPct val="0"/>
              </a:spcAft>
              <a:defRPr sz="2000" b="1">
                <a:solidFill>
                  <a:srgbClr val="000099"/>
                </a:solidFill>
                <a:latin typeface="Times New Roman" pitchFamily="18" charset="0"/>
                <a:ea typeface="ＭＳ Ｐゴシック" pitchFamily="34" charset="-128"/>
              </a:defRPr>
            </a:lvl6pPr>
            <a:lvl7pPr marL="2971800" indent="-228600" algn="r" eaLnBrk="0" fontAlgn="base" hangingPunct="0">
              <a:spcBef>
                <a:spcPct val="0"/>
              </a:spcBef>
              <a:spcAft>
                <a:spcPct val="0"/>
              </a:spcAft>
              <a:defRPr sz="2000" b="1">
                <a:solidFill>
                  <a:srgbClr val="000099"/>
                </a:solidFill>
                <a:latin typeface="Times New Roman" pitchFamily="18" charset="0"/>
                <a:ea typeface="ＭＳ Ｐゴシック" pitchFamily="34" charset="-128"/>
              </a:defRPr>
            </a:lvl7pPr>
            <a:lvl8pPr marL="3429000" indent="-228600" algn="r" eaLnBrk="0" fontAlgn="base" hangingPunct="0">
              <a:spcBef>
                <a:spcPct val="0"/>
              </a:spcBef>
              <a:spcAft>
                <a:spcPct val="0"/>
              </a:spcAft>
              <a:defRPr sz="2000" b="1">
                <a:solidFill>
                  <a:srgbClr val="000099"/>
                </a:solidFill>
                <a:latin typeface="Times New Roman" pitchFamily="18" charset="0"/>
                <a:ea typeface="ＭＳ Ｐゴシック" pitchFamily="34" charset="-128"/>
              </a:defRPr>
            </a:lvl8pPr>
            <a:lvl9pPr marL="3886200" indent="-228600" algn="r" eaLnBrk="0" fontAlgn="base" hangingPunct="0">
              <a:spcBef>
                <a:spcPct val="0"/>
              </a:spcBef>
              <a:spcAft>
                <a:spcPct val="0"/>
              </a:spcAft>
              <a:defRPr sz="2000" b="1">
                <a:solidFill>
                  <a:srgbClr val="000099"/>
                </a:solidFill>
                <a:latin typeface="Times New Roman" pitchFamily="18" charset="0"/>
                <a:ea typeface="ＭＳ Ｐゴシック" pitchFamily="34" charset="-128"/>
              </a:defRPr>
            </a:lvl9pPr>
          </a:lstStyle>
          <a:p>
            <a:fld id="{0111F061-1105-4ED6-AA2B-C52621F1E958}" type="datetime11">
              <a:rPr lang="pt-BR" altLang="en-US" sz="1200" b="0" smtClean="0">
                <a:solidFill>
                  <a:schemeClr val="tx1"/>
                </a:solidFill>
              </a:rPr>
              <a:pPr/>
              <a:t>13:37:24</a:t>
            </a:fld>
            <a:endParaRPr lang="pt-BR" altLang="en-US" sz="1200" b="0" smtClean="0">
              <a:solidFill>
                <a:schemeClr val="tx1"/>
              </a:solidFill>
            </a:endParaRPr>
          </a:p>
        </p:txBody>
      </p:sp>
      <p:sp>
        <p:nvSpPr>
          <p:cNvPr id="75779" name="Rectangle 2"/>
          <p:cNvSpPr>
            <a:spLocks noGrp="1" noRot="1" noChangeAspect="1" noChangeArrowheads="1" noTextEdit="1"/>
          </p:cNvSpPr>
          <p:nvPr>
            <p:ph type="sldImg"/>
          </p:nvPr>
        </p:nvSpPr>
        <p:spPr>
          <a:ln/>
        </p:spPr>
      </p:sp>
      <p:sp>
        <p:nvSpPr>
          <p:cNvPr id="75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pt-BR" altLang="en-US" smtClean="0">
              <a:latin typeface="Times New Roman" pitchFamily="18"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2_Slide de título">
    <p:spTree>
      <p:nvGrpSpPr>
        <p:cNvPr id="1" name=""/>
        <p:cNvGrpSpPr/>
        <p:nvPr/>
      </p:nvGrpSpPr>
      <p:grpSpPr>
        <a:xfrm>
          <a:off x="0" y="0"/>
          <a:ext cx="0" cy="0"/>
          <a:chOff x="0" y="0"/>
          <a:chExt cx="0" cy="0"/>
        </a:xfrm>
      </p:grpSpPr>
      <p:sp>
        <p:nvSpPr>
          <p:cNvPr id="9" name="Rectangle 2"/>
          <p:cNvSpPr>
            <a:spLocks noChangeArrowheads="1"/>
          </p:cNvSpPr>
          <p:nvPr userDrawn="1"/>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800" b="0" i="0" u="none" strike="noStrike" cap="none" normalizeH="0" baseline="0" smtClean="0">
                <a:ln>
                  <a:noFill/>
                </a:ln>
                <a:solidFill>
                  <a:schemeClr val="tx1"/>
                </a:solidFill>
                <a:effectLst/>
                <a:latin typeface="Arial" charset="0"/>
                <a:cs typeface="Arial" charset="0"/>
              </a:rPr>
              <a:t/>
            </a:r>
            <a:br>
              <a:rPr kumimoji="0" lang="pt-BR" sz="1800" b="0" i="0" u="none" strike="noStrike" cap="none" normalizeH="0" baseline="0" smtClean="0">
                <a:ln>
                  <a:noFill/>
                </a:ln>
                <a:solidFill>
                  <a:schemeClr val="tx1"/>
                </a:solidFill>
                <a:effectLst/>
                <a:latin typeface="Arial" charset="0"/>
                <a:cs typeface="Arial" charset="0"/>
              </a:rPr>
            </a:br>
            <a:endParaRPr kumimoji="0" lang="pt-BR" sz="1800" b="0" i="0" u="none" strike="noStrike" cap="none" normalizeH="0" baseline="0" smtClean="0">
              <a:ln>
                <a:noFill/>
              </a:ln>
              <a:solidFill>
                <a:schemeClr val="tx1"/>
              </a:solidFill>
              <a:effectLst/>
              <a:latin typeface="Arial" charset="0"/>
              <a:cs typeface="Arial" charset="0"/>
            </a:endParaRPr>
          </a:p>
        </p:txBody>
      </p:sp>
      <p:sp>
        <p:nvSpPr>
          <p:cNvPr id="10" name="Retângulo 9"/>
          <p:cNvSpPr/>
          <p:nvPr userDrawn="1"/>
        </p:nvSpPr>
        <p:spPr>
          <a:xfrm>
            <a:off x="467544" y="1268760"/>
            <a:ext cx="8136904" cy="1440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cxnSp>
        <p:nvCxnSpPr>
          <p:cNvPr id="19" name="Conector reto 18"/>
          <p:cNvCxnSpPr/>
          <p:nvPr userDrawn="1"/>
        </p:nvCxnSpPr>
        <p:spPr>
          <a:xfrm>
            <a:off x="323528" y="1268760"/>
            <a:ext cx="842493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2" name="Título 1"/>
          <p:cNvSpPr txBox="1">
            <a:spLocks/>
          </p:cNvSpPr>
          <p:nvPr userDrawn="1"/>
        </p:nvSpPr>
        <p:spPr>
          <a:xfrm>
            <a:off x="251520" y="246448"/>
            <a:ext cx="8496944" cy="37424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pt-BR" sz="1600" b="0" i="1" dirty="0" smtClean="0">
                <a:latin typeface="Georgia" pitchFamily="18" charset="0"/>
              </a:rPr>
              <a:t>A previdência</a:t>
            </a:r>
            <a:r>
              <a:rPr lang="pt-BR" sz="1600" b="0" i="1" baseline="0" dirty="0" smtClean="0">
                <a:latin typeface="Georgia" pitchFamily="18" charset="0"/>
              </a:rPr>
              <a:t> complementar do servidor paulista</a:t>
            </a:r>
            <a:endParaRPr lang="pt-BR" sz="1600" b="0" i="1" dirty="0">
              <a:latin typeface="Georgia" pitchFamily="18" charset="0"/>
            </a:endParaRPr>
          </a:p>
        </p:txBody>
      </p:sp>
      <p:cxnSp>
        <p:nvCxnSpPr>
          <p:cNvPr id="11" name="Conector reto 10"/>
          <p:cNvCxnSpPr/>
          <p:nvPr userDrawn="1"/>
        </p:nvCxnSpPr>
        <p:spPr>
          <a:xfrm>
            <a:off x="475928" y="6309320"/>
            <a:ext cx="842493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13" name="Picture 1" descr="Inline image 1"/>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7164288" y="5373216"/>
            <a:ext cx="1475656" cy="11805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882994"/>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lide de título">
    <p:spTree>
      <p:nvGrpSpPr>
        <p:cNvPr id="1" name=""/>
        <p:cNvGrpSpPr/>
        <p:nvPr/>
      </p:nvGrpSpPr>
      <p:grpSpPr>
        <a:xfrm>
          <a:off x="0" y="0"/>
          <a:ext cx="0" cy="0"/>
          <a:chOff x="0" y="0"/>
          <a:chExt cx="0" cy="0"/>
        </a:xfrm>
      </p:grpSpPr>
      <p:pic>
        <p:nvPicPr>
          <p:cNvPr id="1025" name="Picture 1" descr="Inline image 1"/>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72008" y="88235"/>
            <a:ext cx="1475656" cy="1180525"/>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2"/>
          <p:cNvSpPr>
            <a:spLocks noChangeArrowheads="1"/>
          </p:cNvSpPr>
          <p:nvPr userDrawn="1"/>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800" b="0" i="0" u="none" strike="noStrike" cap="none" normalizeH="0" baseline="0" smtClean="0">
                <a:ln>
                  <a:noFill/>
                </a:ln>
                <a:solidFill>
                  <a:schemeClr val="tx1"/>
                </a:solidFill>
                <a:effectLst/>
                <a:latin typeface="Arial" charset="0"/>
                <a:cs typeface="Arial" charset="0"/>
              </a:rPr>
              <a:t/>
            </a:r>
            <a:br>
              <a:rPr kumimoji="0" lang="pt-BR" sz="1800" b="0" i="0" u="none" strike="noStrike" cap="none" normalizeH="0" baseline="0" smtClean="0">
                <a:ln>
                  <a:noFill/>
                </a:ln>
                <a:solidFill>
                  <a:schemeClr val="tx1"/>
                </a:solidFill>
                <a:effectLst/>
                <a:latin typeface="Arial" charset="0"/>
                <a:cs typeface="Arial" charset="0"/>
              </a:rPr>
            </a:br>
            <a:endParaRPr kumimoji="0" lang="pt-BR" sz="1800" b="0" i="0" u="none" strike="noStrike" cap="none" normalizeH="0" baseline="0" smtClean="0">
              <a:ln>
                <a:noFill/>
              </a:ln>
              <a:solidFill>
                <a:schemeClr val="tx1"/>
              </a:solidFill>
              <a:effectLst/>
              <a:latin typeface="Arial" charset="0"/>
              <a:cs typeface="Arial" charset="0"/>
            </a:endParaRPr>
          </a:p>
        </p:txBody>
      </p:sp>
      <p:sp>
        <p:nvSpPr>
          <p:cNvPr id="10" name="Retângulo 9"/>
          <p:cNvSpPr/>
          <p:nvPr userDrawn="1"/>
        </p:nvSpPr>
        <p:spPr>
          <a:xfrm>
            <a:off x="467544" y="1268760"/>
            <a:ext cx="8136904" cy="1440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cxnSp>
        <p:nvCxnSpPr>
          <p:cNvPr id="19" name="Conector reto 18"/>
          <p:cNvCxnSpPr/>
          <p:nvPr userDrawn="1"/>
        </p:nvCxnSpPr>
        <p:spPr>
          <a:xfrm>
            <a:off x="323528" y="1268760"/>
            <a:ext cx="842493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2" name="Título 1"/>
          <p:cNvSpPr txBox="1">
            <a:spLocks/>
          </p:cNvSpPr>
          <p:nvPr userDrawn="1"/>
        </p:nvSpPr>
        <p:spPr>
          <a:xfrm>
            <a:off x="1547664" y="462472"/>
            <a:ext cx="7344816" cy="37424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a:r>
              <a:rPr lang="pt-BR" sz="1600" b="0" i="1" dirty="0" smtClean="0">
                <a:latin typeface="Georgia" pitchFamily="18" charset="0"/>
              </a:rPr>
              <a:t>A</a:t>
            </a:r>
            <a:r>
              <a:rPr lang="pt-BR" sz="1600" b="0" i="1" baseline="0" dirty="0" smtClean="0">
                <a:latin typeface="Georgia" pitchFamily="18" charset="0"/>
              </a:rPr>
              <a:t> previdência complementar do servidor paulista</a:t>
            </a:r>
            <a:endParaRPr lang="pt-BR" sz="1600" b="0" i="1" dirty="0">
              <a:latin typeface="Georgia" pitchFamily="18" charset="0"/>
            </a:endParaRPr>
          </a:p>
        </p:txBody>
      </p:sp>
      <p:cxnSp>
        <p:nvCxnSpPr>
          <p:cNvPr id="26" name="Conector reto 25"/>
          <p:cNvCxnSpPr/>
          <p:nvPr userDrawn="1"/>
        </p:nvCxnSpPr>
        <p:spPr>
          <a:xfrm>
            <a:off x="475928" y="6309320"/>
            <a:ext cx="842493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9" name="Espaço Reservado para Número de Slide 5"/>
          <p:cNvSpPr>
            <a:spLocks noGrp="1"/>
          </p:cNvSpPr>
          <p:nvPr>
            <p:ph type="sldNum" sz="quarter" idx="12"/>
          </p:nvPr>
        </p:nvSpPr>
        <p:spPr>
          <a:xfrm>
            <a:off x="6804248" y="6356350"/>
            <a:ext cx="2133600" cy="365125"/>
          </a:xfrm>
          <a:prstGeom prst="rect">
            <a:avLst/>
          </a:prstGeom>
        </p:spPr>
        <p:txBody>
          <a:bodyPr/>
          <a:lstStyle>
            <a:lvl1pPr algn="r">
              <a:defRPr sz="1000" b="1">
                <a:solidFill>
                  <a:schemeClr val="tx1"/>
                </a:solidFill>
              </a:defRPr>
            </a:lvl1pPr>
          </a:lstStyle>
          <a:p>
            <a:fld id="{1297A8C9-8EA8-442C-8843-1DFC11C799B5}" type="slidenum">
              <a:rPr lang="pt-BR" smtClean="0"/>
              <a:pPr/>
              <a:t>‹nº›</a:t>
            </a:fld>
            <a:endParaRPr lang="pt-BR" dirty="0"/>
          </a:p>
        </p:txBody>
      </p:sp>
    </p:spTree>
    <p:extLst>
      <p:ext uri="{BB962C8B-B14F-4D97-AF65-F5344CB8AC3E}">
        <p14:creationId xmlns:p14="http://schemas.microsoft.com/office/powerpoint/2010/main" val="1382531270"/>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Slide de título">
    <p:spTree>
      <p:nvGrpSpPr>
        <p:cNvPr id="1" name=""/>
        <p:cNvGrpSpPr/>
        <p:nvPr/>
      </p:nvGrpSpPr>
      <p:grpSpPr>
        <a:xfrm>
          <a:off x="0" y="0"/>
          <a:ext cx="0" cy="0"/>
          <a:chOff x="0" y="0"/>
          <a:chExt cx="0" cy="0"/>
        </a:xfrm>
      </p:grpSpPr>
      <p:pic>
        <p:nvPicPr>
          <p:cNvPr id="1025" name="Picture 1" descr="Inline image 1"/>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72008" y="88235"/>
            <a:ext cx="1475656" cy="1180525"/>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2"/>
          <p:cNvSpPr>
            <a:spLocks noChangeArrowheads="1"/>
          </p:cNvSpPr>
          <p:nvPr userDrawn="1"/>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800" b="0" i="0" u="none" strike="noStrike" cap="none" normalizeH="0" baseline="0" smtClean="0">
                <a:ln>
                  <a:noFill/>
                </a:ln>
                <a:solidFill>
                  <a:schemeClr val="tx1"/>
                </a:solidFill>
                <a:effectLst/>
                <a:latin typeface="Arial" charset="0"/>
                <a:cs typeface="Arial" charset="0"/>
              </a:rPr>
              <a:t/>
            </a:r>
            <a:br>
              <a:rPr kumimoji="0" lang="pt-BR" sz="1800" b="0" i="0" u="none" strike="noStrike" cap="none" normalizeH="0" baseline="0" smtClean="0">
                <a:ln>
                  <a:noFill/>
                </a:ln>
                <a:solidFill>
                  <a:schemeClr val="tx1"/>
                </a:solidFill>
                <a:effectLst/>
                <a:latin typeface="Arial" charset="0"/>
                <a:cs typeface="Arial" charset="0"/>
              </a:rPr>
            </a:br>
            <a:endParaRPr kumimoji="0" lang="pt-BR" sz="1800" b="0" i="0" u="none" strike="noStrike" cap="none" normalizeH="0" baseline="0" smtClean="0">
              <a:ln>
                <a:noFill/>
              </a:ln>
              <a:solidFill>
                <a:schemeClr val="tx1"/>
              </a:solidFill>
              <a:effectLst/>
              <a:latin typeface="Arial" charset="0"/>
              <a:cs typeface="Arial" charset="0"/>
            </a:endParaRPr>
          </a:p>
        </p:txBody>
      </p:sp>
      <p:sp>
        <p:nvSpPr>
          <p:cNvPr id="10" name="Retângulo 9"/>
          <p:cNvSpPr/>
          <p:nvPr userDrawn="1"/>
        </p:nvSpPr>
        <p:spPr>
          <a:xfrm>
            <a:off x="467544" y="1268760"/>
            <a:ext cx="8136904" cy="1440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cxnSp>
        <p:nvCxnSpPr>
          <p:cNvPr id="19" name="Conector reto 18"/>
          <p:cNvCxnSpPr/>
          <p:nvPr userDrawn="1"/>
        </p:nvCxnSpPr>
        <p:spPr>
          <a:xfrm>
            <a:off x="323528" y="1268760"/>
            <a:ext cx="842493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2" name="Título 1"/>
          <p:cNvSpPr txBox="1">
            <a:spLocks/>
          </p:cNvSpPr>
          <p:nvPr userDrawn="1"/>
        </p:nvSpPr>
        <p:spPr>
          <a:xfrm>
            <a:off x="1547664" y="462472"/>
            <a:ext cx="7344816" cy="37424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a:r>
              <a:rPr lang="pt-BR" sz="1600" b="0" i="1" dirty="0" smtClean="0">
                <a:latin typeface="Georgia" pitchFamily="18" charset="0"/>
              </a:rPr>
              <a:t>A</a:t>
            </a:r>
            <a:r>
              <a:rPr lang="pt-BR" sz="1600" b="0" i="1" baseline="0" dirty="0" smtClean="0">
                <a:latin typeface="Georgia" pitchFamily="18" charset="0"/>
              </a:rPr>
              <a:t> previdência complementar do servidor paulista</a:t>
            </a:r>
            <a:endParaRPr lang="pt-BR" sz="1600" b="0" i="1" dirty="0">
              <a:latin typeface="Georgia" pitchFamily="18" charset="0"/>
            </a:endParaRPr>
          </a:p>
        </p:txBody>
      </p:sp>
      <p:cxnSp>
        <p:nvCxnSpPr>
          <p:cNvPr id="26" name="Conector reto 25"/>
          <p:cNvCxnSpPr/>
          <p:nvPr userDrawn="1"/>
        </p:nvCxnSpPr>
        <p:spPr>
          <a:xfrm>
            <a:off x="475928" y="6309320"/>
            <a:ext cx="842493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9" name="Espaço Reservado para Número de Slide 5"/>
          <p:cNvSpPr>
            <a:spLocks noGrp="1"/>
          </p:cNvSpPr>
          <p:nvPr>
            <p:ph type="sldNum" sz="quarter" idx="12"/>
          </p:nvPr>
        </p:nvSpPr>
        <p:spPr>
          <a:xfrm>
            <a:off x="6804248" y="6356350"/>
            <a:ext cx="2133600" cy="365125"/>
          </a:xfrm>
          <a:prstGeom prst="rect">
            <a:avLst/>
          </a:prstGeom>
        </p:spPr>
        <p:txBody>
          <a:bodyPr/>
          <a:lstStyle>
            <a:lvl1pPr algn="r">
              <a:defRPr sz="1000" b="1">
                <a:solidFill>
                  <a:schemeClr val="tx1"/>
                </a:solidFill>
              </a:defRPr>
            </a:lvl1pPr>
          </a:lstStyle>
          <a:p>
            <a:fld id="{1297A8C9-8EA8-442C-8843-1DFC11C799B5}" type="slidenum">
              <a:rPr lang="pt-BR" smtClean="0"/>
              <a:pPr/>
              <a:t>‹nº›</a:t>
            </a:fld>
            <a:endParaRPr lang="pt-BR" dirty="0"/>
          </a:p>
        </p:txBody>
      </p:sp>
    </p:spTree>
    <p:extLst>
      <p:ext uri="{BB962C8B-B14F-4D97-AF65-F5344CB8AC3E}">
        <p14:creationId xmlns:p14="http://schemas.microsoft.com/office/powerpoint/2010/main" val="3621284480"/>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4_Slide de título">
    <p:spTree>
      <p:nvGrpSpPr>
        <p:cNvPr id="1" name=""/>
        <p:cNvGrpSpPr/>
        <p:nvPr/>
      </p:nvGrpSpPr>
      <p:grpSpPr>
        <a:xfrm>
          <a:off x="0" y="0"/>
          <a:ext cx="0" cy="0"/>
          <a:chOff x="0" y="0"/>
          <a:chExt cx="0" cy="0"/>
        </a:xfrm>
      </p:grpSpPr>
      <p:pic>
        <p:nvPicPr>
          <p:cNvPr id="1025" name="Picture 1" descr="Inline image 1"/>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72008" y="88235"/>
            <a:ext cx="1475656" cy="1180525"/>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2"/>
          <p:cNvSpPr>
            <a:spLocks noChangeArrowheads="1"/>
          </p:cNvSpPr>
          <p:nvPr userDrawn="1"/>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800" b="0" i="0" u="none" strike="noStrike" cap="none" normalizeH="0" baseline="0" smtClean="0">
                <a:ln>
                  <a:noFill/>
                </a:ln>
                <a:solidFill>
                  <a:schemeClr val="tx1"/>
                </a:solidFill>
                <a:effectLst/>
                <a:latin typeface="Arial" charset="0"/>
                <a:cs typeface="Arial" charset="0"/>
              </a:rPr>
              <a:t/>
            </a:r>
            <a:br>
              <a:rPr kumimoji="0" lang="pt-BR" sz="1800" b="0" i="0" u="none" strike="noStrike" cap="none" normalizeH="0" baseline="0" smtClean="0">
                <a:ln>
                  <a:noFill/>
                </a:ln>
                <a:solidFill>
                  <a:schemeClr val="tx1"/>
                </a:solidFill>
                <a:effectLst/>
                <a:latin typeface="Arial" charset="0"/>
                <a:cs typeface="Arial" charset="0"/>
              </a:rPr>
            </a:br>
            <a:endParaRPr kumimoji="0" lang="pt-BR" sz="1800" b="0" i="0" u="none" strike="noStrike" cap="none" normalizeH="0" baseline="0" smtClean="0">
              <a:ln>
                <a:noFill/>
              </a:ln>
              <a:solidFill>
                <a:schemeClr val="tx1"/>
              </a:solidFill>
              <a:effectLst/>
              <a:latin typeface="Arial" charset="0"/>
              <a:cs typeface="Arial" charset="0"/>
            </a:endParaRPr>
          </a:p>
        </p:txBody>
      </p:sp>
      <p:sp>
        <p:nvSpPr>
          <p:cNvPr id="10" name="Retângulo 9"/>
          <p:cNvSpPr/>
          <p:nvPr userDrawn="1"/>
        </p:nvSpPr>
        <p:spPr>
          <a:xfrm>
            <a:off x="467544" y="1268760"/>
            <a:ext cx="8136904" cy="1440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cxnSp>
        <p:nvCxnSpPr>
          <p:cNvPr id="19" name="Conector reto 18"/>
          <p:cNvCxnSpPr/>
          <p:nvPr userDrawn="1"/>
        </p:nvCxnSpPr>
        <p:spPr>
          <a:xfrm>
            <a:off x="323528" y="1268760"/>
            <a:ext cx="842493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2" name="Título 1"/>
          <p:cNvSpPr txBox="1">
            <a:spLocks/>
          </p:cNvSpPr>
          <p:nvPr userDrawn="1"/>
        </p:nvSpPr>
        <p:spPr>
          <a:xfrm>
            <a:off x="1547664" y="462472"/>
            <a:ext cx="7344816" cy="37424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a:r>
              <a:rPr lang="pt-BR" sz="1600" b="0" i="1" dirty="0" smtClean="0">
                <a:latin typeface="Georgia" pitchFamily="18" charset="0"/>
              </a:rPr>
              <a:t>A</a:t>
            </a:r>
            <a:r>
              <a:rPr lang="pt-BR" sz="1600" b="0" i="1" baseline="0" dirty="0" smtClean="0">
                <a:latin typeface="Georgia" pitchFamily="18" charset="0"/>
              </a:rPr>
              <a:t> previdência complementar do servidor paulista</a:t>
            </a:r>
            <a:endParaRPr lang="pt-BR" sz="1600" b="0" i="1" dirty="0">
              <a:latin typeface="Georgia" pitchFamily="18" charset="0"/>
            </a:endParaRPr>
          </a:p>
        </p:txBody>
      </p:sp>
      <p:cxnSp>
        <p:nvCxnSpPr>
          <p:cNvPr id="26" name="Conector reto 25"/>
          <p:cNvCxnSpPr/>
          <p:nvPr userDrawn="1"/>
        </p:nvCxnSpPr>
        <p:spPr>
          <a:xfrm>
            <a:off x="475928" y="6309320"/>
            <a:ext cx="842493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9" name="Espaço Reservado para Número de Slide 5"/>
          <p:cNvSpPr>
            <a:spLocks noGrp="1"/>
          </p:cNvSpPr>
          <p:nvPr>
            <p:ph type="sldNum" sz="quarter" idx="12"/>
          </p:nvPr>
        </p:nvSpPr>
        <p:spPr>
          <a:xfrm>
            <a:off x="6804248" y="6356350"/>
            <a:ext cx="2133600" cy="365125"/>
          </a:xfrm>
          <a:prstGeom prst="rect">
            <a:avLst/>
          </a:prstGeom>
        </p:spPr>
        <p:txBody>
          <a:bodyPr/>
          <a:lstStyle>
            <a:lvl1pPr algn="r">
              <a:defRPr sz="1000" b="1">
                <a:solidFill>
                  <a:schemeClr val="tx1"/>
                </a:solidFill>
              </a:defRPr>
            </a:lvl1pPr>
          </a:lstStyle>
          <a:p>
            <a:fld id="{1297A8C9-8EA8-442C-8843-1DFC11C799B5}" type="slidenum">
              <a:rPr lang="pt-BR" smtClean="0"/>
              <a:pPr/>
              <a:t>‹nº›</a:t>
            </a:fld>
            <a:endParaRPr lang="pt-BR" dirty="0"/>
          </a:p>
        </p:txBody>
      </p:sp>
    </p:spTree>
    <p:extLst>
      <p:ext uri="{BB962C8B-B14F-4D97-AF65-F5344CB8AC3E}">
        <p14:creationId xmlns:p14="http://schemas.microsoft.com/office/powerpoint/2010/main" val="310228437"/>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3_Slide de título">
    <p:spTree>
      <p:nvGrpSpPr>
        <p:cNvPr id="1" name=""/>
        <p:cNvGrpSpPr/>
        <p:nvPr/>
      </p:nvGrpSpPr>
      <p:grpSpPr>
        <a:xfrm>
          <a:off x="0" y="0"/>
          <a:ext cx="0" cy="0"/>
          <a:chOff x="0" y="0"/>
          <a:chExt cx="0" cy="0"/>
        </a:xfrm>
      </p:grpSpPr>
      <p:pic>
        <p:nvPicPr>
          <p:cNvPr id="2" name="Picture 1" descr="Inline image 1"/>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72008" y="88235"/>
            <a:ext cx="1475656" cy="1180525"/>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a:spLocks noChangeArrowheads="1"/>
          </p:cNvSpPr>
          <p:nvPr userDrawn="1"/>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800" b="0" i="0" u="none" strike="noStrike" cap="none" normalizeH="0" baseline="0" smtClean="0">
                <a:ln>
                  <a:noFill/>
                </a:ln>
                <a:solidFill>
                  <a:schemeClr val="tx1"/>
                </a:solidFill>
                <a:effectLst/>
                <a:latin typeface="Arial" charset="0"/>
                <a:cs typeface="Arial" charset="0"/>
              </a:rPr>
              <a:t/>
            </a:r>
            <a:br>
              <a:rPr kumimoji="0" lang="pt-BR" sz="1800" b="0" i="0" u="none" strike="noStrike" cap="none" normalizeH="0" baseline="0" smtClean="0">
                <a:ln>
                  <a:noFill/>
                </a:ln>
                <a:solidFill>
                  <a:schemeClr val="tx1"/>
                </a:solidFill>
                <a:effectLst/>
                <a:latin typeface="Arial" charset="0"/>
                <a:cs typeface="Arial" charset="0"/>
              </a:rPr>
            </a:br>
            <a:endParaRPr kumimoji="0" lang="pt-BR" sz="1800" b="0" i="0" u="none" strike="noStrike" cap="none" normalizeH="0" baseline="0" smtClean="0">
              <a:ln>
                <a:noFill/>
              </a:ln>
              <a:solidFill>
                <a:schemeClr val="tx1"/>
              </a:solidFill>
              <a:effectLst/>
              <a:latin typeface="Arial" charset="0"/>
              <a:cs typeface="Arial" charset="0"/>
            </a:endParaRPr>
          </a:p>
        </p:txBody>
      </p:sp>
      <p:sp>
        <p:nvSpPr>
          <p:cNvPr id="4" name="Retângulo 3"/>
          <p:cNvSpPr/>
          <p:nvPr userDrawn="1"/>
        </p:nvSpPr>
        <p:spPr>
          <a:xfrm>
            <a:off x="467544" y="1268760"/>
            <a:ext cx="8136904" cy="1440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cxnSp>
        <p:nvCxnSpPr>
          <p:cNvPr id="5" name="Conector reto 4"/>
          <p:cNvCxnSpPr/>
          <p:nvPr userDrawn="1"/>
        </p:nvCxnSpPr>
        <p:spPr>
          <a:xfrm>
            <a:off x="323528" y="1268760"/>
            <a:ext cx="842493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6" name="Título 1"/>
          <p:cNvSpPr txBox="1">
            <a:spLocks/>
          </p:cNvSpPr>
          <p:nvPr userDrawn="1"/>
        </p:nvSpPr>
        <p:spPr>
          <a:xfrm>
            <a:off x="1547664" y="462472"/>
            <a:ext cx="7344816" cy="37424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a:r>
              <a:rPr lang="pt-BR" sz="1600" b="0" i="1" dirty="0" smtClean="0">
                <a:latin typeface="Georgia" pitchFamily="18" charset="0"/>
              </a:rPr>
              <a:t>A</a:t>
            </a:r>
            <a:r>
              <a:rPr lang="pt-BR" sz="1600" b="0" i="1" baseline="0" dirty="0" smtClean="0">
                <a:latin typeface="Georgia" pitchFamily="18" charset="0"/>
              </a:rPr>
              <a:t> previdência complementar do servidor paulista</a:t>
            </a:r>
            <a:endParaRPr lang="pt-BR" sz="1600" b="0" i="1" dirty="0">
              <a:latin typeface="Georgia" pitchFamily="18" charset="0"/>
            </a:endParaRPr>
          </a:p>
        </p:txBody>
      </p:sp>
      <p:cxnSp>
        <p:nvCxnSpPr>
          <p:cNvPr id="7" name="Conector reto 6"/>
          <p:cNvCxnSpPr/>
          <p:nvPr userDrawn="1"/>
        </p:nvCxnSpPr>
        <p:spPr>
          <a:xfrm>
            <a:off x="475928" y="6309320"/>
            <a:ext cx="842493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8" name="Espaço Reservado para Número de Slide 5"/>
          <p:cNvSpPr>
            <a:spLocks noGrp="1"/>
          </p:cNvSpPr>
          <p:nvPr>
            <p:ph type="sldNum" sz="quarter" idx="12"/>
          </p:nvPr>
        </p:nvSpPr>
        <p:spPr>
          <a:xfrm>
            <a:off x="6804248" y="6356350"/>
            <a:ext cx="2133600" cy="365125"/>
          </a:xfrm>
          <a:prstGeom prst="rect">
            <a:avLst/>
          </a:prstGeom>
        </p:spPr>
        <p:txBody>
          <a:bodyPr/>
          <a:lstStyle>
            <a:lvl1pPr algn="r">
              <a:defRPr sz="1000" b="1">
                <a:solidFill>
                  <a:schemeClr val="tx1"/>
                </a:solidFill>
              </a:defRPr>
            </a:lvl1pPr>
          </a:lstStyle>
          <a:p>
            <a:fld id="{1297A8C9-8EA8-442C-8843-1DFC11C799B5}" type="slidenum">
              <a:rPr lang="pt-BR" smtClean="0"/>
              <a:pPr/>
              <a:t>‹nº›</a:t>
            </a:fld>
            <a:endParaRPr lang="pt-BR" dirty="0"/>
          </a:p>
        </p:txBody>
      </p:sp>
    </p:spTree>
    <p:extLst>
      <p:ext uri="{BB962C8B-B14F-4D97-AF65-F5344CB8AC3E}">
        <p14:creationId xmlns:p14="http://schemas.microsoft.com/office/powerpoint/2010/main" val="3516240338"/>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3" name="Picture 1" descr="Inline image 1"/>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72008" y="88235"/>
            <a:ext cx="1475656" cy="1180525"/>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2"/>
          <p:cNvSpPr>
            <a:spLocks noChangeArrowheads="1"/>
          </p:cNvSpPr>
          <p:nvPr userDrawn="1"/>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800" b="0" i="0" u="none" strike="noStrike" cap="none" normalizeH="0" baseline="0" smtClean="0">
                <a:ln>
                  <a:noFill/>
                </a:ln>
                <a:solidFill>
                  <a:schemeClr val="tx1"/>
                </a:solidFill>
                <a:effectLst/>
                <a:latin typeface="Arial" charset="0"/>
                <a:cs typeface="Arial" charset="0"/>
              </a:rPr>
              <a:t/>
            </a:r>
            <a:br>
              <a:rPr kumimoji="0" lang="pt-BR" sz="1800" b="0" i="0" u="none" strike="noStrike" cap="none" normalizeH="0" baseline="0" smtClean="0">
                <a:ln>
                  <a:noFill/>
                </a:ln>
                <a:solidFill>
                  <a:schemeClr val="tx1"/>
                </a:solidFill>
                <a:effectLst/>
                <a:latin typeface="Arial" charset="0"/>
                <a:cs typeface="Arial" charset="0"/>
              </a:rPr>
            </a:br>
            <a:endParaRPr kumimoji="0" lang="pt-BR" sz="1800" b="0" i="0" u="none" strike="noStrike" cap="none" normalizeH="0" baseline="0" smtClean="0">
              <a:ln>
                <a:noFill/>
              </a:ln>
              <a:solidFill>
                <a:schemeClr val="tx1"/>
              </a:solidFill>
              <a:effectLst/>
              <a:latin typeface="Arial" charset="0"/>
              <a:cs typeface="Arial" charset="0"/>
            </a:endParaRPr>
          </a:p>
        </p:txBody>
      </p:sp>
      <p:sp>
        <p:nvSpPr>
          <p:cNvPr id="5" name="Retângulo 4"/>
          <p:cNvSpPr/>
          <p:nvPr userDrawn="1"/>
        </p:nvSpPr>
        <p:spPr>
          <a:xfrm>
            <a:off x="467544" y="1268760"/>
            <a:ext cx="8136904" cy="1440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cxnSp>
        <p:nvCxnSpPr>
          <p:cNvPr id="6" name="Conector reto 5"/>
          <p:cNvCxnSpPr/>
          <p:nvPr userDrawn="1"/>
        </p:nvCxnSpPr>
        <p:spPr>
          <a:xfrm>
            <a:off x="323528" y="1268760"/>
            <a:ext cx="842493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7" name="Título 1"/>
          <p:cNvSpPr txBox="1">
            <a:spLocks/>
          </p:cNvSpPr>
          <p:nvPr userDrawn="1"/>
        </p:nvSpPr>
        <p:spPr>
          <a:xfrm>
            <a:off x="1547664" y="462472"/>
            <a:ext cx="7344816" cy="37424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a:r>
              <a:rPr lang="pt-BR" sz="1600" b="0" i="1" dirty="0" smtClean="0">
                <a:latin typeface="Georgia" pitchFamily="18" charset="0"/>
              </a:rPr>
              <a:t>A</a:t>
            </a:r>
            <a:r>
              <a:rPr lang="pt-BR" sz="1600" b="0" i="1" baseline="0" dirty="0" smtClean="0">
                <a:latin typeface="Georgia" pitchFamily="18" charset="0"/>
              </a:rPr>
              <a:t> previdência complementar do servidor paulista</a:t>
            </a:r>
            <a:endParaRPr lang="pt-BR" sz="1600" b="0" i="1" dirty="0">
              <a:latin typeface="Georgia" pitchFamily="18" charset="0"/>
            </a:endParaRPr>
          </a:p>
        </p:txBody>
      </p:sp>
      <p:cxnSp>
        <p:nvCxnSpPr>
          <p:cNvPr id="8" name="Conector reto 7"/>
          <p:cNvCxnSpPr/>
          <p:nvPr userDrawn="1"/>
        </p:nvCxnSpPr>
        <p:spPr>
          <a:xfrm>
            <a:off x="475928" y="6309320"/>
            <a:ext cx="842493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9" name="Espaço Reservado para Número de Slide 5"/>
          <p:cNvSpPr>
            <a:spLocks noGrp="1"/>
          </p:cNvSpPr>
          <p:nvPr>
            <p:ph type="sldNum" sz="quarter" idx="12"/>
          </p:nvPr>
        </p:nvSpPr>
        <p:spPr>
          <a:xfrm>
            <a:off x="6804248" y="6356350"/>
            <a:ext cx="2133600" cy="365125"/>
          </a:xfrm>
          <a:prstGeom prst="rect">
            <a:avLst/>
          </a:prstGeom>
        </p:spPr>
        <p:txBody>
          <a:bodyPr/>
          <a:lstStyle>
            <a:lvl1pPr algn="r">
              <a:defRPr sz="1000" b="1">
                <a:solidFill>
                  <a:schemeClr val="tx1"/>
                </a:solidFill>
              </a:defRPr>
            </a:lvl1pPr>
          </a:lstStyle>
          <a:p>
            <a:fld id="{1297A8C9-8EA8-442C-8843-1DFC11C799B5}" type="slidenum">
              <a:rPr lang="pt-BR" smtClean="0"/>
              <a:pPr/>
              <a:t>‹nº›</a:t>
            </a:fld>
            <a:endParaRPr lang="pt-BR" dirty="0"/>
          </a:p>
        </p:txBody>
      </p:sp>
    </p:spTree>
    <p:extLst>
      <p:ext uri="{BB962C8B-B14F-4D97-AF65-F5344CB8AC3E}">
        <p14:creationId xmlns:p14="http://schemas.microsoft.com/office/powerpoint/2010/main" val="519484367"/>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cSld name="5_Slide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130425"/>
            <a:ext cx="7772400" cy="1470025"/>
          </a:xfrm>
          <a:prstGeom prst="rect">
            <a:avLst/>
          </a:prstGeom>
        </p:spPr>
        <p:txBody>
          <a:bodyPr/>
          <a:lstStyle/>
          <a:p>
            <a:r>
              <a:rPr lang="pt-BR" smtClean="0"/>
              <a:t>Clique para editar o estilo do título mestre</a:t>
            </a:r>
            <a:endParaRPr lang="pt-BR"/>
          </a:p>
        </p:txBody>
      </p:sp>
      <p:sp>
        <p:nvSpPr>
          <p:cNvPr id="3" name="Subtítulo 2"/>
          <p:cNvSpPr>
            <a:spLocks noGrp="1"/>
          </p:cNvSpPr>
          <p:nvPr>
            <p:ph type="subTitle" idx="1"/>
          </p:nvPr>
        </p:nvSpPr>
        <p:spPr>
          <a:xfrm>
            <a:off x="1371600" y="3886200"/>
            <a:ext cx="64008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t-BR" smtClean="0"/>
              <a:t>Clique para editar o estilo do subtítulo mestre</a:t>
            </a:r>
            <a:endParaRPr lang="pt-BR"/>
          </a:p>
        </p:txBody>
      </p:sp>
      <p:sp>
        <p:nvSpPr>
          <p:cNvPr id="4" name="Espaço Reservado para Data 3"/>
          <p:cNvSpPr>
            <a:spLocks noGrp="1"/>
          </p:cNvSpPr>
          <p:nvPr>
            <p:ph type="dt" sz="half" idx="10"/>
          </p:nvPr>
        </p:nvSpPr>
        <p:spPr>
          <a:xfrm>
            <a:off x="457200" y="6356350"/>
            <a:ext cx="2133600" cy="365125"/>
          </a:xfrm>
          <a:prstGeom prst="rect">
            <a:avLst/>
          </a:prstGeom>
        </p:spPr>
        <p:txBody>
          <a:bodyPr/>
          <a:lstStyle/>
          <a:p>
            <a:fld id="{B5DAFCAA-E4C6-4933-9551-3CF2D965E50A}" type="datetimeFigureOut">
              <a:rPr lang="pt-BR" smtClean="0"/>
              <a:pPr/>
              <a:t>03/04/2014</a:t>
            </a:fld>
            <a:endParaRPr lang="pt-BR"/>
          </a:p>
        </p:txBody>
      </p:sp>
      <p:sp>
        <p:nvSpPr>
          <p:cNvPr id="5" name="Espaço Reservado para Rodapé 4"/>
          <p:cNvSpPr>
            <a:spLocks noGrp="1"/>
          </p:cNvSpPr>
          <p:nvPr>
            <p:ph type="ftr" sz="quarter" idx="11"/>
          </p:nvPr>
        </p:nvSpPr>
        <p:spPr>
          <a:xfrm>
            <a:off x="3124200" y="6356350"/>
            <a:ext cx="2895600" cy="365125"/>
          </a:xfrm>
          <a:prstGeom prst="rect">
            <a:avLst/>
          </a:prstGeom>
        </p:spPr>
        <p:txBody>
          <a:bodyPr/>
          <a:lstStyle/>
          <a:p>
            <a:endParaRPr lang="pt-BR"/>
          </a:p>
        </p:txBody>
      </p:sp>
      <p:sp>
        <p:nvSpPr>
          <p:cNvPr id="6" name="Espaço Reservado para Número de Slide 5"/>
          <p:cNvSpPr>
            <a:spLocks noGrp="1"/>
          </p:cNvSpPr>
          <p:nvPr>
            <p:ph type="sldNum" sz="quarter" idx="12"/>
          </p:nvPr>
        </p:nvSpPr>
        <p:spPr>
          <a:xfrm>
            <a:off x="6553200" y="6356350"/>
            <a:ext cx="2133600" cy="365125"/>
          </a:xfrm>
          <a:prstGeom prst="rect">
            <a:avLst/>
          </a:prstGeom>
        </p:spPr>
        <p:txBody>
          <a:bodyPr/>
          <a:lstStyle/>
          <a:p>
            <a:fld id="{6DF3E72B-C207-46CC-A20C-17B825CEB2E7}" type="slidenum">
              <a:rPr lang="pt-BR" smtClean="0"/>
              <a:pPr/>
              <a:t>‹nº›</a:t>
            </a:fld>
            <a:endParaRPr lang="pt-BR"/>
          </a:p>
        </p:txBody>
      </p:sp>
    </p:spTree>
    <p:extLst>
      <p:ext uri="{BB962C8B-B14F-4D97-AF65-F5344CB8AC3E}">
        <p14:creationId xmlns:p14="http://schemas.microsoft.com/office/powerpoint/2010/main" val="14814073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030809865"/>
      </p:ext>
    </p:extLst>
  </p:cSld>
  <p:clrMap bg1="lt1" tx1="dk1" bg2="lt2" tx2="dk2" accent1="accent1" accent2="accent2" accent3="accent3" accent4="accent4" accent5="accent5" accent6="accent6" hlink="hlink" folHlink="folHlink"/>
  <p:sldLayoutIdLst>
    <p:sldLayoutId id="2147483661" r:id="rId1"/>
    <p:sldLayoutId id="2147483649" r:id="rId2"/>
    <p:sldLayoutId id="2147483664" r:id="rId3"/>
    <p:sldLayoutId id="2147483665" r:id="rId4"/>
    <p:sldLayoutId id="2147483662" r:id="rId5"/>
    <p:sldLayoutId id="2147483663" r:id="rId6"/>
    <p:sldLayoutId id="2147483666" r:id="rId7"/>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8" Type="http://schemas.microsoft.com/office/2007/relationships/hdphoto" Target="../media/hdphoto2.wdp"/><Relationship Id="rId13" Type="http://schemas.openxmlformats.org/officeDocument/2006/relationships/image" Target="../media/image12.jpeg"/><Relationship Id="rId3" Type="http://schemas.microsoft.com/office/2007/relationships/hdphoto" Target="../media/hdphoto1.wdp"/><Relationship Id="rId7" Type="http://schemas.openxmlformats.org/officeDocument/2006/relationships/image" Target="../media/image9.png"/><Relationship Id="rId12" Type="http://schemas.openxmlformats.org/officeDocument/2006/relationships/hyperlink" Target="http://www.google.com.br/imgres?imgurl=http://www.robertoweigand.com.br/blog2/wp-content/gallery/capas-revista-saude/Envelhecimento.jpg&amp;imgrefurl=http://www.robertoweigand.com.br/blog2/capas-de-revista-saude/&amp;usg=__p7riuXypty0bDKM9d_19L7P35fQ=&amp;h=620&amp;w=470&amp;sz=118&amp;hl=pt-BR&amp;start=6&amp;zoom=1&amp;tbnid=6TV3GLFAaFdGOM:&amp;tbnh=136&amp;tbnw=103&amp;ei=DjUtULn0L4js9AT914G4DA&amp;prev=/search?q=ENVELHECIMENTO+REVISTAS+CAPAS&amp;hl=pt-BR&amp;safe=active&amp;rls=com.microsoft:*:IE-SearchBox&amp;rlz=1I7GGHP_pt-BRBR487&amp;tbm=isch&amp;itbs=1" TargetMode="External"/><Relationship Id="rId2" Type="http://schemas.openxmlformats.org/officeDocument/2006/relationships/image" Target="../media/image6.jpeg"/><Relationship Id="rId1" Type="http://schemas.openxmlformats.org/officeDocument/2006/relationships/slideLayout" Target="../slideLayouts/slideLayout1.xml"/><Relationship Id="rId6" Type="http://schemas.openxmlformats.org/officeDocument/2006/relationships/image" Target="../media/image8.jpeg"/><Relationship Id="rId11" Type="http://schemas.openxmlformats.org/officeDocument/2006/relationships/image" Target="../media/image11.jpeg"/><Relationship Id="rId5" Type="http://schemas.openxmlformats.org/officeDocument/2006/relationships/hyperlink" Target="http://www.google.com.br/imgres?imgurl=http://revistagalileu.globo.com/Revista/Galileu2/foto/0,,45233788,00.jpg&amp;imgrefurl=http://revistagalileu.globo.com/Revista/Common/0,,EMI204237-17770,00-CONFIRA+OS+DESTAQUES+DA+EDICAO+DE+FEVEREIRO+DA+REVISTA+GALILEU.html&amp;usg=__ajowo62QN2lIAqIP503IDsj989A=&amp;h=800&amp;w=600&amp;sz=129&amp;hl=pt-BR&amp;start=5&amp;zoom=1&amp;tbnid=2ju8EOemfmL-7M:&amp;tbnh=143&amp;tbnw=107&amp;ei=DjUtULn0L4js9AT914G4DA&amp;prev=/search?q=ENVELHECIMENTO+REVISTAS+CAPAS&amp;hl=pt-BR&amp;safe=active&amp;rls=com.microsoft:*:IE-SearchBox&amp;rlz=1I7GGHP_pt-BRBR487&amp;tbm=isch&amp;itbs=1" TargetMode="External"/><Relationship Id="rId10" Type="http://schemas.openxmlformats.org/officeDocument/2006/relationships/image" Target="../media/image10.jpeg"/><Relationship Id="rId4" Type="http://schemas.openxmlformats.org/officeDocument/2006/relationships/image" Target="../media/image7.jpeg"/><Relationship Id="rId9" Type="http://schemas.openxmlformats.org/officeDocument/2006/relationships/hyperlink" Target="http://www.google.com.br/imgres?imgurl=http://altoastral.com.br/2011/wp-content/uploads/2012/07/PSB11-CAPAview.jpg&amp;imgrefurl=http://altoastral.com.br/2011/index.php/voce-vai-chegar-aos-e-o-tema-decapa-da-revista-popular-science-brasil/&amp;usg=___5L5AzozgdgC4ofCY5cw7bV5YgQ=&amp;h=480&amp;w=355&amp;sz=67&amp;hl=pt-BR&amp;start=11&amp;zoom=1&amp;tbnid=YHlGRPvll4hLUM:&amp;tbnh=129&amp;tbnw=95&amp;ei=DjUtULn0L4js9AT914G4DA&amp;prev=/search?q=ENVELHECIMENTO+REVISTAS+CAPAS&amp;hl=pt-BR&amp;safe=active&amp;rls=com.microsoft:*:IE-SearchBox&amp;rlz=1I7GGHP_pt-BRBR487&amp;tbm=isch&amp;itbs=1" TargetMode="External"/></Relationships>
</file>

<file path=ppt/slides/_rels/slide8.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8" Type="http://schemas.openxmlformats.org/officeDocument/2006/relationships/image" Target="../media/image21.gif"/><Relationship Id="rId3" Type="http://schemas.openxmlformats.org/officeDocument/2006/relationships/image" Target="../media/image16.jpeg"/><Relationship Id="rId7" Type="http://schemas.openxmlformats.org/officeDocument/2006/relationships/image" Target="../media/image20.png"/><Relationship Id="rId2" Type="http://schemas.openxmlformats.org/officeDocument/2006/relationships/image" Target="../media/image15.png"/><Relationship Id="rId1" Type="http://schemas.openxmlformats.org/officeDocument/2006/relationships/slideLayout" Target="../slideLayouts/slideLayout2.xml"/><Relationship Id="rId6" Type="http://schemas.openxmlformats.org/officeDocument/2006/relationships/image" Target="../media/image19.gif"/><Relationship Id="rId5" Type="http://schemas.openxmlformats.org/officeDocument/2006/relationships/image" Target="../media/image18.gif"/><Relationship Id="rId4" Type="http://schemas.openxmlformats.org/officeDocument/2006/relationships/image" Target="../media/image17.jpeg"/><Relationship Id="rId9" Type="http://schemas.openxmlformats.org/officeDocument/2006/relationships/image" Target="../media/image22.jpeg"/></Relationships>
</file>

<file path=ppt/slides/_rels/slide11.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5.gif"/><Relationship Id="rId2" Type="http://schemas.openxmlformats.org/officeDocument/2006/relationships/image" Target="../media/image24.png"/><Relationship Id="rId1" Type="http://schemas.openxmlformats.org/officeDocument/2006/relationships/slideLayout" Target="../slideLayouts/slideLayout2.xml"/><Relationship Id="rId6" Type="http://schemas.openxmlformats.org/officeDocument/2006/relationships/image" Target="http://t0.gstatic.com/images?q=tbn:ANd9GcQhId12TdT9ZGO82p-kbUJjvxYQcWfJOAEtorzm1hq9oXVf-VFLVW67_uk" TargetMode="External"/><Relationship Id="rId5" Type="http://schemas.openxmlformats.org/officeDocument/2006/relationships/image" Target="../media/image27.jpeg"/><Relationship Id="rId4" Type="http://schemas.openxmlformats.org/officeDocument/2006/relationships/image" Target="../media/image26.jpeg"/></Relationships>
</file>

<file path=ppt/slides/_rels/slide13.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39.emf"/><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slide" Target="slide36.xml"/><Relationship Id="rId2" Type="http://schemas.openxmlformats.org/officeDocument/2006/relationships/image" Target="../media/image43.tmp"/><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 SP-PREVCOM\005_Estudos linguagem\imagens\130705_capas_apresentacoes0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2660"/>
            <a:ext cx="9140453" cy="6855340"/>
          </a:xfrm>
          <a:prstGeom prst="rect">
            <a:avLst/>
          </a:prstGeom>
          <a:noFill/>
          <a:extLst>
            <a:ext uri="{909E8E84-426E-40DD-AFC4-6F175D3DCCD1}">
              <a14:hiddenFill xmlns:a14="http://schemas.microsoft.com/office/drawing/2010/main">
                <a:solidFill>
                  <a:srgbClr val="FFFFFF"/>
                </a:solidFill>
              </a14:hiddenFill>
            </a:ext>
          </a:extLst>
        </p:spPr>
      </p:pic>
      <p:sp>
        <p:nvSpPr>
          <p:cNvPr id="2" name="CaixaDeTexto 1"/>
          <p:cNvSpPr txBox="1"/>
          <p:nvPr/>
        </p:nvSpPr>
        <p:spPr>
          <a:xfrm>
            <a:off x="2339752" y="1916832"/>
            <a:ext cx="6800701" cy="1015663"/>
          </a:xfrm>
          <a:prstGeom prst="rect">
            <a:avLst/>
          </a:prstGeom>
          <a:noFill/>
        </p:spPr>
        <p:txBody>
          <a:bodyPr wrap="square" rtlCol="0">
            <a:spAutoFit/>
          </a:bodyPr>
          <a:lstStyle/>
          <a:p>
            <a:pPr algn="r">
              <a:lnSpc>
                <a:spcPct val="75000"/>
              </a:lnSpc>
            </a:pPr>
            <a:r>
              <a:rPr lang="pt-BR" sz="4000" i="1" dirty="0" smtClean="0">
                <a:solidFill>
                  <a:schemeClr val="bg1"/>
                </a:solidFill>
                <a:latin typeface="Georgia" pitchFamily="18" charset="0"/>
                <a:cs typeface="Arial" pitchFamily="34" charset="0"/>
              </a:rPr>
              <a:t>A previdência complementar do servidor paulista</a:t>
            </a:r>
          </a:p>
        </p:txBody>
      </p:sp>
      <p:sp>
        <p:nvSpPr>
          <p:cNvPr id="4" name="CaixaDeTexto 3"/>
          <p:cNvSpPr txBox="1"/>
          <p:nvPr/>
        </p:nvSpPr>
        <p:spPr>
          <a:xfrm>
            <a:off x="4572000" y="2780928"/>
            <a:ext cx="4392488" cy="1138773"/>
          </a:xfrm>
          <a:prstGeom prst="rect">
            <a:avLst/>
          </a:prstGeom>
          <a:noFill/>
        </p:spPr>
        <p:txBody>
          <a:bodyPr wrap="square" rtlCol="0">
            <a:spAutoFit/>
          </a:bodyPr>
          <a:lstStyle/>
          <a:p>
            <a:pPr algn="r"/>
            <a:endParaRPr lang="pt-BR" sz="2000" dirty="0" smtClean="0">
              <a:solidFill>
                <a:schemeClr val="bg1"/>
              </a:solidFill>
              <a:latin typeface="+mj-lt"/>
              <a:cs typeface="Arial" pitchFamily="34" charset="0"/>
            </a:endParaRPr>
          </a:p>
          <a:p>
            <a:pPr algn="r"/>
            <a:r>
              <a:rPr lang="pt-BR" sz="2000" dirty="0" smtClean="0">
                <a:solidFill>
                  <a:schemeClr val="bg1"/>
                </a:solidFill>
                <a:latin typeface="+mj-lt"/>
                <a:cs typeface="Arial" pitchFamily="34" charset="0"/>
              </a:rPr>
              <a:t>Carlos Henrique Flory</a:t>
            </a:r>
          </a:p>
          <a:p>
            <a:pPr algn="r"/>
            <a:endParaRPr lang="pt-BR" sz="1400" dirty="0" smtClean="0">
              <a:solidFill>
                <a:schemeClr val="bg1"/>
              </a:solidFill>
              <a:latin typeface="+mj-lt"/>
              <a:cs typeface="Arial" pitchFamily="34" charset="0"/>
            </a:endParaRPr>
          </a:p>
          <a:p>
            <a:pPr algn="r"/>
            <a:r>
              <a:rPr lang="pt-BR" sz="1400" dirty="0" smtClean="0">
                <a:solidFill>
                  <a:schemeClr val="bg1"/>
                </a:solidFill>
                <a:latin typeface="+mj-lt"/>
                <a:cs typeface="Arial" pitchFamily="34" charset="0"/>
              </a:rPr>
              <a:t>Abril de 2014</a:t>
            </a:r>
            <a:endParaRPr lang="pt-BR" sz="1400" dirty="0">
              <a:solidFill>
                <a:schemeClr val="bg1"/>
              </a:solidFill>
              <a:latin typeface="+mj-lt"/>
              <a:cs typeface="Arial" pitchFamily="34" charset="0"/>
            </a:endParaRPr>
          </a:p>
        </p:txBody>
      </p:sp>
    </p:spTree>
    <p:extLst>
      <p:ext uri="{BB962C8B-B14F-4D97-AF65-F5344CB8AC3E}">
        <p14:creationId xmlns:p14="http://schemas.microsoft.com/office/powerpoint/2010/main" val="72329831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ítulo 1"/>
          <p:cNvSpPr txBox="1">
            <a:spLocks/>
          </p:cNvSpPr>
          <p:nvPr/>
        </p:nvSpPr>
        <p:spPr>
          <a:xfrm>
            <a:off x="179512" y="692696"/>
            <a:ext cx="8568952" cy="37424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pt-BR" b="1" dirty="0" smtClean="0"/>
              <a:t>ANTES DE MAIS NADA...</a:t>
            </a:r>
            <a:endParaRPr lang="pt-BR" b="1" dirty="0"/>
          </a:p>
        </p:txBody>
      </p:sp>
      <p:pic>
        <p:nvPicPr>
          <p:cNvPr id="3074" name="Picture 2" descr="http://ct.ufpb.br/pra/images/arquivos/imagens/bem-vindo.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536" y="1412776"/>
            <a:ext cx="4967976" cy="4752528"/>
          </a:xfrm>
          <a:prstGeom prst="rect">
            <a:avLst/>
          </a:prstGeom>
          <a:noFill/>
          <a:extLst>
            <a:ext uri="{909E8E84-426E-40DD-AFC4-6F175D3DCCD1}">
              <a14:hiddenFill xmlns:a14="http://schemas.microsoft.com/office/drawing/2010/main">
                <a:solidFill>
                  <a:srgbClr val="FFFFFF"/>
                </a:solidFill>
              </a14:hiddenFill>
            </a:ext>
          </a:extLst>
        </p:spPr>
      </p:pic>
      <p:sp>
        <p:nvSpPr>
          <p:cNvPr id="6" name="Título 1"/>
          <p:cNvSpPr txBox="1">
            <a:spLocks/>
          </p:cNvSpPr>
          <p:nvPr/>
        </p:nvSpPr>
        <p:spPr>
          <a:xfrm>
            <a:off x="5724128" y="2348880"/>
            <a:ext cx="3744416" cy="144016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pt-BR" b="1" dirty="0" smtClean="0"/>
              <a:t>Sejam muito bem-vindos!</a:t>
            </a:r>
            <a:endParaRPr lang="pt-BR" b="1" dirty="0"/>
          </a:p>
        </p:txBody>
      </p:sp>
    </p:spTree>
    <p:extLst>
      <p:ext uri="{BB962C8B-B14F-4D97-AF65-F5344CB8AC3E}">
        <p14:creationId xmlns:p14="http://schemas.microsoft.com/office/powerpoint/2010/main" val="301304346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ítulo 1"/>
          <p:cNvSpPr txBox="1">
            <a:spLocks/>
          </p:cNvSpPr>
          <p:nvPr/>
        </p:nvSpPr>
        <p:spPr>
          <a:xfrm>
            <a:off x="1547664" y="764704"/>
            <a:ext cx="7344816" cy="37424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a:r>
              <a:rPr lang="pt-BR" sz="2800" b="1" dirty="0" smtClean="0"/>
              <a:t>CONTAMOS COM VOCÊS PARA:</a:t>
            </a:r>
          </a:p>
        </p:txBody>
      </p:sp>
      <p:sp>
        <p:nvSpPr>
          <p:cNvPr id="31" name="Rectangle 4"/>
          <p:cNvSpPr>
            <a:spLocks noChangeArrowheads="1"/>
          </p:cNvSpPr>
          <p:nvPr/>
        </p:nvSpPr>
        <p:spPr bwMode="auto">
          <a:xfrm>
            <a:off x="175240" y="1723312"/>
            <a:ext cx="8285192" cy="433965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457200" indent="-457200" algn="just">
              <a:spcBef>
                <a:spcPts val="1200"/>
              </a:spcBef>
              <a:spcAft>
                <a:spcPts val="600"/>
              </a:spcAft>
              <a:buSzPct val="150000"/>
              <a:buFont typeface="Wingdings" pitchFamily="2" charset="2"/>
              <a:buChar char="ü"/>
            </a:pPr>
            <a:r>
              <a:rPr lang="pt-BR" sz="2400" b="1" dirty="0" smtClean="0">
                <a:cs typeface="Arial" pitchFamily="34" charset="0"/>
              </a:rPr>
              <a:t>Continuarmos a construir a maior fundação de previdência complementar para servidores públicos do país</a:t>
            </a:r>
          </a:p>
          <a:p>
            <a:pPr marL="457200" indent="-457200" algn="just">
              <a:spcBef>
                <a:spcPts val="1200"/>
              </a:spcBef>
              <a:spcAft>
                <a:spcPts val="600"/>
              </a:spcAft>
              <a:buSzPct val="150000"/>
              <a:buFont typeface="Wingdings" pitchFamily="2" charset="2"/>
              <a:buChar char="ü"/>
            </a:pPr>
            <a:r>
              <a:rPr lang="pt-BR" sz="2400" b="1" dirty="0" smtClean="0">
                <a:cs typeface="Arial" pitchFamily="34" charset="0"/>
              </a:rPr>
              <a:t>Estarmos sempre na vanguarda e oferecer as melhores alternativas para o servidor paulista</a:t>
            </a:r>
          </a:p>
          <a:p>
            <a:pPr marL="457200" indent="-457200" algn="just">
              <a:spcBef>
                <a:spcPts val="1200"/>
              </a:spcBef>
              <a:spcAft>
                <a:spcPts val="600"/>
              </a:spcAft>
              <a:buSzPct val="150000"/>
              <a:buFont typeface="Wingdings" pitchFamily="2" charset="2"/>
              <a:buChar char="ü"/>
            </a:pPr>
            <a:r>
              <a:rPr lang="pt-BR" sz="2400" b="1" dirty="0" smtClean="0">
                <a:cs typeface="Arial" pitchFamily="34" charset="0"/>
              </a:rPr>
              <a:t>Cuidarmos com segurança e responsabilidade do patrimônio dos nossos participantes</a:t>
            </a:r>
          </a:p>
          <a:p>
            <a:pPr marL="457200" indent="-457200" algn="just">
              <a:spcBef>
                <a:spcPts val="1200"/>
              </a:spcBef>
              <a:spcAft>
                <a:spcPts val="600"/>
              </a:spcAft>
              <a:buSzPct val="150000"/>
              <a:buFont typeface="Wingdings" pitchFamily="2" charset="2"/>
              <a:buChar char="ü"/>
            </a:pPr>
            <a:r>
              <a:rPr lang="pt-BR" sz="2400" b="1" dirty="0" smtClean="0">
                <a:cs typeface="Arial" pitchFamily="34" charset="0"/>
              </a:rPr>
              <a:t>Fazermos a melhor gestão financeira e administrativa</a:t>
            </a:r>
          </a:p>
          <a:p>
            <a:pPr marL="457200" indent="-457200" algn="just">
              <a:spcBef>
                <a:spcPts val="1200"/>
              </a:spcBef>
              <a:spcAft>
                <a:spcPts val="600"/>
              </a:spcAft>
              <a:buSzPct val="150000"/>
              <a:buFont typeface="Wingdings" pitchFamily="2" charset="2"/>
              <a:buChar char="ü"/>
            </a:pPr>
            <a:r>
              <a:rPr lang="pt-BR" sz="2400" b="1" dirty="0" smtClean="0">
                <a:solidFill>
                  <a:srgbClr val="FF0000"/>
                </a:solidFill>
                <a:cs typeface="Arial" pitchFamily="34" charset="0"/>
              </a:rPr>
              <a:t>SERMOS A MELHOR PARCEIRA DO FUTURO DOS NOSSOS PARTICIPANTES! </a:t>
            </a:r>
            <a:endParaRPr lang="pt-BR" sz="2400" dirty="0">
              <a:solidFill>
                <a:srgbClr val="FF0000"/>
              </a:solidFill>
              <a:cs typeface="Arial" pitchFamily="34" charset="0"/>
            </a:endParaRPr>
          </a:p>
        </p:txBody>
      </p:sp>
    </p:spTree>
    <p:extLst>
      <p:ext uri="{BB962C8B-B14F-4D97-AF65-F5344CB8AC3E}">
        <p14:creationId xmlns:p14="http://schemas.microsoft.com/office/powerpoint/2010/main" val="44588398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ítulo 1"/>
          <p:cNvSpPr txBox="1">
            <a:spLocks/>
          </p:cNvSpPr>
          <p:nvPr/>
        </p:nvSpPr>
        <p:spPr>
          <a:xfrm>
            <a:off x="179512" y="692696"/>
            <a:ext cx="8568952" cy="37424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pt-BR" b="1" dirty="0" smtClean="0"/>
              <a:t>MÃOS À OBRA!</a:t>
            </a:r>
            <a:endParaRPr lang="pt-BR" b="1" dirty="0"/>
          </a:p>
        </p:txBody>
      </p:sp>
      <p:pic>
        <p:nvPicPr>
          <p:cNvPr id="11266" name="Picture 2" descr="http://blog.casashow.com.br/wp-content/uploads/2012/11/obra-590px.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528" y="1484784"/>
            <a:ext cx="6828636" cy="45369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1304346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ítulo 1"/>
          <p:cNvSpPr txBox="1">
            <a:spLocks/>
          </p:cNvSpPr>
          <p:nvPr/>
        </p:nvSpPr>
        <p:spPr>
          <a:xfrm>
            <a:off x="1547664" y="764704"/>
            <a:ext cx="7344816" cy="37424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a:r>
              <a:rPr lang="pt-BR" sz="2800" b="1" dirty="0" smtClean="0"/>
              <a:t>A PREVIDÊNCIA DO SERVIDOR PÚBLICO</a:t>
            </a:r>
          </a:p>
        </p:txBody>
      </p:sp>
      <p:sp>
        <p:nvSpPr>
          <p:cNvPr id="31" name="Rectangle 4"/>
          <p:cNvSpPr>
            <a:spLocks noChangeArrowheads="1"/>
          </p:cNvSpPr>
          <p:nvPr/>
        </p:nvSpPr>
        <p:spPr bwMode="auto">
          <a:xfrm>
            <a:off x="175240" y="1477091"/>
            <a:ext cx="8717240" cy="483209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457200" indent="-457200" algn="just">
              <a:spcBef>
                <a:spcPts val="1200"/>
              </a:spcBef>
              <a:buSzPct val="150000"/>
              <a:buFont typeface="Wingdings" pitchFamily="2" charset="2"/>
              <a:buChar char="ü"/>
            </a:pPr>
            <a:r>
              <a:rPr lang="pt-BR" sz="2000" b="1" dirty="0" smtClean="0">
                <a:cs typeface="Arial" pitchFamily="34" charset="0"/>
              </a:rPr>
              <a:t>ATÉ AS EMENDAS CONTITUCIONAIS DE 1998 E 2003:</a:t>
            </a:r>
          </a:p>
          <a:p>
            <a:pPr marL="914400" lvl="1" indent="-457200" algn="just">
              <a:buSzPct val="150000"/>
              <a:buFont typeface="Wingdings" pitchFamily="2" charset="2"/>
              <a:buChar char="§"/>
            </a:pPr>
            <a:r>
              <a:rPr lang="pt-BR" dirty="0" smtClean="0">
                <a:cs typeface="Arial" pitchFamily="34" charset="0"/>
              </a:rPr>
              <a:t>Mudança de ativo para inativo na folha de pagamento</a:t>
            </a:r>
          </a:p>
          <a:p>
            <a:pPr marL="914400" lvl="1" indent="-457200" algn="just">
              <a:buSzPct val="150000"/>
              <a:buFont typeface="Wingdings" pitchFamily="2" charset="2"/>
              <a:buChar char="§"/>
            </a:pPr>
            <a:r>
              <a:rPr lang="pt-BR" dirty="0" smtClean="0">
                <a:cs typeface="Arial" pitchFamily="34" charset="0"/>
              </a:rPr>
              <a:t>Contribuição somente para pensão (6%)</a:t>
            </a:r>
          </a:p>
          <a:p>
            <a:pPr marL="914400" lvl="1" indent="-457200" algn="just">
              <a:buSzPct val="150000"/>
              <a:buFont typeface="Wingdings" pitchFamily="2" charset="2"/>
              <a:buChar char="§"/>
            </a:pPr>
            <a:r>
              <a:rPr lang="pt-BR" dirty="0" smtClean="0">
                <a:cs typeface="Arial" pitchFamily="34" charset="0"/>
              </a:rPr>
              <a:t>Regime de repartição simples sem capitalização</a:t>
            </a:r>
          </a:p>
          <a:p>
            <a:pPr marL="914400" lvl="1" indent="-457200" algn="just">
              <a:buSzPct val="150000"/>
              <a:buFont typeface="Wingdings" pitchFamily="2" charset="2"/>
              <a:buChar char="§"/>
            </a:pPr>
            <a:r>
              <a:rPr lang="pt-BR" dirty="0" smtClean="0">
                <a:cs typeface="Arial" pitchFamily="34" charset="0"/>
              </a:rPr>
              <a:t>Integralidade – último salário</a:t>
            </a:r>
          </a:p>
          <a:p>
            <a:pPr marL="914400" lvl="1" indent="-457200" algn="just">
              <a:buSzPct val="150000"/>
              <a:buFont typeface="Wingdings" pitchFamily="2" charset="2"/>
              <a:buChar char="§"/>
            </a:pPr>
            <a:r>
              <a:rPr lang="pt-BR" dirty="0" smtClean="0">
                <a:cs typeface="Arial" pitchFamily="34" charset="0"/>
              </a:rPr>
              <a:t>Paridade – entre ativos e inativos</a:t>
            </a:r>
          </a:p>
          <a:p>
            <a:pPr marL="914400" lvl="1" indent="-457200" algn="just">
              <a:buSzPct val="150000"/>
              <a:buFont typeface="Wingdings" pitchFamily="2" charset="2"/>
              <a:buChar char="§"/>
            </a:pPr>
            <a:r>
              <a:rPr lang="pt-BR" dirty="0" smtClean="0">
                <a:cs typeface="Arial" pitchFamily="34" charset="0"/>
              </a:rPr>
              <a:t>Benefícios vitalícios indevidos -  filhas solteiras/netos</a:t>
            </a:r>
          </a:p>
          <a:p>
            <a:pPr marL="457200" indent="-457200" algn="just">
              <a:spcBef>
                <a:spcPts val="1200"/>
              </a:spcBef>
              <a:buSzPct val="150000"/>
              <a:buFont typeface="Wingdings" pitchFamily="2" charset="2"/>
              <a:buChar char="ü"/>
            </a:pPr>
            <a:r>
              <a:rPr lang="pt-BR" sz="2000" b="1" dirty="0">
                <a:cs typeface="Arial" pitchFamily="34" charset="0"/>
              </a:rPr>
              <a:t>Até 2007, o Estado de São Paulo somente havia realizado o ajuste na contribuição de 11% sobre o valor </a:t>
            </a:r>
            <a:r>
              <a:rPr lang="pt-BR" sz="2000" b="1" dirty="0" smtClean="0">
                <a:cs typeface="Arial" pitchFamily="34" charset="0"/>
              </a:rPr>
              <a:t>bruto </a:t>
            </a:r>
            <a:r>
              <a:rPr lang="pt-BR" sz="2000" dirty="0" smtClean="0">
                <a:cs typeface="Arial" pitchFamily="34" charset="0"/>
              </a:rPr>
              <a:t>(6</a:t>
            </a:r>
            <a:r>
              <a:rPr lang="pt-BR" sz="2000" dirty="0">
                <a:cs typeface="Arial" pitchFamily="34" charset="0"/>
              </a:rPr>
              <a:t>% para o IPESP e 5% para a </a:t>
            </a:r>
            <a:r>
              <a:rPr lang="pt-BR" sz="2000" dirty="0" err="1" smtClean="0">
                <a:cs typeface="Arial" pitchFamily="34" charset="0"/>
              </a:rPr>
              <a:t>Sefaz</a:t>
            </a:r>
            <a:r>
              <a:rPr lang="pt-BR" sz="2000" dirty="0" smtClean="0">
                <a:cs typeface="Arial" pitchFamily="34" charset="0"/>
              </a:rPr>
              <a:t>) </a:t>
            </a:r>
            <a:r>
              <a:rPr lang="pt-BR" sz="2000" b="1" dirty="0">
                <a:cs typeface="Arial" pitchFamily="34" charset="0"/>
              </a:rPr>
              <a:t>e instituído a contribuição solidária de aposentados e </a:t>
            </a:r>
            <a:r>
              <a:rPr lang="pt-BR" sz="2000" b="1" dirty="0" smtClean="0">
                <a:cs typeface="Arial" pitchFamily="34" charset="0"/>
              </a:rPr>
              <a:t>pensionistas acima do teto </a:t>
            </a:r>
            <a:r>
              <a:rPr lang="pt-BR" sz="2000" dirty="0" smtClean="0">
                <a:cs typeface="Arial" pitchFamily="34" charset="0"/>
              </a:rPr>
              <a:t>(11%)</a:t>
            </a:r>
            <a:endParaRPr lang="pt-BR" sz="2000" dirty="0">
              <a:cs typeface="Arial" pitchFamily="34" charset="0"/>
            </a:endParaRPr>
          </a:p>
          <a:p>
            <a:pPr marL="457200" indent="-457200" algn="just">
              <a:spcBef>
                <a:spcPts val="1200"/>
              </a:spcBef>
              <a:buSzPct val="150000"/>
              <a:buFont typeface="Wingdings" pitchFamily="2" charset="2"/>
              <a:buChar char="ü"/>
            </a:pPr>
            <a:r>
              <a:rPr lang="pt-BR" sz="2000" b="1" dirty="0">
                <a:cs typeface="Arial" pitchFamily="34" charset="0"/>
              </a:rPr>
              <a:t>Após 2007, o Estado de São Paulo aprovou as leis que realizaram mudanças no cálculo das pensões e no rol de </a:t>
            </a:r>
            <a:r>
              <a:rPr lang="pt-BR" sz="2000" b="1" dirty="0" smtClean="0">
                <a:cs typeface="Arial" pitchFamily="34" charset="0"/>
              </a:rPr>
              <a:t>beneficiários, unificou a contribuição para 11% destinada ao órgão </a:t>
            </a:r>
            <a:r>
              <a:rPr lang="pt-BR" sz="2000" b="1" dirty="0">
                <a:cs typeface="Arial" pitchFamily="34" charset="0"/>
              </a:rPr>
              <a:t>gestor único </a:t>
            </a:r>
            <a:r>
              <a:rPr lang="pt-BR" sz="2000" dirty="0">
                <a:cs typeface="Arial" pitchFamily="34" charset="0"/>
              </a:rPr>
              <a:t>(SPPREV</a:t>
            </a:r>
            <a:r>
              <a:rPr lang="pt-BR" sz="2000" dirty="0" smtClean="0">
                <a:cs typeface="Arial" pitchFamily="34" charset="0"/>
              </a:rPr>
              <a:t>) </a:t>
            </a:r>
            <a:r>
              <a:rPr lang="pt-BR" sz="2000" b="1" dirty="0" smtClean="0">
                <a:cs typeface="Arial" pitchFamily="34" charset="0"/>
              </a:rPr>
              <a:t>e manteve o IPESP com outras atribuições</a:t>
            </a:r>
            <a:endParaRPr lang="pt-BR" sz="2000" b="1" dirty="0">
              <a:cs typeface="Arial" pitchFamily="34" charset="0"/>
            </a:endParaRPr>
          </a:p>
        </p:txBody>
      </p:sp>
    </p:spTree>
    <p:extLst>
      <p:ext uri="{BB962C8B-B14F-4D97-AF65-F5344CB8AC3E}">
        <p14:creationId xmlns:p14="http://schemas.microsoft.com/office/powerpoint/2010/main" val="160675525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ítulo 1"/>
          <p:cNvSpPr txBox="1">
            <a:spLocks/>
          </p:cNvSpPr>
          <p:nvPr/>
        </p:nvSpPr>
        <p:spPr>
          <a:xfrm>
            <a:off x="179512" y="692696"/>
            <a:ext cx="8568952" cy="37424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pt-BR" b="1" dirty="0" smtClean="0"/>
              <a:t>RAZÕES PARA MUDAR</a:t>
            </a:r>
            <a:endParaRPr lang="pt-BR" b="1" dirty="0"/>
          </a:p>
        </p:txBody>
      </p:sp>
      <p:pic>
        <p:nvPicPr>
          <p:cNvPr id="2052" name="Picture 4" descr="http://www.homepeace.com/wp-content/uploads/2012/02/another-way_0.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537" y="1556792"/>
            <a:ext cx="6840760" cy="45365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4594451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ítulo 1"/>
          <p:cNvSpPr txBox="1">
            <a:spLocks/>
          </p:cNvSpPr>
          <p:nvPr/>
        </p:nvSpPr>
        <p:spPr>
          <a:xfrm>
            <a:off x="179512" y="750504"/>
            <a:ext cx="8568952" cy="37424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pt-BR" b="1" dirty="0" smtClean="0"/>
              <a:t>AGEING SOCIETY</a:t>
            </a:r>
            <a:endParaRPr lang="pt-BR" b="1" dirty="0"/>
          </a:p>
        </p:txBody>
      </p:sp>
      <p:pic>
        <p:nvPicPr>
          <p:cNvPr id="9" name="Picture 6" descr="http://t2.gstatic.com/images?q=tbn:ANd9GcQzMetWD68RSqXQWurF96CbjzkQzBErzLpVxZ4uyqfljKJhXX4gLR6IEdWg"/>
          <p:cNvPicPr>
            <a:picLocks noChangeAspect="1" noChangeArrowheads="1"/>
          </p:cNvPicPr>
          <p:nvPr/>
        </p:nvPicPr>
        <p:blipFill>
          <a:blip r:embed="rId2">
            <a:extLst>
              <a:ext uri="{BEBA8EAE-BF5A-486C-A8C5-ECC9F3942E4B}">
                <a14:imgProps xmlns:a14="http://schemas.microsoft.com/office/drawing/2010/main">
                  <a14:imgLayer r:embed="rId3">
                    <a14:imgEffect>
                      <a14:saturation sat="400000"/>
                    </a14:imgEffect>
                  </a14:imgLayer>
                </a14:imgProps>
              </a:ext>
              <a:ext uri="{28A0092B-C50C-407E-A947-70E740481C1C}">
                <a14:useLocalDpi xmlns:a14="http://schemas.microsoft.com/office/drawing/2010/main" val="0"/>
              </a:ext>
            </a:extLst>
          </a:blip>
          <a:srcRect/>
          <a:stretch>
            <a:fillRect/>
          </a:stretch>
        </p:blipFill>
        <p:spPr bwMode="auto">
          <a:xfrm>
            <a:off x="310532" y="1361980"/>
            <a:ext cx="1878549" cy="225426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12" descr="http://lojaderevistas.files.wordpress.com/2011/06/capa-revista-istoe-04.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530905" y="1374721"/>
            <a:ext cx="1795478" cy="23611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6" descr="http://t0.gstatic.com/images?q=tbn:ANd9GcRuLeST6RrKiGWdDULb-rbG1Tpx69p1Ue5bdBV86QWgO4pZDlOxEaE-q58">
            <a:hlinkClick r:id="rId5"/>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785861" y="1340768"/>
            <a:ext cx="1852133" cy="2474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4" descr="http://jeffreyhill.typepad.com/.a/6a00d8341d417153ef017c322b1793970b-450wi"/>
          <p:cNvPicPr>
            <a:picLocks noChangeAspect="1" noChangeArrowheads="1"/>
          </p:cNvPicPr>
          <p:nvPr/>
        </p:nvPicPr>
        <p:blipFill>
          <a:blip r:embed="rId7" cstate="print">
            <a:extLst>
              <a:ext uri="{BEBA8EAE-BF5A-486C-A8C5-ECC9F3942E4B}">
                <a14:imgProps xmlns:a14="http://schemas.microsoft.com/office/drawing/2010/main">
                  <a14:imgLayer r:embed="rId8">
                    <a14:imgEffect>
                      <a14:saturation sat="400000"/>
                    </a14:imgEffect>
                  </a14:imgLayer>
                </a14:imgProps>
              </a:ext>
              <a:ext uri="{28A0092B-C50C-407E-A947-70E740481C1C}">
                <a14:useLocalDpi xmlns:a14="http://schemas.microsoft.com/office/drawing/2010/main" val="0"/>
              </a:ext>
            </a:extLst>
          </a:blip>
          <a:srcRect/>
          <a:stretch>
            <a:fillRect/>
          </a:stretch>
        </p:blipFill>
        <p:spPr bwMode="auto">
          <a:xfrm rot="14851">
            <a:off x="6825547" y="1389094"/>
            <a:ext cx="1917678" cy="2429059"/>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0" descr="http://t2.gstatic.com/images?q=tbn:ANd9GcRqaCG44QqAR7hNluDkIr5Z9AYaRQ1YnXz9gv1fADu_ov-S-54qV4_-xZGc">
            <a:hlinkClick r:id="rId9"/>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rot="7437">
            <a:off x="4955333" y="3980973"/>
            <a:ext cx="1513186" cy="2053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2" descr="http://www.blogtecnisa.com.br/wp-content/uploads/2009/04/cartacapital_gerontologia1.jpg"/>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rot="21595725">
            <a:off x="2511147" y="3866366"/>
            <a:ext cx="1813867" cy="22031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8" descr="http://t3.gstatic.com/images?q=tbn:ANd9GcQOMdrOTpq5cA-_dORbwbqTYlOsFN1XAOy2DJkUB-x7jrZrAwtGXwYaOkU">
            <a:hlinkClick r:id="rId12"/>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rot="13206">
            <a:off x="387346" y="3868544"/>
            <a:ext cx="1724920" cy="22788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2683365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ítulo 1"/>
          <p:cNvSpPr txBox="1">
            <a:spLocks/>
          </p:cNvSpPr>
          <p:nvPr/>
        </p:nvSpPr>
        <p:spPr>
          <a:xfrm>
            <a:off x="1547664" y="822512"/>
            <a:ext cx="7344816" cy="37424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a:r>
              <a:rPr lang="pt-BR" sz="2800" b="1" dirty="0" smtClean="0"/>
              <a:t>PREVIDÊNCIA x LONGEVIDADE</a:t>
            </a:r>
          </a:p>
        </p:txBody>
      </p:sp>
      <p:sp>
        <p:nvSpPr>
          <p:cNvPr id="4" name="Retângulo 3"/>
          <p:cNvSpPr/>
          <p:nvPr/>
        </p:nvSpPr>
        <p:spPr>
          <a:xfrm>
            <a:off x="346734" y="5233263"/>
            <a:ext cx="7249602" cy="1508105"/>
          </a:xfrm>
          <a:prstGeom prst="rect">
            <a:avLst/>
          </a:prstGeom>
          <a:solidFill>
            <a:srgbClr val="31859C"/>
          </a:solidFill>
        </p:spPr>
        <p:txBody>
          <a:bodyPr wrap="square">
            <a:spAutoFit/>
          </a:bodyPr>
          <a:lstStyle/>
          <a:p>
            <a:pPr algn="r">
              <a:spcBef>
                <a:spcPts val="600"/>
              </a:spcBef>
              <a:spcAft>
                <a:spcPts val="600"/>
              </a:spcAft>
            </a:pPr>
            <a:r>
              <a:rPr lang="pt-BR" b="1" dirty="0" smtClean="0">
                <a:solidFill>
                  <a:schemeClr val="bg1"/>
                </a:solidFill>
              </a:rPr>
              <a:t>Larry </a:t>
            </a:r>
            <a:r>
              <a:rPr lang="pt-BR" b="1" dirty="0" err="1" smtClean="0">
                <a:solidFill>
                  <a:schemeClr val="bg1"/>
                </a:solidFill>
              </a:rPr>
              <a:t>Fink</a:t>
            </a:r>
            <a:endParaRPr lang="pt-BR" b="1" dirty="0" smtClean="0">
              <a:solidFill>
                <a:schemeClr val="bg1"/>
              </a:solidFill>
            </a:endParaRPr>
          </a:p>
          <a:p>
            <a:pPr algn="r">
              <a:spcBef>
                <a:spcPts val="600"/>
              </a:spcBef>
              <a:spcAft>
                <a:spcPts val="600"/>
              </a:spcAft>
              <a:tabLst>
                <a:tab pos="6543675" algn="l"/>
              </a:tabLst>
            </a:pPr>
            <a:r>
              <a:rPr lang="pt-BR" sz="1600" i="1" dirty="0" smtClean="0">
                <a:solidFill>
                  <a:schemeClr val="bg1"/>
                </a:solidFill>
              </a:rPr>
              <a:t>Presidente da </a:t>
            </a:r>
            <a:r>
              <a:rPr lang="pt-BR" sz="1600" b="1" i="1" dirty="0" err="1" smtClean="0">
                <a:solidFill>
                  <a:schemeClr val="bg1"/>
                </a:solidFill>
              </a:rPr>
              <a:t>BlackRock</a:t>
            </a:r>
            <a:r>
              <a:rPr lang="pt-BR" sz="1600" i="1" dirty="0">
                <a:solidFill>
                  <a:schemeClr val="bg1"/>
                </a:solidFill>
              </a:rPr>
              <a:t>, </a:t>
            </a:r>
            <a:r>
              <a:rPr lang="pt-BR" sz="1600" i="1" dirty="0" smtClean="0">
                <a:solidFill>
                  <a:schemeClr val="bg1"/>
                </a:solidFill>
              </a:rPr>
              <a:t>maior </a:t>
            </a:r>
            <a:r>
              <a:rPr lang="pt-BR" sz="1600" i="1" dirty="0">
                <a:solidFill>
                  <a:schemeClr val="bg1"/>
                </a:solidFill>
              </a:rPr>
              <a:t>empresa de administração de investimentos do </a:t>
            </a:r>
            <a:r>
              <a:rPr lang="pt-BR" sz="1600" i="1" dirty="0" smtClean="0">
                <a:solidFill>
                  <a:schemeClr val="bg1"/>
                </a:solidFill>
              </a:rPr>
              <a:t>mundo, cuja atividade </a:t>
            </a:r>
            <a:r>
              <a:rPr lang="pt-BR" sz="1600" i="1" dirty="0">
                <a:solidFill>
                  <a:schemeClr val="bg1"/>
                </a:solidFill>
              </a:rPr>
              <a:t>principal é </a:t>
            </a:r>
            <a:r>
              <a:rPr lang="pt-BR" sz="1600" i="1" dirty="0" smtClean="0">
                <a:solidFill>
                  <a:schemeClr val="bg1"/>
                </a:solidFill>
              </a:rPr>
              <a:t>administrar </a:t>
            </a:r>
            <a:r>
              <a:rPr lang="pt-BR" sz="1600" i="1" dirty="0">
                <a:solidFill>
                  <a:schemeClr val="bg1"/>
                </a:solidFill>
              </a:rPr>
              <a:t>os fundos de pensão de milhões de trabalhadores e aposentados. Estão sob o seu cuidado aplicações no total de 3,9 trilhões de dólares, um valor superior ao PIB da Alemanha.</a:t>
            </a:r>
            <a:endParaRPr lang="en-US" sz="1600" i="1" dirty="0">
              <a:solidFill>
                <a:schemeClr val="bg1"/>
              </a:solidFill>
            </a:endParaRPr>
          </a:p>
        </p:txBody>
      </p:sp>
      <p:sp>
        <p:nvSpPr>
          <p:cNvPr id="5" name="Retângulo 4"/>
          <p:cNvSpPr/>
          <p:nvPr/>
        </p:nvSpPr>
        <p:spPr>
          <a:xfrm>
            <a:off x="346734" y="1340768"/>
            <a:ext cx="8698798" cy="3477875"/>
          </a:xfrm>
          <a:prstGeom prst="rect">
            <a:avLst/>
          </a:prstGeom>
        </p:spPr>
        <p:txBody>
          <a:bodyPr wrap="square">
            <a:spAutoFit/>
          </a:bodyPr>
          <a:lstStyle/>
          <a:p>
            <a:pPr algn="just">
              <a:spcBef>
                <a:spcPts val="600"/>
              </a:spcBef>
              <a:spcAft>
                <a:spcPts val="600"/>
              </a:spcAft>
            </a:pPr>
            <a:r>
              <a:rPr lang="pt-BR" dirty="0" smtClean="0"/>
              <a:t>“A </a:t>
            </a:r>
            <a:r>
              <a:rPr lang="pt-BR" dirty="0"/>
              <a:t>longevidade é uma tendência </a:t>
            </a:r>
            <a:r>
              <a:rPr lang="pt-BR" dirty="0" smtClean="0"/>
              <a:t>incontornável </a:t>
            </a:r>
            <a:r>
              <a:rPr lang="pt-BR" dirty="0"/>
              <a:t>e sobre a qual não se discute o </a:t>
            </a:r>
            <a:r>
              <a:rPr lang="pt-BR" dirty="0" smtClean="0"/>
              <a:t>necessário.”</a:t>
            </a:r>
          </a:p>
          <a:p>
            <a:pPr algn="just">
              <a:spcBef>
                <a:spcPts val="600"/>
              </a:spcBef>
              <a:spcAft>
                <a:spcPts val="600"/>
              </a:spcAft>
            </a:pPr>
            <a:r>
              <a:rPr lang="pt-BR" dirty="0" smtClean="0"/>
              <a:t>“Se </a:t>
            </a:r>
            <a:r>
              <a:rPr lang="pt-BR" dirty="0"/>
              <a:t>não nos prepararmos, e logo, enfrentaremos uma crise duríssima. com grandes implicações políticas. porque muitas pessoas simplesmente não terão os recursos necessários para viver dignamente na velhice</a:t>
            </a:r>
            <a:r>
              <a:rPr lang="pt-BR" dirty="0" smtClean="0"/>
              <a:t>.”</a:t>
            </a:r>
            <a:endParaRPr lang="pt-BR" dirty="0"/>
          </a:p>
          <a:p>
            <a:pPr algn="just">
              <a:spcBef>
                <a:spcPts val="600"/>
              </a:spcBef>
              <a:spcAft>
                <a:spcPts val="600"/>
              </a:spcAft>
            </a:pPr>
            <a:r>
              <a:rPr lang="pt-BR" dirty="0" smtClean="0"/>
              <a:t>“Se </a:t>
            </a:r>
            <a:r>
              <a:rPr lang="pt-BR" dirty="0"/>
              <a:t>as pessoas não começarem a se preocupar quanto antes, nunca terão os recursos necessários</a:t>
            </a:r>
            <a:r>
              <a:rPr lang="pt-BR" dirty="0" smtClean="0"/>
              <a:t>.” </a:t>
            </a:r>
          </a:p>
          <a:p>
            <a:pPr algn="just">
              <a:spcBef>
                <a:spcPts val="600"/>
              </a:spcBef>
              <a:spcAft>
                <a:spcPts val="600"/>
              </a:spcAft>
            </a:pPr>
            <a:r>
              <a:rPr lang="pt-BR" dirty="0" smtClean="0"/>
              <a:t>“Quando </a:t>
            </a:r>
            <a:r>
              <a:rPr lang="pt-BR" dirty="0"/>
              <a:t>a previdência social foi criada nos Estados Unidos, nos anos 30, os trabalhadores se aposentavam aos 62 anos e morriam aos 67</a:t>
            </a:r>
            <a:r>
              <a:rPr lang="pt-BR" dirty="0" smtClean="0"/>
              <a:t>.” </a:t>
            </a:r>
          </a:p>
          <a:p>
            <a:pPr algn="just">
              <a:spcBef>
                <a:spcPts val="600"/>
              </a:spcBef>
              <a:spcAft>
                <a:spcPts val="600"/>
              </a:spcAft>
            </a:pPr>
            <a:r>
              <a:rPr lang="pt-BR" b="1" dirty="0" smtClean="0">
                <a:solidFill>
                  <a:srgbClr val="FF0000"/>
                </a:solidFill>
              </a:rPr>
              <a:t>“Não </a:t>
            </a:r>
            <a:r>
              <a:rPr lang="pt-BR" b="1" dirty="0">
                <a:solidFill>
                  <a:srgbClr val="FF0000"/>
                </a:solidFill>
              </a:rPr>
              <a:t>existe sistema previdenciário no mundo, seja nos Estados Unidos, na China, no Brasil ou na Inglaterra, preparado para enfrentar os custos da longevidade</a:t>
            </a:r>
            <a:r>
              <a:rPr lang="pt-BR" b="1" dirty="0" smtClean="0">
                <a:solidFill>
                  <a:srgbClr val="FF0000"/>
                </a:solidFill>
              </a:rPr>
              <a:t>.”</a:t>
            </a:r>
            <a:endParaRPr lang="pt-BR" b="1" dirty="0">
              <a:solidFill>
                <a:srgbClr val="FF0000"/>
              </a:solidFill>
            </a:endParaRPr>
          </a:p>
        </p:txBody>
      </p:sp>
      <p:pic>
        <p:nvPicPr>
          <p:cNvPr id="3076" name="Picture 4" descr="http://www.pionline.com/storyimage/CO/20090518/PRINTSUB/305189975/V1/0/V1-305189975.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01075" y="4923315"/>
            <a:ext cx="1444457" cy="18922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4200672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ítulo 1"/>
          <p:cNvSpPr txBox="1">
            <a:spLocks/>
          </p:cNvSpPr>
          <p:nvPr/>
        </p:nvSpPr>
        <p:spPr>
          <a:xfrm>
            <a:off x="1547664" y="822512"/>
            <a:ext cx="7344816" cy="37424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a:r>
              <a:rPr lang="pt-BR" sz="2800" b="1" dirty="0" smtClean="0"/>
              <a:t>EXEMPLO DE PORTUGAL</a:t>
            </a:r>
          </a:p>
        </p:txBody>
      </p:sp>
      <p:pic>
        <p:nvPicPr>
          <p:cNvPr id="4098"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9286" t="22415" r="41600" b="5853"/>
          <a:stretch/>
        </p:blipFill>
        <p:spPr bwMode="auto">
          <a:xfrm>
            <a:off x="179512" y="1340767"/>
            <a:ext cx="4534084" cy="467726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Retângulo 1"/>
          <p:cNvSpPr/>
          <p:nvPr/>
        </p:nvSpPr>
        <p:spPr>
          <a:xfrm>
            <a:off x="5076056" y="1412776"/>
            <a:ext cx="3816424" cy="2585323"/>
          </a:xfrm>
          <a:prstGeom prst="rect">
            <a:avLst/>
          </a:prstGeom>
        </p:spPr>
        <p:txBody>
          <a:bodyPr wrap="square">
            <a:spAutoFit/>
          </a:bodyPr>
          <a:lstStyle/>
          <a:p>
            <a:pPr algn="just"/>
            <a:r>
              <a:rPr lang="pt-BR" dirty="0" smtClean="0"/>
              <a:t>“O </a:t>
            </a:r>
            <a:r>
              <a:rPr lang="pt-BR" dirty="0"/>
              <a:t>próximo orçamento geral do governo português do conservador Pedro Passos Coelho </a:t>
            </a:r>
            <a:r>
              <a:rPr lang="pt-BR" b="1" dirty="0">
                <a:solidFill>
                  <a:srgbClr val="FF0000"/>
                </a:solidFill>
              </a:rPr>
              <a:t>prevê uma </a:t>
            </a:r>
            <a:r>
              <a:rPr lang="pt-BR" b="1" u="sng" dirty="0">
                <a:solidFill>
                  <a:srgbClr val="FF0000"/>
                </a:solidFill>
              </a:rPr>
              <a:t>nova redução no salário</a:t>
            </a:r>
            <a:r>
              <a:rPr lang="pt-BR" b="1" dirty="0">
                <a:solidFill>
                  <a:srgbClr val="FF0000"/>
                </a:solidFill>
              </a:rPr>
              <a:t> dos funcionários públicos, que afetará todos os que ganham mais de 600 euros, mais ou menos </a:t>
            </a:r>
            <a:r>
              <a:rPr lang="pt-BR" b="1" u="sng" dirty="0">
                <a:solidFill>
                  <a:srgbClr val="FF0000"/>
                </a:solidFill>
              </a:rPr>
              <a:t>90% dos 700 mil</a:t>
            </a:r>
            <a:r>
              <a:rPr lang="pt-BR" b="1" dirty="0">
                <a:solidFill>
                  <a:srgbClr val="FF0000"/>
                </a:solidFill>
              </a:rPr>
              <a:t> funcionários públicos de Portugal</a:t>
            </a:r>
            <a:r>
              <a:rPr lang="pt-BR" dirty="0" smtClean="0"/>
              <a:t>.”</a:t>
            </a:r>
          </a:p>
          <a:p>
            <a:pPr algn="just"/>
            <a:endParaRPr lang="pt-BR" dirty="0"/>
          </a:p>
        </p:txBody>
      </p:sp>
      <p:sp>
        <p:nvSpPr>
          <p:cNvPr id="3" name="Retângulo 2"/>
          <p:cNvSpPr/>
          <p:nvPr/>
        </p:nvSpPr>
        <p:spPr>
          <a:xfrm>
            <a:off x="5055230" y="3856980"/>
            <a:ext cx="3981266" cy="2308324"/>
          </a:xfrm>
          <a:prstGeom prst="rect">
            <a:avLst/>
          </a:prstGeom>
        </p:spPr>
        <p:txBody>
          <a:bodyPr wrap="square">
            <a:spAutoFit/>
          </a:bodyPr>
          <a:lstStyle/>
          <a:p>
            <a:pPr algn="just"/>
            <a:r>
              <a:rPr lang="pt-BR" sz="1600" i="1" dirty="0"/>
              <a:t>"Me aposentarei aos 70 anos. Não poderei trabalhar mais. E as aposentadorias estão sendo cortadas. Eu ainda trabalho para que minha aposentadoria fique maior, para que minha vida não sofra demais. Porque, embora não seja especialmente pessimista, sei que isto não vai mudar para melhor, sei que ficaremos assim</a:t>
            </a:r>
            <a:r>
              <a:rPr lang="pt-BR" sz="1600" i="1" dirty="0" smtClean="0"/>
              <a:t>".</a:t>
            </a:r>
          </a:p>
          <a:p>
            <a:pPr algn="r"/>
            <a:r>
              <a:rPr lang="pt-BR" sz="1600" i="1" dirty="0" smtClean="0"/>
              <a:t>Clarisse Afonso, 67 anos</a:t>
            </a:r>
            <a:endParaRPr lang="en-US" sz="1600" i="1" dirty="0"/>
          </a:p>
        </p:txBody>
      </p:sp>
    </p:spTree>
    <p:extLst>
      <p:ext uri="{BB962C8B-B14F-4D97-AF65-F5344CB8AC3E}">
        <p14:creationId xmlns:p14="http://schemas.microsoft.com/office/powerpoint/2010/main" val="140231643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66" name="Picture 18" descr="http://upload.wikimedia.org/wikipedia/commons/6/63/Mapa_Mundi_Detalle_Max_2008.png"/>
          <p:cNvPicPr>
            <a:picLocks noChangeAspect="1" noChangeArrowheads="1"/>
          </p:cNvPicPr>
          <p:nvPr/>
        </p:nvPicPr>
        <p:blipFill rotWithShape="1">
          <a:blip r:embed="rId2">
            <a:duotone>
              <a:schemeClr val="bg2">
                <a:shade val="45000"/>
                <a:satMod val="135000"/>
              </a:schemeClr>
              <a:prstClr val="white"/>
            </a:duotone>
            <a:extLst>
              <a:ext uri="{28A0092B-C50C-407E-A947-70E740481C1C}">
                <a14:useLocalDpi xmlns:a14="http://schemas.microsoft.com/office/drawing/2010/main" val="0"/>
              </a:ext>
            </a:extLst>
          </a:blip>
          <a:srcRect l="5597" r="10623"/>
          <a:stretch/>
        </p:blipFill>
        <p:spPr bwMode="auto">
          <a:xfrm>
            <a:off x="64747" y="1534512"/>
            <a:ext cx="8845677" cy="4630792"/>
          </a:xfrm>
          <a:prstGeom prst="rect">
            <a:avLst/>
          </a:prstGeom>
          <a:noFill/>
          <a:extLst>
            <a:ext uri="{909E8E84-426E-40DD-AFC4-6F175D3DCCD1}">
              <a14:hiddenFill xmlns:a14="http://schemas.microsoft.com/office/drawing/2010/main">
                <a:solidFill>
                  <a:srgbClr val="FFFFFF"/>
                </a:solidFill>
              </a14:hiddenFill>
            </a:ext>
          </a:extLst>
        </p:spPr>
      </p:pic>
      <p:sp>
        <p:nvSpPr>
          <p:cNvPr id="13" name="Título 1"/>
          <p:cNvSpPr txBox="1">
            <a:spLocks/>
          </p:cNvSpPr>
          <p:nvPr/>
        </p:nvSpPr>
        <p:spPr>
          <a:xfrm>
            <a:off x="1547664" y="822512"/>
            <a:ext cx="7344816" cy="37424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a:r>
              <a:rPr lang="pt-BR" sz="2800" b="1" dirty="0" smtClean="0"/>
              <a:t>SITUAÇÃO MUNDIAL </a:t>
            </a:r>
          </a:p>
        </p:txBody>
      </p:sp>
      <p:sp>
        <p:nvSpPr>
          <p:cNvPr id="4" name="CaixaDeTexto 3"/>
          <p:cNvSpPr txBox="1"/>
          <p:nvPr/>
        </p:nvSpPr>
        <p:spPr>
          <a:xfrm>
            <a:off x="611560" y="1268760"/>
            <a:ext cx="3744416" cy="923330"/>
          </a:xfrm>
          <a:prstGeom prst="rect">
            <a:avLst/>
          </a:prstGeom>
          <a:noFill/>
        </p:spPr>
        <p:txBody>
          <a:bodyPr wrap="square" rtlCol="0">
            <a:spAutoFit/>
          </a:bodyPr>
          <a:lstStyle/>
          <a:p>
            <a:r>
              <a:rPr lang="pt-BR" b="1" dirty="0" smtClean="0"/>
              <a:t>DETROIT</a:t>
            </a:r>
          </a:p>
          <a:p>
            <a:r>
              <a:rPr lang="pt-BR" dirty="0" smtClean="0"/>
              <a:t>Decretou falência em 18.07.13</a:t>
            </a:r>
          </a:p>
          <a:p>
            <a:r>
              <a:rPr lang="pt-BR" dirty="0" smtClean="0"/>
              <a:t>Previdência: dívida de US$ 9 bi</a:t>
            </a:r>
            <a:endParaRPr lang="en-US" dirty="0"/>
          </a:p>
        </p:txBody>
      </p:sp>
      <p:sp>
        <p:nvSpPr>
          <p:cNvPr id="7" name="CaixaDeTexto 6"/>
          <p:cNvSpPr txBox="1"/>
          <p:nvPr/>
        </p:nvSpPr>
        <p:spPr>
          <a:xfrm>
            <a:off x="4995137" y="4627002"/>
            <a:ext cx="4111413" cy="1754326"/>
          </a:xfrm>
          <a:prstGeom prst="rect">
            <a:avLst/>
          </a:prstGeom>
          <a:noFill/>
        </p:spPr>
        <p:txBody>
          <a:bodyPr wrap="square" rtlCol="0">
            <a:spAutoFit/>
          </a:bodyPr>
          <a:lstStyle/>
          <a:p>
            <a:r>
              <a:rPr lang="pt-BR" b="1" dirty="0" smtClean="0"/>
              <a:t>GRÉCIA</a:t>
            </a:r>
          </a:p>
          <a:p>
            <a:r>
              <a:rPr lang="pt-BR" dirty="0" smtClean="0"/>
              <a:t>Previdência: dívida de </a:t>
            </a:r>
            <a:r>
              <a:rPr lang="en-US" dirty="0"/>
              <a:t>US$ 19,3 </a:t>
            </a:r>
            <a:r>
              <a:rPr lang="en-US" dirty="0" smtClean="0"/>
              <a:t>bi</a:t>
            </a:r>
          </a:p>
          <a:p>
            <a:r>
              <a:rPr lang="pt-BR" dirty="0" smtClean="0"/>
              <a:t>Corte de 13º e 14º salários</a:t>
            </a:r>
          </a:p>
          <a:p>
            <a:r>
              <a:rPr lang="pt-BR" dirty="0" smtClean="0"/>
              <a:t>Tempo de contribuição: 37 para 40 anos</a:t>
            </a:r>
          </a:p>
          <a:p>
            <a:r>
              <a:rPr lang="pt-BR" dirty="0" smtClean="0"/>
              <a:t>Idade mínima: 65 anos (ambos sexos)</a:t>
            </a:r>
          </a:p>
          <a:p>
            <a:r>
              <a:rPr lang="pt-BR" dirty="0" smtClean="0"/>
              <a:t>Corte de 7% nas pensões</a:t>
            </a:r>
            <a:endParaRPr lang="en-US" dirty="0"/>
          </a:p>
        </p:txBody>
      </p:sp>
      <p:sp>
        <p:nvSpPr>
          <p:cNvPr id="8" name="CaixaDeTexto 7"/>
          <p:cNvSpPr txBox="1"/>
          <p:nvPr/>
        </p:nvSpPr>
        <p:spPr>
          <a:xfrm>
            <a:off x="4995137" y="2924944"/>
            <a:ext cx="4151545" cy="1477328"/>
          </a:xfrm>
          <a:prstGeom prst="rect">
            <a:avLst/>
          </a:prstGeom>
          <a:noFill/>
        </p:spPr>
        <p:txBody>
          <a:bodyPr wrap="square" rtlCol="0">
            <a:spAutoFit/>
          </a:bodyPr>
          <a:lstStyle/>
          <a:p>
            <a:r>
              <a:rPr lang="pt-BR" b="1" dirty="0" smtClean="0"/>
              <a:t>FRANÇA</a:t>
            </a:r>
          </a:p>
          <a:p>
            <a:r>
              <a:rPr lang="pt-BR" dirty="0" smtClean="0"/>
              <a:t>Aprovação da reforma em 15.10.13</a:t>
            </a:r>
          </a:p>
          <a:p>
            <a:r>
              <a:rPr lang="pt-BR" dirty="0" smtClean="0"/>
              <a:t>Tempo de contribuição: 41,5 para 43 anos</a:t>
            </a:r>
          </a:p>
          <a:p>
            <a:r>
              <a:rPr lang="pt-BR" dirty="0" smtClean="0"/>
              <a:t>Aumento na alíquota de contribuição</a:t>
            </a:r>
          </a:p>
          <a:p>
            <a:r>
              <a:rPr lang="pt-BR" dirty="0" smtClean="0"/>
              <a:t>Idade mínima: de 60 para 62 anos (2010)</a:t>
            </a:r>
            <a:endParaRPr lang="en-US" dirty="0"/>
          </a:p>
        </p:txBody>
      </p:sp>
      <p:sp>
        <p:nvSpPr>
          <p:cNvPr id="9" name="CaixaDeTexto 8"/>
          <p:cNvSpPr txBox="1"/>
          <p:nvPr/>
        </p:nvSpPr>
        <p:spPr>
          <a:xfrm>
            <a:off x="5028967" y="1290322"/>
            <a:ext cx="4655601" cy="1477328"/>
          </a:xfrm>
          <a:prstGeom prst="rect">
            <a:avLst/>
          </a:prstGeom>
          <a:noFill/>
        </p:spPr>
        <p:txBody>
          <a:bodyPr wrap="square" rtlCol="0">
            <a:spAutoFit/>
          </a:bodyPr>
          <a:lstStyle/>
          <a:p>
            <a:r>
              <a:rPr lang="pt-BR" b="1" dirty="0" smtClean="0"/>
              <a:t>INGLATERRA</a:t>
            </a:r>
          </a:p>
          <a:p>
            <a:r>
              <a:rPr lang="pt-BR" dirty="0" smtClean="0"/>
              <a:t>Reforma em 2011</a:t>
            </a:r>
          </a:p>
          <a:p>
            <a:r>
              <a:rPr lang="pt-BR" dirty="0" smtClean="0"/>
              <a:t>Aumento 50</a:t>
            </a:r>
            <a:r>
              <a:rPr lang="pt-BR" dirty="0"/>
              <a:t>% na contribuição (6,4% - 9,6%) </a:t>
            </a:r>
          </a:p>
          <a:p>
            <a:r>
              <a:rPr lang="pt-BR" dirty="0"/>
              <a:t>Idade mínima: de 65 para 67 anos</a:t>
            </a:r>
            <a:endParaRPr lang="en-US" dirty="0"/>
          </a:p>
          <a:p>
            <a:r>
              <a:rPr lang="pt-BR" dirty="0" smtClean="0"/>
              <a:t>Pensão paga pela média</a:t>
            </a:r>
          </a:p>
        </p:txBody>
      </p:sp>
      <p:sp>
        <p:nvSpPr>
          <p:cNvPr id="10" name="CaixaDeTexto 9"/>
          <p:cNvSpPr txBox="1"/>
          <p:nvPr/>
        </p:nvSpPr>
        <p:spPr>
          <a:xfrm>
            <a:off x="631696" y="2276872"/>
            <a:ext cx="4111413" cy="1200329"/>
          </a:xfrm>
          <a:prstGeom prst="rect">
            <a:avLst/>
          </a:prstGeom>
          <a:noFill/>
        </p:spPr>
        <p:txBody>
          <a:bodyPr wrap="square" rtlCol="0">
            <a:spAutoFit/>
          </a:bodyPr>
          <a:lstStyle/>
          <a:p>
            <a:r>
              <a:rPr lang="pt-BR" b="1" dirty="0" smtClean="0"/>
              <a:t>ESPANHA</a:t>
            </a:r>
          </a:p>
          <a:p>
            <a:r>
              <a:rPr lang="pt-BR" dirty="0" smtClean="0"/>
              <a:t>Tempo de contribuição: 38,5 anos</a:t>
            </a:r>
          </a:p>
          <a:p>
            <a:r>
              <a:rPr lang="pt-BR" dirty="0" smtClean="0"/>
              <a:t>Idade mínima: 65 para 67 anos </a:t>
            </a:r>
          </a:p>
          <a:p>
            <a:r>
              <a:rPr lang="pt-BR" dirty="0" smtClean="0"/>
              <a:t>Congelamento do valor das pensões</a:t>
            </a:r>
            <a:endParaRPr lang="en-US" dirty="0"/>
          </a:p>
        </p:txBody>
      </p:sp>
      <p:sp>
        <p:nvSpPr>
          <p:cNvPr id="5" name="AutoShape 4" descr="data:image/jpeg;base64,/9j/4AAQSkZJRgABAQAAAQABAAD/2wCEAAkGBhEPEBAQEA8VEA4REgwSDRAQExoQDg8QFxAVFRQQFhIXJzIfGBkjGRYSHzYgLzMpLCwsFR4xNjAqNSorLCkBCQoKDQwNGg8PFTEeHiQrNCw1NS01NSk1NDUpMi4uLS8vLCk1LDU1MC8sNTAsLDUwKS4sLDQsLCwsLCwpLCwsLP/AABEIALQA8AMBIgACEQEDEQH/xAAbAAEAAgMBAQAAAAAAAAAAAAAABQcBBAYDAv/EAD8QAAIBAwEECAQFAAcJAAAAAAABAgMEERIFFiExBhMiQVNUkqEUQlFhIzJxgdEHNJGxssHwFSRDUmJzdILh/8QAGwEBAAIDAQEAAAAAAAAAAAAAAAEGAwQFAgf/xAAxEQACAQIDBgQFBAMAAAAAAAAAAQMCERQVUgQSITFTkQUTQWEiUXGB8CMyoeHB0fH/2gAMAwEAAhEDEQA/AIJv/IxkP+AVw+ojIyACBkZAAGRkAAZGQABkZAAGRkAAZGQABkZAAGRkAAZGQABkZAAGRkAAZGQABkymYAAf8AP+AAAAAAAAAAAAAAAAAAAAAAAAAAAAAAAAAAAAAAAAAAAAH/AJ7ci98Fd3zoxuPe+CvWjWxcHUXc1sVBrRBAndx73wV60Nx73wV60MXB1F3GLg1oggTu4974K9aG4974K9aGLg6i7jFwa0QQJ3ce98FetDce98FetDFwdRdxi4NaIIE7uPe+CvWhuPe+CvWhi4Oou4xcGtEECd3HvfBXrQ3HvfBXrQxcHUXcYuDWiCBO7j3vgr1obj3vgr1oYuDqLuMXBrRBAndx73wV60Nx73wV60MXB1F3GLg1oggTu4974K9aG4974K9aGLg6i7jFwa0QQJ3ce98FetDce98FetDFwdRdxi4NaIIE7uPe+CvWhuPe+CvWhi4Oou4xcGtEECd3HvfBXrQ3HvfBXrQxcHUXcYuDWiCBO7j3vgr1obj3vgr1oYuDqLuMXBrRBAndx73wV60Nx73wV60MXB1F3GLg1oggTu4974K9aMroPe+CvWhi4Oou4xcGtFqMwZYPnl2UwwDIJuwYANK82g4y0U466mG8cuWO98P3NiCCSerdoIbtzN08by7jRg5yzpWM458XjvOfqdKPzRlUpQxjVOFRVXFNPLelcMNLh35Ix9KqFSSgp1aibb/JKCbw3lOLyklnmvp9GdmDwWRteY+3HgFTI02qXZHcJmTibLpPS7MVdThNLGicG6XyrSp54tYa1d+W+9ElS6S1Jz0w6mbxwj1yVSUv8Al09z5Lv7/sjxJ4LMuNFV178CWq6f3UtfnM6QGvZXiqptc1wkuX25GycWWOuKt0VcGiE7mAZBjuyTAMgXYMAyBdgwDIF2DAMgXYMAyBdgwDIF2DAMgXYMGUAiLsBgMAAxkyR+3XUVvVdGap1VFunJ8Ummv7M8s/cyxUeZWqb2uDfZy3TWhJUqk4vQmsTnl8m0nDh3Pm+5HAbK2xtiVdJyrUnNwU6tbHUxXFJyX5cN90cclyLfu7+lRx1tWNPVq062oqWMZ4P9fc71eyTeFzU8VXvei+XAil3qTXGxU+zLWOqep5fGlT6p5eptqTUksNRWG48MqUcc0emx7HMlKdLr3pbhSlHRSk847cn+ThxWefI3el144VZO2dKpRmuE4SjJ0uGHHq0+Lz2k+PecnPaVaUFR62bk3Bao28pVpS1NaU02uLeMce4uESoljVV3xOi9o2iXe4WT539ifttmpTcpyqSpKTipQpunVy8YbhLOiKy2890Hgj42zqatLi1HVLW5RjDCklr+yy4vl35wfUKd/JxUaFduH5ouzqQjUTwsS1fZe7ZYPRO1zrqV4QjV/DXU4Up0JaW5t4zp1OSWn/pMe2NQRuqzft7nheIy0VO9m7W5p8ETWxbTq6fFdqWnVxbzjjqTfNNtv9yR/wBfqR22qlT4as6E1CrGL0ylwSa7vt9M47yqNj7Z2vOulKVag5yp9ZVq4dGPPjJYxh8OCS44KlH4fL4i653UqbejNC6RdADBXmegACAAAAAAAAAAAAAAAAAAAAgEAGAwAD4q0ozi4yipRkmpRksxkvo13n2QvSHa9S3dGNOm5Oq6kdaWtxcYalFQ72+16TPs8dUkipp5/wCiVS6nZHlX6OW9vKwnCmm6su3qjF/8ByTXD6pEL/SauFr+tz/dTPi6sb/8Hr604xqSgrOU5xh1NR0nqg1DuUM4f1IfpjC6hOPxLbpfiuhmSlp4Q1LUuP34l62qPf26iu9rLk/8G54dCqZ6fjT5mLHo5KVJTUXKU4TenKajLKcHF44Nw1vvxw5nhDZ0qF/a035qxcW+coO4hif2bw+HNEvKa2fTpUq0qsp3dOMMRnHRarWlrp8Ofa9kQfSi6jY3ylKoqjoztaicnmU3TcJYlpXBtpcfujYgqrqlXyfFe9uZlg2mquWVVVcLPn/B1n9It/tCyrzr0toqFvKMEqMXT6yj8uernxnmTzn7YZX9Pb15KVS4tak53Pw9aV3UhJ5cIwTcnLvecf8Aw67be0bO9pf7Z+Fde4o/D291aSnmgoSm1CrJpasJt8cctSa+nJ2VKpBxj+LGNxKtSnTtpQ+JnCXZnQjGosRWcJNpLsviiz0tVU3OfFH+lXS0k0v7/GXTC2j1bpyk60NEE5VO1Kquqj2pfVsia/Rahb1LKUY6nUm9SmotcKLkmuH1SPPbeyrmVWrGnWdC3pxpqEusxypJPspc1iPFvvNK8pX1B2rqtyTlJ03H/eIp9TyUXxjw1cSo0x7te1Wd7/L058zEolUqfjVzsQRvR/aU7m3p1qkOrlNZcU8rnwfHjx5kkUGWhx1uirmjI1Z2AAMZAAAAAAAAAAAAAAAAAAACAQAYDAAI7be1aNtT1V5aVLswxxnKWG8RS78EiRPSLYUbunFN6ZU5a6ba1Qz3xlD5k13Gzsm551PmOyPVO7f4uXscttHpRcbTlb0bWm6EISxCvJ5cp9VKLWrGlYWrgm3+hv8ATzZy+DU5Sbnb0qjhJPg5fhxbafPkdNtimovZqilGKqvCSwv6tP6EJ0+/qNx/2an+KBcPE5a6dviovfhz+pk2ealyU+XTupP7/dnH7T6OUacrxR1fgW9tUp8U+1J4eXjijn7uyqwrTttdOhSuKFKcqtWCmoumuvio5XzPh/adptx9vaX/AIdn/iRqbWto1HVclmVPZttOm8/lklHDRubJtbjaqq48v5SNmu81G5U/zgc70e6U3NGVW5lGlD4pz6+DpKUIw4SjFUsrHL35kxPpH8TeQr1XbKdPRi7q2+monCeYNJS55fLP93GIuKc6Uo1Z0HRUqc9MItOcloSz2+UXn98PB7uEqlemoR+I6ptaJY01Eqmez34fN9/DvOk5qnxVVg9nodvgut3n9Pz6Hd2d5c7Q2fKrGpGN1KbcZwWiPYkuC54ykaL6azUqFLaFvOlUovVCpT4KUXDS24d6w+ab/YkugPGwTxjM6/D6cXwJLpjs9XFKzpNpObqRjOUdSg/h32kji7FXvvalW7Urn973/o1ZK4qJPLqovTf04NG/aXEKsI1KclKnJJwa5NfY9jV2fYQoUoUoZ0QSUcvLf1bfe3zNoo0u7vvdd0Y+HoAAYyAAAAAAAAAAAAAAAAAAAEAgAwGAAR22750aTa/NLsxeYx0vGc9p47mSJqbQsFXiouco4eU4Yzyx8yaNzYaoadopqn/YnxPNd93gcXRvGpU5KvKcqbzSVSvqinpx83DlwOg6SWk72xmqKWqpTlpi2uMXh41Lhngjbn0fptJKpVTXzdY5N/tLK9iQo0tEVHLelYzLjJ/c7/ifiWyzOiWBPepfr8v+niHzKKrs4DbNROe0+PK0s0/qmpLKa7j2u7dwSrVKcp21W0tLaUYPTWy4rLWVwS+/Nnb1bWEmpSgnJflnjE1+kuZpXuwaNdt1Y629PaljrEk8pa12sZPWyeK7JSv1k0+/obFU1fCyK26UbGrUHGVaKVOpTjFXMU3ColFKGpfJPDxpzx7u807eLdyo2sVVkpydOEYvMXqzGWPtwfHCRblpsynSpulBNUnqzTTxDjzWFzye9vbQprTThGEfpBKK9jJtHjuzrhDQ2vfgbce31qi1Su+XM5yyt57PsYUm06s3PipKKg5ccZlweFwIileNSpzVeU5U3mmp19UY8GvmwuTwdrfWKrRUXKUMPOYYz++UalTo7TkkusqprOZdY5Z/9ZZXsNg8T2GOKrz096t8bcvY5c3mV1uokaFVTjGS5SSa5PGe7K4HoedCnojGOW9KSy+bwsHoVObddbdPK/AzIAAxAAAAAAAAAAAAAAAAAAABAIAht8LLzMPcb4WXmY+5Uz/gFvyODUyyZRFqZbO+Fl5mPuN8LLzMfcqYDI4NTGURamWzvhZeZj7jfCy8zH3KmAyODUxlEWpls74WXmY+43wsvMx9ypgMjg1MZRFqZbO+Fl5mPuN8LLzMfcqYDI4NTGURamWzvhZeZj7jfCy8zH3KmAyODUxlEWpls74WXmY+43wsvMx9ypgMjg1MZRFqZbO+Fl5mPuN8LLzMfcqYDI4NTGURamWzvhZeZj7jfCy8zH3KmAyODUxlEWpls74WXmY+43wsvMx9ypgMjg1MZRFqZbO+Fl5mPuN8LLzMfcqYDI4NTGURamWzvhZeZj7jfCy8zH3KmAyODUxlEWpls74WXmY+43wsvMx9ypgMjg1MZRFqZbO+Fl5mPuN8LLzMfcqYDI4NTGURamWzvhZeZj7jfCy8zH3KmAyODUxlEWph/wAAP+Ad07AAAAAAAAAAAAAAAAAAAAAAAAAAAAAAAAAAAAAAAAAAAf8AAD/gAAAAAAAAAAAAAAAAAAAAAAAAAAAAAAAAAAAAAAAAAAIA+tP+Q0gEHuw0jSASLDSNIAFhpGkACw0jSABYaRpAAsNI0gAWGkaQALDSNIAFhpGkACw0jSABYaRpAAsNI0gAWGkaQALDSZUeJgAhn//Z"/>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2054" name="Picture 6" descr="http://pintandoecolorindo.com.br/wp-content/uploads/2013/02/ESPA%C3%91A.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5496" y="2375071"/>
            <a:ext cx="648072" cy="432048"/>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descr="http://www.frasesparafacebook.info/imagens/bandeira-da-inglaterra-72854a.jp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2620" t="8217" r="4301" b="7822"/>
          <a:stretch/>
        </p:blipFill>
        <p:spPr bwMode="auto">
          <a:xfrm>
            <a:off x="4447453" y="1422676"/>
            <a:ext cx="628603" cy="422148"/>
          </a:xfrm>
          <a:prstGeom prst="rect">
            <a:avLst/>
          </a:prstGeom>
          <a:noFill/>
          <a:extLst>
            <a:ext uri="{909E8E84-426E-40DD-AFC4-6F175D3DCCD1}">
              <a14:hiddenFill xmlns:a14="http://schemas.microsoft.com/office/drawing/2010/main">
                <a:solidFill>
                  <a:srgbClr val="FFFFFF"/>
                </a:solidFill>
              </a14:hiddenFill>
            </a:ext>
          </a:extLst>
        </p:spPr>
      </p:pic>
      <p:pic>
        <p:nvPicPr>
          <p:cNvPr id="2058" name="Picture 10" descr="http://www.suapesquisa.com/paises/franca/bandeira_franca.gif"/>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355976" y="2996952"/>
            <a:ext cx="692498" cy="461665"/>
          </a:xfrm>
          <a:prstGeom prst="rect">
            <a:avLst/>
          </a:prstGeom>
          <a:noFill/>
          <a:extLst>
            <a:ext uri="{909E8E84-426E-40DD-AFC4-6F175D3DCCD1}">
              <a14:hiddenFill xmlns:a14="http://schemas.microsoft.com/office/drawing/2010/main">
                <a:solidFill>
                  <a:srgbClr val="FFFFFF"/>
                </a:solidFill>
              </a14:hiddenFill>
            </a:ext>
          </a:extLst>
        </p:spPr>
      </p:pic>
      <p:pic>
        <p:nvPicPr>
          <p:cNvPr id="2060" name="Picture 12" descr="http://2.bp.blogspot.com/-vHNmb_6bdY0/USQAJ1RyRlI/AAAAAAAAAsM/MMvW2GgQs90/s1600/bandeira_grecia.gif"/>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355976" y="4732821"/>
            <a:ext cx="670389" cy="431408"/>
          </a:xfrm>
          <a:prstGeom prst="rect">
            <a:avLst/>
          </a:prstGeom>
          <a:noFill/>
          <a:extLst>
            <a:ext uri="{909E8E84-426E-40DD-AFC4-6F175D3DCCD1}">
              <a14:hiddenFill xmlns:a14="http://schemas.microsoft.com/office/drawing/2010/main">
                <a:solidFill>
                  <a:srgbClr val="FFFFFF"/>
                </a:solidFill>
              </a14:hiddenFill>
            </a:ext>
          </a:extLst>
        </p:spPr>
      </p:pic>
      <p:sp>
        <p:nvSpPr>
          <p:cNvPr id="6" name="AutoShape 14" descr="data:image/jpeg;base64,/9j/4AAQSkZJRgABAQAAAQABAAD/2wCEAAkGBxEHBhUTBxIKFhUXGB0YGBcYGRscGBkgHBkgHCMcHyIkHCgiISMmJyAdLT0hJSwrLi4vHyA3RDMsOCgtLywBCgoKDg0OGxAQGjckHCQsLCwsLCw4NywsLCwsLCwsMCwsLDQ3LCwsLCwsLywsLCwsLCwsLCwsLCwsLCwsLCwsLP/AABEIAKMBNgMBEQACEQEDEQH/xAAcAAEAAwEBAQEBAAAAAAAAAAAABQYHBAMIAgH/xAA+EAABAQUFBAcGBgMAAgMAAAABAgADBAUREhchVNEGMZKTExZBUVJT0hQVImGi4QcjMnGRoUKBsTNyJGLB/8QAGgEBAQADAQEAAAAAAAAAAAAAAAECAwQFBv/EADMRAAECBAYBBAEEAAYDAAAAAAABAhMVUVIDBBESFJGhITFh0cEFQYHwIjJCccLhQ2KC/9oADAMBAAIRAxEAPwCluHC4l8EQyHi1HclIKlH9gMS3qa6GBKzDZeLgIF09fOIuytClq/LX+XZURReHw4BKsab/AJNgj2qqpqNCGbMEts/s9ET2NQiEdv7ClWS9sKLtNBU1VSgw7Ce0d7YOejU1UaHBFwL6BUBHuYl0SKgPEKST+1QK/uGyRUX2UHilJWoBAJJwAGJJPYGoJteycaiVJfGGjsXinfR9Eu2AEhQWRZrZPxCpG9PzbCI3XTUaEHubMHZLZW/mj4Jl7qIeYhJKUKUE2jQFRANkfM9xaK5E9we07kj+Sxi0RjuICUrUhLxSFJQuhNCkkUNRjgS0a5HJ6AjWyBNw2ysZESx4+TDxvwF3RPRLtPAskVQKVUBhWlcDVsFxG6omo0Id66U5elL5K0qBoUqBBB7iDiC2YP3Cwj2MeFME7iHigK2XaFLVTvokEtFVE9wSM82biZI9/wDmOoiyEoJeWFdGCtIJTapSoJKd/Z82xa9rvYaEdDdrcWf/ANP8/g939E/8n/z/AMj2bzz3wwBgDAGAMAYAwBgDAGAMAYAwBgDAGAMAYAwBgDAGA4xgcCR8xvHzHzb6A+DLZtRts82ilpcP0FCErSp3RaiSlKSLL2v6z/lawoRu7W1MwkYupdSvOJc8fy56+dj4HJQF/LpCQP7H9htiqmqJUhI7K7SPNmH7x5BptLWgIAUT0YxqVKSCLRFKDEUtK/Y4vYj/AEUHHtBMvfE3ePyHgtkKIKiqzgKgE/4g1oOwUDVjdqaA8pnLnksiejjEkKsIXT5LQFf1Wh+YLVrkX1QFhidt3kTs17EtK+j6JCAu2rpbSSCSTWhQrFNjsT2nc2tMJEduLqV6Xy55MOk9mFeidKfK/wDVFK/9DbFciEOnZqcGQTdMQ7ClKSlQSm0UpUVJoLVMSkb7PaUjdvaPbuTQHptRPl7SR6X0SCFh2EqAJKKgmpQCTZBFPh764mrRjEYmiBTii5c8g4Zyt+khL5BWj9gsp/8Ayv7KDZIqLqlAWGTbbvJVIRCO0rLtSXgWu2oPE26gF0a0RZFDTtNd29tbsJFdu/v8l1K9KJa8msxQ5hACtZoO7AEn+gW2OciJqpBKIv3fM3T4h7+WsLok2VGhrZr2V3H5EscmqKgJbazat7tSh0Y1KUqdleCCejIURZNkk0UMRXtr2Uo2DMNGewVT22I2UXtSt8Id67d9EEVtJJrbt9x7LP8Abc2cZu2/z+D0f0/ONy27VNddPGv2Wm6Z/mobgVq3DCU9KcssXsXTP81DcCtWQlE5ZYvYumf5qG4FashKJyyxexdM/wA1DcCtWQlE5ZYvYumf5qG4FashKJyyxexdM/zUNwK1ZCUTlli9i6Z/mobgVqyEonLLF7F0z/NQ3ArVkJROWWL2Lpn+ahuBWrISicssXsXTP81DcCtWQlE5ZYvYumf5qG4FashKJyyxexdM/wA1DcCtWQlE5ZYvYumf5qG4FashKJyyxexdM/zUNwK1ZCUTlli9i6Z/mobgVqyEonLLF7F0z/NQ3ArVkJROWWL2Lpn+ahuBWrISicssXsXTP81DcCtWQlE5ZYvYumf5qG4FashKJyyxexdM/wA1DcCtWQlE5ZYvYumf5qG4FashKJyyxexdM/zUNwK1ZCUTlli9i6Z/mobgVqyEonLLF7Mvb2z5w9n8Mtw5dqeghLxJUg94Cyg/2k/13tNQXaRfiEuW7PiGfGLUopeAvrQKnNRRFgEG2E4H4iKVoKgANpdg6u18VLqUyFcPZrMEodW3j14rtNVKJxJJOJ7TUtuVUamv7EPfZ2ZmVzd0+dPHyAlQKi7/AFKTUEppWhqMKHDc0e3VFQE9trtqraiGdhIfOgkqtugqqFYgoVWgqRjUEUGBG80ww8LYpVUq5hliCD0j8srLsK7LSUpUR/Ch/bbNfXQhbti9u1bMwBQ+EQ+CliiCqiXSAMSioJtKJ/Tgn4a4VNdWJhb1oVFKtMIlcxmSlPHj96paqBS/1qxonDcOz4RgNwbaiaIQ/J6WVzIhClu3rpZTaSSClSSUnEd2LPRU+AXHa78QDP5QXEMIp0AsfFaH5yLJBDylLJrQ0FUnEd1dOHg7V1UqqUt1Crewi3jsVQ7KQs+G3UJ/myW3a+uhCw7FbXL2XL1Q6Z4FJAS5tUdlRIqsmhoQBTAY1x3CmGJh7yopHbVzkzydLfKW/KSaoCz+gEA2ABgADUYb6V3ktWN2poRSPi4VcE/sRIKVWUqoe5aAsf0Q2SLr7A0v8C//ADRv7OP+vm58z7J/P4KhrDchkGAMAYAwBgDAGAMAYAwBgDAGAMAYAwBgDAGAMAYAwHy3Cv1wsQlcOUhSTUEgEf7BBBHyILemqIvuYF82x2zh5rJehlKUoUhQTaLpI6R2Um0XeBLv4qYYGn+w2jDwlauqlVSgocqW5UpCVFKaBR7BarSv70LdGpC07BbTo2cfPFxwC0hP5aAhJeWyQKpWf0gJtVFcajDe2rFw9/sVFIza2Zpms7WuFKOir+WAgIspIBoQB+oGoJNakb6UbLDbtb8kUiloVDPRbCkqASod9FJC0n/YIP8Ats/cGgRW3Dl5sn7O6S6EQHaVdL0KOjLzC2AmlAqzUW7NCa7hSvOmCu7X9i6mfunKn9rogo2UlSvkBvJbo1ITexU6TJJyHkZYLoAqUkoC1KIBshFR8KrVPiqMK1La8Rm5NE9wh77dbQo2gmCVwQSl2UhRRYSlSV4hVpQFV9hBrSh7DVphM2p6lUri3SkISVggKFpJ7wFFNR/tKh/ottIX+Q7bOIPZn2eNDtT5aV/mdCkoQRUOukFPzKEVqAcCK1NW53YSq7VPYupQ0JeR8X8IUp4s7gBUk47hh/GDb/REIdmzkcICcO1rLoItDpLSAtJRUFQskGppupjWmIaPTVNAWHb3a11tG5d+7U9GPiDxCkJCzZIsG2K1TSvwg4EduBbXhYas9yqpXJTMX8vKvYH0Q7tUtWFFNaVpWhxpU/yW5s8qpt0+fwez+j4TMTfvai/5ff1qSHWOOzkx5q9W4Ny1Pa4uBYnSDrHHZyY81erNy1HFwLE6QdY47OTHmr1ZuWo4uBYnSDrHHZyY81erNy1HFwLE6QdY47OTHmr1ZuWo4uBYnSDrHHZyY81erNy1HFwLE6QdY47OTHmr1ZuWo4uBYnSDrHHZyY81erNy1HFwLE6QdY47OTHmr1ZuWo4uBYnSDrHHZyY81erNy1HFwLE6QdY47OTHmr1ZuWo4uBYnSDrHHZyY81erNy1HFwLE6QdY47OTHmr1ZuWo4uBYnSDrHHZyY81erNy1HFwLE6QdY47OTHmr1ZuWo4uBYnSDrHHZyY81erNy1HFwLE6QdY47OTHmr1ZuWo4uBYnSDrHHZyY81erNy1HFwLE6QdY47OTHmr1ZuWo4uBYnSDrHHZyY81erNy1HFwLE6QdY47OTHmr1ZuWo4uBYnSDrHHZyY81erNy1HFwLE6QdY47OTHmr1ZuWo4uBYnSFfb3j4s/pSQBUHEVHzFSKj/YP8FgNE2cnsvc7KqczB1LenfA4WCHai6r0XTEGiSVV3UwNcKtzvY/dqmun99imfLUYl/VKU1UcEpTQY9gA/wCN0exDt2efIdTh37WiEU7UoJWHoqgJJFpW8EECpqP7rQ4vT09AWb8Q55Bzd27VIkQ2NUPFFFl8OjoEAV3II3ECuFDShDa8Jjm/5iqUmyQmtDTdXswpUf2P5DbiF82AncBLpe8G0DuEqv8AICkoJeKQsVX0lP8AD9OO8476NoxWvVf8P+5UKZNH3TTBZCYVAtEBLoUdgA0+HvHzO9tzU9CHm4eGEigSh0opP6HgqkndZUDT/op3hnuC+7bTyXxUjS7kbuAK3RDqpQfhQoElTmu8WsK4nGtMQptGGx6O1d/f9yqZ6EkpqAaDeezHd/w/w3QQt/4dzqFk0Wt5OEQxDsWnarNX9tXw0T3izaqTuwxxbTitc5NE/wCioQ21T9y+nSxKkQaXKcHfRJoCkgEE1xtY0INKEEUGLZsRdPX3IpEqSUn4gRuOPzFQf9hswTmy2zkRtEp4JYHR6OzatKs/qtUpwluHOtV23T5/B6v6XmsPA37/AN9PGpPXbTHwQvMGjcMNx6s1y1V6F20x8ELzBoyG4TXLVXoXbTHwQvMGjIbhNctVehdtMfBC8waMhuE1y1V6F20x8ELzBoyG4TXLVXoXbTHwQvMGjIbhNctVehdtMfBC8waMhuE1y1V6F20x8ELzBoyG4TXLVXoXbTHwQvMGjIbhNctVehdtMfBC8waMhuE1y1V6F20x8ELzBoyG4TXLVXoXbTHwQvMGjIbhNctVehdtMfBC8waMhuE1y1V6F20x8ELzBoyG4TXLVXoXbTHwQvMGjIbhNctVehdtMfBC8waMhuE1y1V6F20x8ELzBoyG4TXLVXoXbTHwQvMGjIbhNctVehdtMfBC8waMhuE1y1V6F20x8ELzBoyG4TXLVXoXbTHwQvMGjIbhNctVehdtMfBC8waMhuE1y1V6F20x8ELzBoyG4TXLVXopEMtLp+kvXYeAHFFVC18qpNQfmP73N7h8qaDtuJY7kCEyh24W9cHoSA9Weht1WThTpaKqLVaBSv3Dc+Hv3ev7/wB/gqmdN0ELl+G8RBQswU9niHaQ5FtL4rXgo/CEdGKhZIKiKCosnf2acZHKmjf3KhC7VuoeGnS3codu0OkUCSHinnSAgKC7RNKEEYDd3ls2KqpqvuRSISaKqQD8jWh+WBB/gtmDR4xUrGxAS5cuS/SkRPs/TPKpLwJSSVbzRNFF3WoAG7e3Om/f7+ntqUzdughYNhxDLnqROnbtTsVWXinikB3YFqpoaKBIAskYkj9jrxNdvoVDp/EF5CPZxbkiHdh6OmL0LWbZWTUWTgiigappWvduaYW7T/EFKs20ho+znuxeyC0xrpyH78FQc9MsF8XBNmhNeitKtACuOO/cOd+/f6eyfkpnT1YePCXaUpBNQkEkD5Ykn+S3QQ79nkOn04doj3SXiFqCVArU7sgnFdoHCyKnHCgO7eMXaomqAs/4jvpe/wCjeSBDldv4FPUrX8PQhKAixgBVNmijvSMK7214KPT0d/dSqTP4F/8Amjf2cf8AXzYZn2T+fwENYbkMgwBgDAGAMAYAwBgDAGAMAYAwBgDAGAMAYAwBgDAGA+Vm9QwDAaNs3I5dGbGvVPzHpePQVB3bcl6v2eqldBVIqDUg2h8uyp53vcj0/vvUpnb0pLwlyFhPYFEEgfMgAH96Bugh2yGGdRs2duo0RRS8UEflFIWCogA/Ekgip3Yfvhji5VRNUBafxIl0BBKdLk5erK09GFIWguR0AS7IwSVFdLNRUDt+Ta8Fzl9Hf9+pVKO24hf/AMOpPAzKCfKmSol2pSTDWlrdh2pT3EF1VNrpE2dxqPiG+tBoxXORU0/3/vwVCkzFDtEapMImJSlJIAelJeCmBtWQEg/IVp3ne25NdPUh5Q5dpfAxYelFfiCCErp8iUkV/cfxva+v7Av+3Mjl8skDowRi1vHX5BAW7qhS7T38+iSQRVWCab6VGDc+E96uXX9/X8ehVM8boIXL8NISDiJoXk3L5PQDpLaluxD0PwBK6pqDVVRRWNOymOnGV2mifv2VCD2pgHErnK3EvEZZdmyS9UglXaFCykAJIoRWpIIOG5tjHK5NVIpEtkCa2a2giZAp4ZUtKeks2qpSqtm1TeDT9RbhzrlTbp8/g9b9LyuHj74ia6aedScvEmXno5aPS3BEcetLMtb5UXiTLz0ctHpZEcJZlrfKi8SZeejlo9LIjhLMtb5UXiTLz0ctHpZEcJZlrfKi8SZeejlo9LIjhLMtb5UXiTLz0ctHpZEcJZlrfKi8SZeejlo9LIjhLMtb5UXiTLz0ctHpZEcJZlrfKi8SZeejlo9LIjhLMtb5UXiTLz0ctHpZEcJZlrfKi8SZeejlo9LIjhLMtb5UXiTLz0ctHpZEcJZlrfKi8SZeejlo9LIjhLMtb5UXiTLz0ctHpZEcJZlrfKi8SZeejlo9LIjhLMtb5UXiTLz0ctHpZEcJZlrfKi8SZeejlo9LIjhLMtb5UXiTLz0ctHpZEcJZlrfKi8SZeejlo9LIjhLMtb5UXiTLz0ctHpZEcJZlrfKi8SZeejlo9LIjhLMtb5UXiTLz0ctHpZEcJZlrfKi8SZeejlo9LIjhLMtb5UpsOEF8PalPEo/yUlIUQO8AkV/aob3fX9j5Mve2myELI9nnD1L98VAdHg6xeqVaegqqsdHQE76mgHc2jDxHOcqaFVCghRBBBNRu+WNcO7HFt5C3fhtI4adToCOWuroF4XZd1drSMP12vhIJGBGP801Yzla30KhC7RS13JJutxCPX7wuyUqUpHR49w+Ikj54V/bFs2OVyaqhCMQdwUVWa40/7TdWjZA0CL2Qg3GwaYn2iIwV0tvofzCl5ZQl3Z6TAWgPiKqYq7C3OmI5cTboXT0M9ViKHdjh++//AIP4DdBCd2PlTqfz5DmOevklaqiiLYXSqlJUbQKSQD8VD2/7wxHK1uqBDq2/lDiST5SYF48UVHpbNiyh2lZKkhKrXxU+QAAG+rY4Tlc31KpWbRxoTjv+fbi20hoEg2RhJhsY/iFP343KtFz8TroalYSAs2woGlQR2doIbndiOR6Jp/VLoUF6RbIcl4U1wtAAmlaEgEgHE9ppU4t0EOuTQjuYzNDqLePXYWUoSpKOkoSQlIKbQNNwwrTDBsXKqJqgLP8AiPs3DSCIQYR49qtICXYQLP5aUoUortbyRWgBNSa7214L1d7lVCuyWUxE1K/drp88s2bVkVpWtK/vQ/w3NnkVdunz+D2P0jHw8Lfvdprp+ST6pTDKRnD924NjqHs83L3oOqUwykZw/dmx1Bzcveg6pTDKRnD92bHUHNy96DqlMMpGcP3ZsdQc3L3oOqUwykZw/dmx1Bzcveg6pTDKRnD92bHUHNy96DqlMMpGcP3ZsdQc3L3oOqUwykZw/dmx1Bzcveg6pTDKRnD92bHUHNy96DqlMMpGcP3ZsdQc3L3oOqUwykZw/dmx1Bzcveg6pTDKRnD92bHUHNy96DqlMMpGcP3ZsdQc3L3oOqUwykZw/dmx1Bzcveg6pTDKRnD92bHUHNy96DqlMMpGcP3ZsdQc3L3oOqUwykZw/dmx1Bzcveg6pTDKRnD92bHUHNy96DqlMMpGcP3ZsdQc3L3oOqUwykZw/dmx1Bzcveg6pTDKRnD92bHUHNy96DqlMMpGcP3ZsdQc3L3oOqUwykZw/dmx1BzcvehWRgW94+NPZ5FvHlvpFvT0htLqom2RuUrvO/E44nvaaIC5yPYh3MtlH8SmKhsLJSshYDqxUvAsUr+kjdUYVxBbS7FVHImhdCmPF9GFocLUXaiK0qAsJOBIPZ20P/W3fJDql7gzmZpRFv0oUuiQt5aUCcEpSSKnuFT3Boq7U9EBYNvdknezT1BQ+d/EhNl3RVslKQla60oATU4neaAd2vCxFf8AsVUKqYt4VE23uKA7OJxQBQI/9RQYbhQdzbdEIW7YbY1G0kK+Ul+5KkuykIooKdvFfoUrsKcFbq/0W1YmKrFT0KiFWif/AIMUtMC+CxQoLxFpKVA7wK0JSd3z+Y37U9U9UIfhyr2l6hMW9soSLIUoKUEJqTSgqbNScB3nBnt7At+1mxKJDI3L5cQ4qUlJACj0qypSxYww+EgVNBRIbSzFVzlTQqoU93GPHakF28egu6hFCfhtEkgd1amvfVt2iELJ+H2zTraKahMQ9dgIqpbohQWpIFKpO6loprjX+Q2vFerUKhETeBOz02LtxEIW8dmiluwpNhQwoCaGo7xu767s2ruTXQhHF8ouQgqVZBJCa4AqpUgdlaCvfQdzZA078C//ADRv7OP+vm5sz7J/P4KhrDchkGAMAYAwBgDAGAMAYAwBgDAGAMAYAwBgDAGAMAYAwHy3DOfaH4SVOkVNLSzRA/c9g+e5vTUwLVtFsM9kkmdPn7yDFUHpKr3qtEpDvD4qps7u4ndu1MxUcuhdCvw06iYV0hMO9epSgKASP0m2TatDcqtf8q4U7g2xWovuhCV2J2WO0kxSnpHAQk/mJtUehIG8JpiCaCo3VbHExNiFRCPj4J9s1NUhbyFL52Qr8tQXYUDhWooFA403jBskVHp8EOaImD6OdpRGvXiwlSikvCVFJWRaNcVUNASMccaVJrURE9gWd/sC9dbMJiVPpf8ArJKulHRdGUiyQqmJtWhQb6jtbVGTdpoXQrUJNX8C5swT18gW+k+AlNVAUBJGJp3HDE4YttVqL7oQ7JDJ3m002sOnkKlalWiFEJJBNVFApQkYmyP+Ni5yMQHrtfs6dnZqpDxcMQVKKEBVpYRU2SsUwwpv34sw37k1CnBGzqJj3a0xz588C1hZCjUWgCApI/xwJHw0FMNwFKjUT2QFilOwb2Y7OvYh09gTSwXZDz4KCvSWyR8JAsmh7jubW7GRHaF0Ky6jHsuLxEG9ICqJUp2SLQSa4KoFWa91K0DbdEX3Qh7w7p7tFNqPHrjpXlPieqCAsgBIFaUtGg37z3k4xdGp8Alts9kFbNPAVvIYpUlFlNr8xSrICyE0/Taqa7gCBv34YeJvKqH42L2qe7LrfGEQ5X0oRW3XCxapSh/+xbnzr1bt/n8Ho/p2Tbmd25dNNPOv0We9aK8iC+vVuGKp6UmwrlF60V5EF9erIqiTYVyi9aK8iC+vVkVRJsK5RetFeRBfXqyKok2FcovWivIgvr1ZFUSbCuUXrRXkQX16siqJNhXKL1oryIL69WRVEmwrlF60V5EF9erIqiTYVyi9aK8iC+vVkVRJsK5RetFeRBfXqyKok2FcovWivIgvr1ZFUSbCuUXrRXkQX16siqJNhXKL1oryIL69WRVEmwrlF60V5EF9erIqiTYVyi9aK8iC+vVkVRJsK5RetFeRBfXqyKok2FcovWivIgvr1ZFUSbCuUXrRXkQX16siqJNhXKL1oryIL69WRVEmwrlF60V5EF9erIqiTYVyi9aK8iC+vVkVRJsK5RetFeRBfXqyKok2FcovWivIgvr1ZFUSbCuUzj2VZ3u3vCpva1Q+bJibTyNnEOUTHpFoKwtKbBAdkApARQYChpQ179+LYta1vsCH9meeB9wnRstUB3SqOipQVmWh8ha02SsJNsJrUhJphUgV7cBuaORrvcHlMnr+ZRynsUhdtdCohBAJoATSlKmlTTCpO5iaImiA5vZnngfcJ0a6oCYezyNey32d4Flx0aXYdWDZFgghQwrbqK2q4n5UAx2t11/cpD+zPPA+4To2WqEOuVxERKowPYJDwPACEqKCSm0LJUMKVoTvrvaO0VNFB+prFxM2fJXMEvVLSgIt2TaUATQqwxONK7yAK1OLGo1vsDi9meeB9wnRrqgJiCnkbAwAcQwWHNFhTvozZedJW1bwqcMN4oAKUxJxVrVXX9ykP7M88D7hOjZaoQ9oLpYKMQ8dO1lSFBSbSFEVSagkdtDTBi6KmgOubTOMnLtAmnTPCgqKVlBtUWQSkkAVFRUCmFSBhg2LUa32ByQ8M8x+B9wnRuLPf6f5/B7n6KqJE1/9f+R7ezPPA+4To3nnvb21HszzwPuE6MG9tR7M88D7hOjBvbUezPPA+4Towb21HszzwPuE6MG9tR7M88D7hOjBvbUezPPA+4Towb21HszzwPuE6MG9tR7M88D7hOjBvbUezPPA+4Towb21HszzwPuE6MG9tR7M88D7hOjBvbUezPPA+4Towb21HszzwPuE6MG9tR7M88D7hOjBvbUezPPA+4Towb21HszzwPuE6MG9tR7M88D7hOjBvbUezPPA+4Towb21HszzwPuE6MG9tR7M88D7hOjBvbUezPPA+4Towb21HszzwPuE6MG9tT6YbsPiAwBgDAGAMAYAwBgDAGAMAYAwBgDAGAMAYAwBgDAGAMAYAwBgDAGAMAYAwBgDAGAMAYAwBgM3vadZWI406Nqi/B7UmfegvadZWI406Mi/Akz70F7TrKxHGnRkX4EmfegvadZWI406Mi/Akz70F7TrKxHGnRkX4EmfegvadZWI406Mi/Akz70F7TrKxHGnRkX4EmfegvadZWI406Mi/Akz70F7TrKxHGnRkX4EmfegvadZWI406Mi/Akz70F7TrKxHGnRkX4EmfegvadZWI406Mi/Akz70F7TrKxHGnRkX4EmfegvadZWI406Mi/Akz70F7TrKxHGnRkX4EmfegvadZWI406Mi/Akz70F7TrKxHGnRkX4EmfegvadZWI406Mi/Akz70F7TrKxHGnRkX4EmfegvadZWI406Mi/Akz70F7TrKxHGnRkX4EmfegvadZWI406Mi/Akz70F7TrKxHGnRkX4EmfegvadZWI406Mi/Akz70F7TrKxHGnRkX4EmfegvadZWI406Mi/Akz70F7TrKxHGnRkX4EmfegvadZWI406Mi/Akz70F7TrKxHGnRkX4EmfegvadZWI406Mi/Akz70F7TrKxHGnRkX4EmfegvadZWI406Mi/Akz70F7TrKxHGnRkX4EmfegvadZWI406Mi/Akz70F7TrKxHGnRkX4EmfegvadZWI406Mi/Akz70F7TrKxHGnRkX4EmfegvadZWI406Mi/Akz70F7TrKxHGnRkX4EmfehlVW0HvirAKsAqwCrAKsAqwCrAKsAqwCrAKsAqwCrAKsAqwCrAKsAqwCrAKsAqwCrAKsAqwCrAKsAqwCrAKsAqwCrAKsAqwCrAKsAqwCrAKsB9G+4oTKwHKRo3XtSh8ZyMW5e1HuKEysBykaM2pQcjFuXtR7ihMrAcpGjNqUHIxbl7Ue4oTKwHKRozalByMW5e1HuKEysBykaM2pQcjFuXtR7ihMrAcpGjNqUHIxbl7Ue4oTKwHKRozalByMW5e1HuKEysBykaM2pQcjFuXtR7ihMrAcpGjNqUHIxbl7Ue4oTKwHKRozalByMW5e1HuKEysBykaM2pQcjFuXtR7ihMrAcpGjNqUHIxbl7Ue4oTKwHKRozalByMW5e1HuKEysBykaM2pQcjFuXtR7ihMrAcpGjNqUHIxbl7Ue4oTKwHKRozalByMW5e1HuKEysBykaM2pQcjFuXtR7ihMrAcpGjNqUHIxbl7Ue4oTKwHKRozalByMW5e1HuKEysBykaM2pQcjFuXtR7ihMrAcpGjNqUHIxbl7Ue4oTKwHKRozalByMW5e1HuKEysBykaM2pQcjFuXtR7ihMrAcpGjNqUHIxbl7Ue4oTKwHKRozalByMW5e1HuKEysBykaM2pQcjFuXtR7ihMrAcpGjNqUHIxbl7Ue4oTKwHKRozalByMW5e1HuKEysBykaM2pQcjFuXtR7ihMrAcpGjNqUHIxbl7Ue4oTKwHKRozalByMW5e1HuKEysBykaM2pQcjFuXtR7ihMrAcpGjNqUHIxbl7Ue4oTKwHKRozalByMW5e1HuKEysBykaM2pQcjFuXtR7ihMrAcpGjNqUHIxbl7Ue4oTKwHKRozalByMW5e1HuKEysBykaM2pQcjFuXtR7ihMrAcpGjNqUHIxbl7Url5su74vllsIjTslOYonYvNl3fF8ssiNEpzFE7F5su74vllkRolOYonYvNl3fF8ssiNEpzFE7F5su74vllkRolOYonYvNl3fF8ssiNEpzFE7F5su74vllkRolOYonYvNl3fF8ssiNEpzFE7F5su74vllkRolOYonYvNl3fF8ssiNEpzFE7F5su74vllkRolOYonYvNl3fF8ssiNEpzFE7F5su74vllkRolOYonYvNl3fF8ssiNEpzFE7F5su74vllkRolOYonYvNl3fF8ssiNEpzFE7F5su74vllkRolOYonYvNl3fF8ssiNEpzFE7F5su74vllkRolOYonYvNl3fF8ssiNEpzFE7F5su74vllkRolOYonYvNl3fF8ssiNEpzFE7F5su74vllkRolOYonYvNl3fF8ssiNEpzFE7F5su74vllkRolOYonYvNl3fF8ssiNEpzFE7F5su74vllkRolOYonYvNl3fF8ssiNEpzFE7F5su74vllkRolOYonYvNl3fF8ssiNEpzFE7F5su74vllkRolOYonYvNl3fF8ssiNEpzFE7F5su74vllkRolOYonYvNl3fF8ssiNEpzFE7F5su74vllkRolOYonYvNl3fF8ssiNEpzFE7F5su74vllkRolOYonYvNl3fF8ssiNEpzFE7F5su74vllkRolOYonZirc59OGAMAYAwBgDAGAMAYAwBgDAGAMAYAwBgDAGAMAYAwBgDAGAMAYAwBgDAGAMAYAwBgDAGAMBu138syw5j31t0w2nykyzN3hPoXfyzLDmPfWyG0TLM3eE+hd/LMsOY99bIbRMszd4T6F38syw5j31shtEyzN3hPoXfyzLDmPfWyG0TLM3eE+hd/LMsOY99bIbRMszd4T6F38syw5j31shtEyzN3hPoXfyzLDmPfWyG0TLM3eE+hd/LMsOY99bIbRMszd4T6F38syw5j31shtEyzN3hPoXfyzLDmPfWyG0TLM3eE+hd/LMsOY99bIbRMszd4T6F38syw5j31shtEyzN3hPoXfyzLDmPfWyG0TLM3eE+hd/LMsOY99bIbRMszd4T6F38syw5j31shtEyzN3hPoXfyzLDmPfWyG0TLM3eE+hd/LMsOY99bIbRMszd4T6F38syw5j31shtEyzN3hPoXfyzLDmPfWyG0TLM3eE+hd/LMsOY99bIbRMszd4T6F38syw5j31shtEyzN3hPoXfyzLDmPfWyG0TLM3eE+hd/LMsOY99bIbRMszd4T6F38syw5j31shtEyzN3hPoXfyzLDmPfWyG0TLM3eE+hd/LMsOY99bIbRMszd4T6F38syw5j31shtEyzN3hPoXfyzLDmPfWyG0TLM3eE+hd/LMsOY99bIbRMszd4T6F38syw5j31shtEyzN3hPoXfyzLDmPfWyG0TLM3eE+hd/LMsOY99bIbRMszd4T6F38syw5j31shtEyzN3hPoXfyzLDmPfWyG0TLM3eE+hd/LMsOY99bIbRMszd4T6F38syw5j31shtEyzN3hPoXfyzLDmPfWyG0TLM3eE+hd/LMsOY99bIbRMszd4T6OnrnLs3CcTXe2phwcxYo65y7NwnEze2o4OYsUdc5dm4TiZvbUcHMWKOucuzcJxM3tqODmLFHXOXZuE4mb21HBzFijrnLs3CcTN7ajg5ixR1zl2bhOJm9tRwcxYo65y7NwnEze2o4OYsUdc5dm4TiZvbUcHMWKOucuzcJxM3tqODmLFHXOXZuE4mb21HBzFijrnLs3CcTN7ajg5ixR1zl2bhOJm9tRwcxYo65y7NwnEze2o4OYsUdc5dm4TiZvbUcHMWKOucuzcJxM3tqODmLFHXOXZuE4mb21HBzFijrnLs3CcTN7ajg5ixR1zl2bhOJm9tRwcxYo65y7NwnEze2o4OYsUdc5dm4TiZvbUcHMWKOucuzcJxM3tqODmLFHXOXZuE4mb21HBzFijrnLs3CcTN7ajg5ixR1zl2bhOJm9tRwcxYo65y7NwnEze2o4OYsUdc5dm4TiZvbUcHMWKOucuzcJxM3tqODmLFHXOXZuE4mb21HBzFijrnLs3CcTN7ajg5ixR1zl2bhOJm9tRwcxYo65y7NwnEze2o4OYsUdc5dm4TiZvbUcHMWKOucuzcJxM3tqODmLFHXOXZuE4mb21HBzFijrnLs3CcTN7ajg5ixR1zl2bhOJm9tRwcxYo65y7NwnEze2o4OYsUdc5dm4TiZvbUcHMWKYA3KfXBgDAGAMAYAwBgDAGAMAYAwBgDAGAMAYAwBgDAGAMAYAwBgDAGAMAYAwBgDAGAMAYAwBgDAGAMAYAwBgDAGAMAYAwBgDAGAMAYAwBgDAGAMAYAwBgDAGAMAYAwBgDAGAMAYAwBgDAGAMAYD/2Q=="/>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2064" name="Picture 16" descr="http://geo5.net/imagens/Bandeira-dos-Estados-Unidos-2000px.png"/>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l="1" r="-35961"/>
          <a:stretch/>
        </p:blipFill>
        <p:spPr bwMode="auto">
          <a:xfrm>
            <a:off x="35496" y="1390495"/>
            <a:ext cx="848228" cy="398429"/>
          </a:xfrm>
          <a:prstGeom prst="rect">
            <a:avLst/>
          </a:prstGeom>
          <a:noFill/>
          <a:extLst>
            <a:ext uri="{909E8E84-426E-40DD-AFC4-6F175D3DCCD1}">
              <a14:hiddenFill xmlns:a14="http://schemas.microsoft.com/office/drawing/2010/main">
                <a:solidFill>
                  <a:srgbClr val="FFFFFF"/>
                </a:solidFill>
              </a14:hiddenFill>
            </a:ext>
          </a:extLst>
        </p:spPr>
      </p:pic>
      <p:sp>
        <p:nvSpPr>
          <p:cNvPr id="19" name="CaixaDeTexto 18"/>
          <p:cNvSpPr txBox="1"/>
          <p:nvPr/>
        </p:nvSpPr>
        <p:spPr>
          <a:xfrm>
            <a:off x="631696" y="3573016"/>
            <a:ext cx="4111413" cy="646331"/>
          </a:xfrm>
          <a:prstGeom prst="rect">
            <a:avLst/>
          </a:prstGeom>
          <a:noFill/>
        </p:spPr>
        <p:txBody>
          <a:bodyPr wrap="square" rtlCol="0">
            <a:spAutoFit/>
          </a:bodyPr>
          <a:lstStyle/>
          <a:p>
            <a:r>
              <a:rPr lang="pt-BR" b="1" dirty="0" smtClean="0"/>
              <a:t>ITÁLIA</a:t>
            </a:r>
          </a:p>
          <a:p>
            <a:r>
              <a:rPr lang="pt-BR" dirty="0" smtClean="0"/>
              <a:t>Idade mínima: 65 para 67 anos </a:t>
            </a:r>
          </a:p>
        </p:txBody>
      </p:sp>
      <p:pic>
        <p:nvPicPr>
          <p:cNvPr id="2068" name="Picture 20" descr="http://www.suapesquisa.com/paises/italia/bandeira_da_italia.gif"/>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35497" y="3688615"/>
            <a:ext cx="648072" cy="415131"/>
          </a:xfrm>
          <a:prstGeom prst="rect">
            <a:avLst/>
          </a:prstGeom>
          <a:noFill/>
          <a:extLst>
            <a:ext uri="{909E8E84-426E-40DD-AFC4-6F175D3DCCD1}">
              <a14:hiddenFill xmlns:a14="http://schemas.microsoft.com/office/drawing/2010/main">
                <a:solidFill>
                  <a:srgbClr val="FFFFFF"/>
                </a:solidFill>
              </a14:hiddenFill>
            </a:ext>
          </a:extLst>
        </p:spPr>
      </p:pic>
      <p:sp>
        <p:nvSpPr>
          <p:cNvPr id="22" name="CaixaDeTexto 21"/>
          <p:cNvSpPr txBox="1"/>
          <p:nvPr/>
        </p:nvSpPr>
        <p:spPr>
          <a:xfrm>
            <a:off x="590812" y="4653136"/>
            <a:ext cx="4111413" cy="1200329"/>
          </a:xfrm>
          <a:prstGeom prst="rect">
            <a:avLst/>
          </a:prstGeom>
          <a:noFill/>
        </p:spPr>
        <p:txBody>
          <a:bodyPr wrap="square" rtlCol="0">
            <a:spAutoFit/>
          </a:bodyPr>
          <a:lstStyle/>
          <a:p>
            <a:r>
              <a:rPr lang="pt-BR" b="1" dirty="0" smtClean="0"/>
              <a:t>BÉLGICA</a:t>
            </a:r>
          </a:p>
          <a:p>
            <a:r>
              <a:rPr lang="pt-BR" dirty="0" smtClean="0"/>
              <a:t>Idade mínima: 65 anos (integral)</a:t>
            </a:r>
          </a:p>
          <a:p>
            <a:r>
              <a:rPr lang="pt-BR" dirty="0" smtClean="0"/>
              <a:t>Idade mínima: 62 anos (proporcional)</a:t>
            </a:r>
          </a:p>
          <a:p>
            <a:r>
              <a:rPr lang="pt-BR" dirty="0" smtClean="0"/>
              <a:t>Eliminou regimes especiais </a:t>
            </a:r>
          </a:p>
        </p:txBody>
      </p:sp>
      <p:pic>
        <p:nvPicPr>
          <p:cNvPr id="2070" name="Picture 22" descr="http://t1.gstatic.com/images?q=tbn:ANd9GcRPL4j0MAJpAiEJOChDze7PSMzH0C-KwvglacHRO2M-E2kxdo5KyA"/>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51832" y="4732821"/>
            <a:ext cx="579864" cy="4242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2509979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Picture 3" descr="2050"/>
          <p:cNvPicPr>
            <a:picLocks noChangeAspect="1" noChangeArrowheads="1"/>
          </p:cNvPicPr>
          <p:nvPr/>
        </p:nvPicPr>
        <p:blipFill>
          <a:blip r:embed="rId2">
            <a:duotone>
              <a:schemeClr val="accent4">
                <a:shade val="45000"/>
                <a:satMod val="135000"/>
              </a:schemeClr>
              <a:prstClr val="white"/>
            </a:duotone>
          </a:blip>
          <a:srcRect/>
          <a:stretch>
            <a:fillRect/>
          </a:stretch>
        </p:blipFill>
        <p:spPr bwMode="auto">
          <a:xfrm>
            <a:off x="1499899" y="2204864"/>
            <a:ext cx="5081882" cy="4012733"/>
          </a:xfrm>
          <a:prstGeom prst="rect">
            <a:avLst/>
          </a:prstGeom>
          <a:noFill/>
          <a:ln w="9525">
            <a:noFill/>
            <a:miter lim="800000"/>
            <a:headEnd/>
            <a:tailEnd/>
          </a:ln>
        </p:spPr>
      </p:pic>
      <p:sp>
        <p:nvSpPr>
          <p:cNvPr id="2" name="Espaço Reservado para Número de Slide 1"/>
          <p:cNvSpPr>
            <a:spLocks noGrp="1"/>
          </p:cNvSpPr>
          <p:nvPr>
            <p:ph type="sldNum" sz="quarter" idx="12"/>
          </p:nvPr>
        </p:nvSpPr>
        <p:spPr/>
        <p:txBody>
          <a:bodyPr/>
          <a:lstStyle/>
          <a:p>
            <a:fld id="{1297A8C9-8EA8-442C-8843-1DFC11C799B5}" type="slidenum">
              <a:rPr lang="pt-BR" smtClean="0"/>
              <a:pPr/>
              <a:t>11</a:t>
            </a:fld>
            <a:endParaRPr lang="pt-BR"/>
          </a:p>
        </p:txBody>
      </p:sp>
      <p:sp>
        <p:nvSpPr>
          <p:cNvPr id="13" name="Título 1"/>
          <p:cNvSpPr txBox="1">
            <a:spLocks/>
          </p:cNvSpPr>
          <p:nvPr/>
        </p:nvSpPr>
        <p:spPr>
          <a:xfrm>
            <a:off x="1547664" y="836712"/>
            <a:ext cx="7344816" cy="37424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a:r>
              <a:rPr lang="pt-BR" sz="2800" b="1" dirty="0" smtClean="0"/>
              <a:t>POPULAÇÃO BRASILEIRA</a:t>
            </a:r>
          </a:p>
        </p:txBody>
      </p:sp>
      <p:sp>
        <p:nvSpPr>
          <p:cNvPr id="20" name="CaixaDeTexto 5"/>
          <p:cNvSpPr txBox="1">
            <a:spLocks noChangeArrowheads="1"/>
          </p:cNvSpPr>
          <p:nvPr/>
        </p:nvSpPr>
        <p:spPr bwMode="auto">
          <a:xfrm>
            <a:off x="971600" y="1484784"/>
            <a:ext cx="7169150" cy="411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1682" tIns="35841" rIns="71682" bIns="35841">
            <a:spAutoFit/>
          </a:bodyPr>
          <a:lstStyle>
            <a:lvl1pPr eaLnBrk="0" hangingPunct="0">
              <a:defRPr sz="1900">
                <a:solidFill>
                  <a:schemeClr val="tx1"/>
                </a:solidFill>
                <a:latin typeface="Arial" charset="0"/>
                <a:ea typeface="ＭＳ Ｐゴシック" pitchFamily="34" charset="-128"/>
              </a:defRPr>
            </a:lvl1pPr>
            <a:lvl2pPr marL="742950" indent="-285750" eaLnBrk="0" hangingPunct="0">
              <a:defRPr sz="1900">
                <a:solidFill>
                  <a:schemeClr val="tx1"/>
                </a:solidFill>
                <a:latin typeface="Arial" charset="0"/>
                <a:ea typeface="ＭＳ Ｐゴシック" pitchFamily="34" charset="-128"/>
              </a:defRPr>
            </a:lvl2pPr>
            <a:lvl3pPr marL="1143000" indent="-228600" eaLnBrk="0" hangingPunct="0">
              <a:defRPr sz="1900">
                <a:solidFill>
                  <a:schemeClr val="tx1"/>
                </a:solidFill>
                <a:latin typeface="Arial" charset="0"/>
                <a:ea typeface="ＭＳ Ｐゴシック" pitchFamily="34" charset="-128"/>
              </a:defRPr>
            </a:lvl3pPr>
            <a:lvl4pPr marL="1600200" indent="-228600" eaLnBrk="0" hangingPunct="0">
              <a:defRPr sz="1900">
                <a:solidFill>
                  <a:schemeClr val="tx1"/>
                </a:solidFill>
                <a:latin typeface="Arial" charset="0"/>
                <a:ea typeface="ＭＳ Ｐゴシック" pitchFamily="34" charset="-128"/>
              </a:defRPr>
            </a:lvl4pPr>
            <a:lvl5pPr marL="2057400" indent="-228600" eaLnBrk="0" hangingPunct="0">
              <a:defRPr sz="1900">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sz="1900">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sz="1900">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sz="1900">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sz="1900">
                <a:solidFill>
                  <a:schemeClr val="tx1"/>
                </a:solidFill>
                <a:latin typeface="Arial" charset="0"/>
                <a:ea typeface="ＭＳ Ｐゴシック" pitchFamily="34" charset="-128"/>
              </a:defRPr>
            </a:lvl9pPr>
          </a:lstStyle>
          <a:p>
            <a:pPr algn="ctr" eaLnBrk="1" hangingPunct="1"/>
            <a:r>
              <a:rPr lang="pt-BR" altLang="pt-BR" sz="2200" b="1" dirty="0" smtClean="0">
                <a:latin typeface="+mn-lt"/>
              </a:rPr>
              <a:t>DE 1980 A 2050</a:t>
            </a:r>
            <a:endParaRPr lang="pt-BR" altLang="pt-BR" sz="2200" b="1" dirty="0">
              <a:latin typeface="+mn-lt"/>
            </a:endParaRPr>
          </a:p>
        </p:txBody>
      </p:sp>
      <p:sp>
        <p:nvSpPr>
          <p:cNvPr id="21" name="CaixaDeTexto 5"/>
          <p:cNvSpPr txBox="1">
            <a:spLocks noChangeArrowheads="1"/>
          </p:cNvSpPr>
          <p:nvPr/>
        </p:nvSpPr>
        <p:spPr bwMode="auto">
          <a:xfrm>
            <a:off x="7596336" y="5754141"/>
            <a:ext cx="720080" cy="411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71682" tIns="35841" rIns="71682" bIns="35841">
            <a:spAutoFit/>
          </a:bodyPr>
          <a:lstStyle>
            <a:lvl1pPr eaLnBrk="0" hangingPunct="0">
              <a:defRPr sz="1900">
                <a:solidFill>
                  <a:schemeClr val="tx1"/>
                </a:solidFill>
                <a:latin typeface="Arial" charset="0"/>
                <a:ea typeface="ＭＳ Ｐゴシック" pitchFamily="34" charset="-128"/>
              </a:defRPr>
            </a:lvl1pPr>
            <a:lvl2pPr marL="742950" indent="-285750" eaLnBrk="0" hangingPunct="0">
              <a:defRPr sz="1900">
                <a:solidFill>
                  <a:schemeClr val="tx1"/>
                </a:solidFill>
                <a:latin typeface="Arial" charset="0"/>
                <a:ea typeface="ＭＳ Ｐゴシック" pitchFamily="34" charset="-128"/>
              </a:defRPr>
            </a:lvl2pPr>
            <a:lvl3pPr marL="1143000" indent="-228600" eaLnBrk="0" hangingPunct="0">
              <a:defRPr sz="1900">
                <a:solidFill>
                  <a:schemeClr val="tx1"/>
                </a:solidFill>
                <a:latin typeface="Arial" charset="0"/>
                <a:ea typeface="ＭＳ Ｐゴシック" pitchFamily="34" charset="-128"/>
              </a:defRPr>
            </a:lvl3pPr>
            <a:lvl4pPr marL="1600200" indent="-228600" eaLnBrk="0" hangingPunct="0">
              <a:defRPr sz="1900">
                <a:solidFill>
                  <a:schemeClr val="tx1"/>
                </a:solidFill>
                <a:latin typeface="Arial" charset="0"/>
                <a:ea typeface="ＭＳ Ｐゴシック" pitchFamily="34" charset="-128"/>
              </a:defRPr>
            </a:lvl4pPr>
            <a:lvl5pPr marL="2057400" indent="-228600" eaLnBrk="0" hangingPunct="0">
              <a:defRPr sz="1900">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sz="1900">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sz="1900">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sz="1900">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sz="1900">
                <a:solidFill>
                  <a:schemeClr val="tx1"/>
                </a:solidFill>
                <a:latin typeface="Arial" charset="0"/>
                <a:ea typeface="ＭＳ Ｐゴシック" pitchFamily="34" charset="-128"/>
              </a:defRPr>
            </a:lvl9pPr>
          </a:lstStyle>
          <a:p>
            <a:pPr algn="ctr" eaLnBrk="1" hangingPunct="1"/>
            <a:r>
              <a:rPr lang="pt-BR" altLang="pt-BR" sz="2200" b="1" dirty="0" smtClean="0">
                <a:solidFill>
                  <a:srgbClr val="FF0000"/>
                </a:solidFill>
                <a:latin typeface="+mn-lt"/>
              </a:rPr>
              <a:t>1980</a:t>
            </a:r>
            <a:endParaRPr lang="pt-BR" altLang="pt-BR" sz="2200" b="1" dirty="0">
              <a:solidFill>
                <a:srgbClr val="FF0000"/>
              </a:solidFill>
              <a:latin typeface="+mn-lt"/>
            </a:endParaRPr>
          </a:p>
        </p:txBody>
      </p:sp>
      <p:cxnSp>
        <p:nvCxnSpPr>
          <p:cNvPr id="7" name="Conector de seta reta 6"/>
          <p:cNvCxnSpPr>
            <a:stCxn id="21" idx="1"/>
          </p:cNvCxnSpPr>
          <p:nvPr/>
        </p:nvCxnSpPr>
        <p:spPr>
          <a:xfrm flipH="1" flipV="1">
            <a:off x="6444208" y="5959722"/>
            <a:ext cx="1152128" cy="1"/>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3" name="CaixaDeTexto 5"/>
          <p:cNvSpPr txBox="1">
            <a:spLocks noChangeArrowheads="1"/>
          </p:cNvSpPr>
          <p:nvPr/>
        </p:nvSpPr>
        <p:spPr bwMode="auto">
          <a:xfrm>
            <a:off x="7596336" y="4365104"/>
            <a:ext cx="720080" cy="411163"/>
          </a:xfrm>
          <a:prstGeom prst="rect">
            <a:avLst/>
          </a:prstGeom>
          <a:noFill/>
          <a:ln w="9525">
            <a:solidFill>
              <a:schemeClr val="bg1"/>
            </a:solidFill>
            <a:miter lim="800000"/>
            <a:headEnd/>
            <a:tailEnd/>
          </a:ln>
        </p:spPr>
        <p:txBody>
          <a:bodyPr wrap="square" lIns="71682" tIns="35841" rIns="71682" bIns="35841">
            <a:spAutoFit/>
          </a:bodyPr>
          <a:lstStyle>
            <a:lvl1pPr eaLnBrk="0" hangingPunct="0">
              <a:defRPr sz="1900">
                <a:solidFill>
                  <a:schemeClr val="tx1"/>
                </a:solidFill>
                <a:latin typeface="Arial" charset="0"/>
                <a:ea typeface="ＭＳ Ｐゴシック" pitchFamily="34" charset="-128"/>
              </a:defRPr>
            </a:lvl1pPr>
            <a:lvl2pPr marL="742950" indent="-285750" eaLnBrk="0" hangingPunct="0">
              <a:defRPr sz="1900">
                <a:solidFill>
                  <a:schemeClr val="tx1"/>
                </a:solidFill>
                <a:latin typeface="Arial" charset="0"/>
                <a:ea typeface="ＭＳ Ｐゴシック" pitchFamily="34" charset="-128"/>
              </a:defRPr>
            </a:lvl2pPr>
            <a:lvl3pPr marL="1143000" indent="-228600" eaLnBrk="0" hangingPunct="0">
              <a:defRPr sz="1900">
                <a:solidFill>
                  <a:schemeClr val="tx1"/>
                </a:solidFill>
                <a:latin typeface="Arial" charset="0"/>
                <a:ea typeface="ＭＳ Ｐゴシック" pitchFamily="34" charset="-128"/>
              </a:defRPr>
            </a:lvl3pPr>
            <a:lvl4pPr marL="1600200" indent="-228600" eaLnBrk="0" hangingPunct="0">
              <a:defRPr sz="1900">
                <a:solidFill>
                  <a:schemeClr val="tx1"/>
                </a:solidFill>
                <a:latin typeface="Arial" charset="0"/>
                <a:ea typeface="ＭＳ Ｐゴシック" pitchFamily="34" charset="-128"/>
              </a:defRPr>
            </a:lvl4pPr>
            <a:lvl5pPr marL="2057400" indent="-228600" eaLnBrk="0" hangingPunct="0">
              <a:defRPr sz="1900">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sz="1900">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sz="1900">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sz="1900">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sz="1900">
                <a:solidFill>
                  <a:schemeClr val="tx1"/>
                </a:solidFill>
                <a:latin typeface="Arial" charset="0"/>
                <a:ea typeface="ＭＳ Ｐゴシック" pitchFamily="34" charset="-128"/>
              </a:defRPr>
            </a:lvl9pPr>
          </a:lstStyle>
          <a:p>
            <a:pPr algn="ctr" eaLnBrk="1" hangingPunct="1"/>
            <a:r>
              <a:rPr lang="pt-BR" altLang="pt-BR" sz="2200" b="1" dirty="0" smtClean="0">
                <a:solidFill>
                  <a:schemeClr val="accent6">
                    <a:lumMod val="75000"/>
                  </a:schemeClr>
                </a:solidFill>
                <a:latin typeface="+mn-lt"/>
              </a:rPr>
              <a:t>2010</a:t>
            </a:r>
            <a:endParaRPr lang="pt-BR" altLang="pt-BR" sz="2200" b="1" dirty="0">
              <a:solidFill>
                <a:schemeClr val="accent6">
                  <a:lumMod val="75000"/>
                </a:schemeClr>
              </a:solidFill>
              <a:latin typeface="+mn-lt"/>
            </a:endParaRPr>
          </a:p>
        </p:txBody>
      </p:sp>
      <p:cxnSp>
        <p:nvCxnSpPr>
          <p:cNvPr id="24" name="Conector de seta reta 23"/>
          <p:cNvCxnSpPr>
            <a:stCxn id="23" idx="1"/>
          </p:cNvCxnSpPr>
          <p:nvPr/>
        </p:nvCxnSpPr>
        <p:spPr>
          <a:xfrm flipH="1" flipV="1">
            <a:off x="6444208" y="4570685"/>
            <a:ext cx="1152128" cy="1"/>
          </a:xfrm>
          <a:prstGeom prst="straightConnector1">
            <a:avLst/>
          </a:prstGeom>
          <a:ln w="28575">
            <a:solidFill>
              <a:schemeClr val="accent6">
                <a:lumMod val="60000"/>
                <a:lumOff val="40000"/>
              </a:schemeClr>
            </a:solidFill>
            <a:tailEnd type="arrow"/>
          </a:ln>
        </p:spPr>
        <p:style>
          <a:lnRef idx="1">
            <a:schemeClr val="accent1"/>
          </a:lnRef>
          <a:fillRef idx="0">
            <a:schemeClr val="accent1"/>
          </a:fillRef>
          <a:effectRef idx="0">
            <a:schemeClr val="accent1"/>
          </a:effectRef>
          <a:fontRef idx="minor">
            <a:schemeClr val="tx1"/>
          </a:fontRef>
        </p:style>
      </p:cxnSp>
      <p:sp>
        <p:nvSpPr>
          <p:cNvPr id="25" name="CaixaDeTexto 5"/>
          <p:cNvSpPr txBox="1">
            <a:spLocks noChangeArrowheads="1"/>
          </p:cNvSpPr>
          <p:nvPr/>
        </p:nvSpPr>
        <p:spPr bwMode="auto">
          <a:xfrm>
            <a:off x="7596336" y="3212976"/>
            <a:ext cx="720080" cy="411163"/>
          </a:xfrm>
          <a:prstGeom prst="rect">
            <a:avLst/>
          </a:prstGeom>
          <a:noFill/>
          <a:ln w="9525">
            <a:solidFill>
              <a:schemeClr val="bg1"/>
            </a:solidFill>
            <a:miter lim="800000"/>
            <a:headEnd/>
            <a:tailEnd/>
          </a:ln>
        </p:spPr>
        <p:txBody>
          <a:bodyPr wrap="square" lIns="71682" tIns="35841" rIns="71682" bIns="35841">
            <a:spAutoFit/>
          </a:bodyPr>
          <a:lstStyle>
            <a:lvl1pPr eaLnBrk="0" hangingPunct="0">
              <a:defRPr sz="1900">
                <a:solidFill>
                  <a:schemeClr val="tx1"/>
                </a:solidFill>
                <a:latin typeface="Arial" charset="0"/>
                <a:ea typeface="ＭＳ Ｐゴシック" pitchFamily="34" charset="-128"/>
              </a:defRPr>
            </a:lvl1pPr>
            <a:lvl2pPr marL="742950" indent="-285750" eaLnBrk="0" hangingPunct="0">
              <a:defRPr sz="1900">
                <a:solidFill>
                  <a:schemeClr val="tx1"/>
                </a:solidFill>
                <a:latin typeface="Arial" charset="0"/>
                <a:ea typeface="ＭＳ Ｐゴシック" pitchFamily="34" charset="-128"/>
              </a:defRPr>
            </a:lvl2pPr>
            <a:lvl3pPr marL="1143000" indent="-228600" eaLnBrk="0" hangingPunct="0">
              <a:defRPr sz="1900">
                <a:solidFill>
                  <a:schemeClr val="tx1"/>
                </a:solidFill>
                <a:latin typeface="Arial" charset="0"/>
                <a:ea typeface="ＭＳ Ｐゴシック" pitchFamily="34" charset="-128"/>
              </a:defRPr>
            </a:lvl3pPr>
            <a:lvl4pPr marL="1600200" indent="-228600" eaLnBrk="0" hangingPunct="0">
              <a:defRPr sz="1900">
                <a:solidFill>
                  <a:schemeClr val="tx1"/>
                </a:solidFill>
                <a:latin typeface="Arial" charset="0"/>
                <a:ea typeface="ＭＳ Ｐゴシック" pitchFamily="34" charset="-128"/>
              </a:defRPr>
            </a:lvl4pPr>
            <a:lvl5pPr marL="2057400" indent="-228600" eaLnBrk="0" hangingPunct="0">
              <a:defRPr sz="1900">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sz="1900">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sz="1900">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sz="1900">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sz="1900">
                <a:solidFill>
                  <a:schemeClr val="tx1"/>
                </a:solidFill>
                <a:latin typeface="Arial" charset="0"/>
                <a:ea typeface="ＭＳ Ｐゴシック" pitchFamily="34" charset="-128"/>
              </a:defRPr>
            </a:lvl9pPr>
          </a:lstStyle>
          <a:p>
            <a:pPr algn="ctr" eaLnBrk="1" hangingPunct="1"/>
            <a:r>
              <a:rPr lang="pt-BR" altLang="pt-BR" sz="2200" b="1" dirty="0" smtClean="0">
                <a:solidFill>
                  <a:srgbClr val="00B0F0"/>
                </a:solidFill>
                <a:latin typeface="+mn-lt"/>
              </a:rPr>
              <a:t>2050</a:t>
            </a:r>
            <a:endParaRPr lang="pt-BR" altLang="pt-BR" sz="2200" b="1" dirty="0">
              <a:solidFill>
                <a:srgbClr val="00B0F0"/>
              </a:solidFill>
              <a:latin typeface="+mn-lt"/>
            </a:endParaRPr>
          </a:p>
        </p:txBody>
      </p:sp>
      <p:cxnSp>
        <p:nvCxnSpPr>
          <p:cNvPr id="26" name="Conector de seta reta 25"/>
          <p:cNvCxnSpPr>
            <a:stCxn id="25" idx="1"/>
          </p:cNvCxnSpPr>
          <p:nvPr/>
        </p:nvCxnSpPr>
        <p:spPr>
          <a:xfrm flipH="1" flipV="1">
            <a:off x="6444208" y="3418557"/>
            <a:ext cx="1152128" cy="1"/>
          </a:xfrm>
          <a:prstGeom prst="straightConnector1">
            <a:avLst/>
          </a:prstGeom>
          <a:ln w="28575">
            <a:solidFill>
              <a:srgbClr val="00B0F0"/>
            </a:solidFill>
            <a:tailEnd type="arrow"/>
          </a:ln>
        </p:spPr>
        <p:style>
          <a:lnRef idx="1">
            <a:schemeClr val="accent1"/>
          </a:lnRef>
          <a:fillRef idx="0">
            <a:schemeClr val="accent1"/>
          </a:fillRef>
          <a:effectRef idx="0">
            <a:schemeClr val="accent1"/>
          </a:effectRef>
          <a:fontRef idx="minor">
            <a:schemeClr val="tx1"/>
          </a:fontRef>
        </p:style>
      </p:cxnSp>
      <p:sp>
        <p:nvSpPr>
          <p:cNvPr id="28" name="Forma livre 27"/>
          <p:cNvSpPr/>
          <p:nvPr/>
        </p:nvSpPr>
        <p:spPr>
          <a:xfrm>
            <a:off x="2348086" y="2347432"/>
            <a:ext cx="3698875" cy="3684587"/>
          </a:xfrm>
          <a:custGeom>
            <a:avLst/>
            <a:gdLst>
              <a:gd name="connsiteX0" fmla="*/ 999460 w 4718045"/>
              <a:gd name="connsiteY0" fmla="*/ 4699769 h 4699769"/>
              <a:gd name="connsiteX1" fmla="*/ 978195 w 4718045"/>
              <a:gd name="connsiteY1" fmla="*/ 4519015 h 4699769"/>
              <a:gd name="connsiteX2" fmla="*/ 956930 w 4718045"/>
              <a:gd name="connsiteY2" fmla="*/ 4455220 h 4699769"/>
              <a:gd name="connsiteX3" fmla="*/ 946297 w 4718045"/>
              <a:gd name="connsiteY3" fmla="*/ 4423322 h 4699769"/>
              <a:gd name="connsiteX4" fmla="*/ 925032 w 4718045"/>
              <a:gd name="connsiteY4" fmla="*/ 4391424 h 4699769"/>
              <a:gd name="connsiteX5" fmla="*/ 914400 w 4718045"/>
              <a:gd name="connsiteY5" fmla="*/ 4327629 h 4699769"/>
              <a:gd name="connsiteX6" fmla="*/ 903767 w 4718045"/>
              <a:gd name="connsiteY6" fmla="*/ 4189406 h 4699769"/>
              <a:gd name="connsiteX7" fmla="*/ 882502 w 4718045"/>
              <a:gd name="connsiteY7" fmla="*/ 4125610 h 4699769"/>
              <a:gd name="connsiteX8" fmla="*/ 839972 w 4718045"/>
              <a:gd name="connsiteY8" fmla="*/ 3998020 h 4699769"/>
              <a:gd name="connsiteX9" fmla="*/ 829339 w 4718045"/>
              <a:gd name="connsiteY9" fmla="*/ 3944857 h 4699769"/>
              <a:gd name="connsiteX10" fmla="*/ 808074 w 4718045"/>
              <a:gd name="connsiteY10" fmla="*/ 3881062 h 4699769"/>
              <a:gd name="connsiteX11" fmla="*/ 786809 w 4718045"/>
              <a:gd name="connsiteY11" fmla="*/ 3859796 h 4699769"/>
              <a:gd name="connsiteX12" fmla="*/ 776177 w 4718045"/>
              <a:gd name="connsiteY12" fmla="*/ 3817266 h 4699769"/>
              <a:gd name="connsiteX13" fmla="*/ 754911 w 4718045"/>
              <a:gd name="connsiteY13" fmla="*/ 3796001 h 4699769"/>
              <a:gd name="connsiteX14" fmla="*/ 733646 w 4718045"/>
              <a:gd name="connsiteY14" fmla="*/ 3732206 h 4699769"/>
              <a:gd name="connsiteX15" fmla="*/ 723014 w 4718045"/>
              <a:gd name="connsiteY15" fmla="*/ 3700308 h 4699769"/>
              <a:gd name="connsiteX16" fmla="*/ 680483 w 4718045"/>
              <a:gd name="connsiteY16" fmla="*/ 3647145 h 4699769"/>
              <a:gd name="connsiteX17" fmla="*/ 659218 w 4718045"/>
              <a:gd name="connsiteY17" fmla="*/ 3583350 h 4699769"/>
              <a:gd name="connsiteX18" fmla="*/ 616688 w 4718045"/>
              <a:gd name="connsiteY18" fmla="*/ 3519555 h 4699769"/>
              <a:gd name="connsiteX19" fmla="*/ 595423 w 4718045"/>
              <a:gd name="connsiteY19" fmla="*/ 3413229 h 4699769"/>
              <a:gd name="connsiteX20" fmla="*/ 574158 w 4718045"/>
              <a:gd name="connsiteY20" fmla="*/ 3349434 h 4699769"/>
              <a:gd name="connsiteX21" fmla="*/ 552893 w 4718045"/>
              <a:gd name="connsiteY21" fmla="*/ 3072987 h 4699769"/>
              <a:gd name="connsiteX22" fmla="*/ 542260 w 4718045"/>
              <a:gd name="connsiteY22" fmla="*/ 3041089 h 4699769"/>
              <a:gd name="connsiteX23" fmla="*/ 531628 w 4718045"/>
              <a:gd name="connsiteY23" fmla="*/ 2924131 h 4699769"/>
              <a:gd name="connsiteX24" fmla="*/ 510363 w 4718045"/>
              <a:gd name="connsiteY24" fmla="*/ 2860336 h 4699769"/>
              <a:gd name="connsiteX25" fmla="*/ 489097 w 4718045"/>
              <a:gd name="connsiteY25" fmla="*/ 2679582 h 4699769"/>
              <a:gd name="connsiteX26" fmla="*/ 478465 w 4718045"/>
              <a:gd name="connsiteY26" fmla="*/ 2647685 h 4699769"/>
              <a:gd name="connsiteX27" fmla="*/ 446567 w 4718045"/>
              <a:gd name="connsiteY27" fmla="*/ 2615787 h 4699769"/>
              <a:gd name="connsiteX28" fmla="*/ 425302 w 4718045"/>
              <a:gd name="connsiteY28" fmla="*/ 2551992 h 4699769"/>
              <a:gd name="connsiteX29" fmla="*/ 404037 w 4718045"/>
              <a:gd name="connsiteY29" fmla="*/ 2520094 h 4699769"/>
              <a:gd name="connsiteX30" fmla="*/ 382772 w 4718045"/>
              <a:gd name="connsiteY30" fmla="*/ 2456299 h 4699769"/>
              <a:gd name="connsiteX31" fmla="*/ 350874 w 4718045"/>
              <a:gd name="connsiteY31" fmla="*/ 2424401 h 4699769"/>
              <a:gd name="connsiteX32" fmla="*/ 329609 w 4718045"/>
              <a:gd name="connsiteY32" fmla="*/ 2392503 h 4699769"/>
              <a:gd name="connsiteX33" fmla="*/ 297711 w 4718045"/>
              <a:gd name="connsiteY33" fmla="*/ 2328708 h 4699769"/>
              <a:gd name="connsiteX34" fmla="*/ 265814 w 4718045"/>
              <a:gd name="connsiteY34" fmla="*/ 2307443 h 4699769"/>
              <a:gd name="connsiteX35" fmla="*/ 212651 w 4718045"/>
              <a:gd name="connsiteY35" fmla="*/ 2211750 h 4699769"/>
              <a:gd name="connsiteX36" fmla="*/ 180753 w 4718045"/>
              <a:gd name="connsiteY36" fmla="*/ 2190485 h 4699769"/>
              <a:gd name="connsiteX37" fmla="*/ 138223 w 4718045"/>
              <a:gd name="connsiteY37" fmla="*/ 2137322 h 4699769"/>
              <a:gd name="connsiteX38" fmla="*/ 74428 w 4718045"/>
              <a:gd name="connsiteY38" fmla="*/ 2041629 h 4699769"/>
              <a:gd name="connsiteX39" fmla="*/ 63795 w 4718045"/>
              <a:gd name="connsiteY39" fmla="*/ 2009731 h 4699769"/>
              <a:gd name="connsiteX40" fmla="*/ 21265 w 4718045"/>
              <a:gd name="connsiteY40" fmla="*/ 1945936 h 4699769"/>
              <a:gd name="connsiteX41" fmla="*/ 0 w 4718045"/>
              <a:gd name="connsiteY41" fmla="*/ 1882141 h 4699769"/>
              <a:gd name="connsiteX42" fmla="*/ 10632 w 4718045"/>
              <a:gd name="connsiteY42" fmla="*/ 1828978 h 4699769"/>
              <a:gd name="connsiteX43" fmla="*/ 31897 w 4718045"/>
              <a:gd name="connsiteY43" fmla="*/ 1765182 h 4699769"/>
              <a:gd name="connsiteX44" fmla="*/ 63795 w 4718045"/>
              <a:gd name="connsiteY44" fmla="*/ 1637592 h 4699769"/>
              <a:gd name="connsiteX45" fmla="*/ 74428 w 4718045"/>
              <a:gd name="connsiteY45" fmla="*/ 1605694 h 4699769"/>
              <a:gd name="connsiteX46" fmla="*/ 106325 w 4718045"/>
              <a:gd name="connsiteY46" fmla="*/ 1584429 h 4699769"/>
              <a:gd name="connsiteX47" fmla="*/ 127590 w 4718045"/>
              <a:gd name="connsiteY47" fmla="*/ 1510001 h 4699769"/>
              <a:gd name="connsiteX48" fmla="*/ 148856 w 4718045"/>
              <a:gd name="connsiteY48" fmla="*/ 1446206 h 4699769"/>
              <a:gd name="connsiteX49" fmla="*/ 159488 w 4718045"/>
              <a:gd name="connsiteY49" fmla="*/ 1414308 h 4699769"/>
              <a:gd name="connsiteX50" fmla="*/ 170121 w 4718045"/>
              <a:gd name="connsiteY50" fmla="*/ 1371778 h 4699769"/>
              <a:gd name="connsiteX51" fmla="*/ 202018 w 4718045"/>
              <a:gd name="connsiteY51" fmla="*/ 1350513 h 4699769"/>
              <a:gd name="connsiteX52" fmla="*/ 223283 w 4718045"/>
              <a:gd name="connsiteY52" fmla="*/ 1318615 h 4699769"/>
              <a:gd name="connsiteX53" fmla="*/ 244549 w 4718045"/>
              <a:gd name="connsiteY53" fmla="*/ 1297350 h 4699769"/>
              <a:gd name="connsiteX54" fmla="*/ 255181 w 4718045"/>
              <a:gd name="connsiteY54" fmla="*/ 1265452 h 4699769"/>
              <a:gd name="connsiteX55" fmla="*/ 255181 w 4718045"/>
              <a:gd name="connsiteY55" fmla="*/ 1010271 h 4699769"/>
              <a:gd name="connsiteX56" fmla="*/ 287079 w 4718045"/>
              <a:gd name="connsiteY56" fmla="*/ 914578 h 4699769"/>
              <a:gd name="connsiteX57" fmla="*/ 297711 w 4718045"/>
              <a:gd name="connsiteY57" fmla="*/ 882680 h 4699769"/>
              <a:gd name="connsiteX58" fmla="*/ 287079 w 4718045"/>
              <a:gd name="connsiteY58" fmla="*/ 850782 h 4699769"/>
              <a:gd name="connsiteX59" fmla="*/ 297711 w 4718045"/>
              <a:gd name="connsiteY59" fmla="*/ 808252 h 4699769"/>
              <a:gd name="connsiteX60" fmla="*/ 350874 w 4718045"/>
              <a:gd name="connsiteY60" fmla="*/ 765722 h 4699769"/>
              <a:gd name="connsiteX61" fmla="*/ 414670 w 4718045"/>
              <a:gd name="connsiteY61" fmla="*/ 744457 h 4699769"/>
              <a:gd name="connsiteX62" fmla="*/ 446567 w 4718045"/>
              <a:gd name="connsiteY62" fmla="*/ 723192 h 4699769"/>
              <a:gd name="connsiteX63" fmla="*/ 510363 w 4718045"/>
              <a:gd name="connsiteY63" fmla="*/ 638131 h 4699769"/>
              <a:gd name="connsiteX64" fmla="*/ 542260 w 4718045"/>
              <a:gd name="connsiteY64" fmla="*/ 627499 h 4699769"/>
              <a:gd name="connsiteX65" fmla="*/ 574158 w 4718045"/>
              <a:gd name="connsiteY65" fmla="*/ 606234 h 4699769"/>
              <a:gd name="connsiteX66" fmla="*/ 637953 w 4718045"/>
              <a:gd name="connsiteY66" fmla="*/ 584969 h 4699769"/>
              <a:gd name="connsiteX67" fmla="*/ 691116 w 4718045"/>
              <a:gd name="connsiteY67" fmla="*/ 553071 h 4699769"/>
              <a:gd name="connsiteX68" fmla="*/ 754911 w 4718045"/>
              <a:gd name="connsiteY68" fmla="*/ 510541 h 4699769"/>
              <a:gd name="connsiteX69" fmla="*/ 776177 w 4718045"/>
              <a:gd name="connsiteY69" fmla="*/ 489276 h 4699769"/>
              <a:gd name="connsiteX70" fmla="*/ 808074 w 4718045"/>
              <a:gd name="connsiteY70" fmla="*/ 478643 h 4699769"/>
              <a:gd name="connsiteX71" fmla="*/ 871870 w 4718045"/>
              <a:gd name="connsiteY71" fmla="*/ 436113 h 4699769"/>
              <a:gd name="connsiteX72" fmla="*/ 903767 w 4718045"/>
              <a:gd name="connsiteY72" fmla="*/ 414848 h 4699769"/>
              <a:gd name="connsiteX73" fmla="*/ 925032 w 4718045"/>
              <a:gd name="connsiteY73" fmla="*/ 393582 h 4699769"/>
              <a:gd name="connsiteX74" fmla="*/ 956930 w 4718045"/>
              <a:gd name="connsiteY74" fmla="*/ 382950 h 4699769"/>
              <a:gd name="connsiteX75" fmla="*/ 967563 w 4718045"/>
              <a:gd name="connsiteY75" fmla="*/ 351052 h 4699769"/>
              <a:gd name="connsiteX76" fmla="*/ 1031358 w 4718045"/>
              <a:gd name="connsiteY76" fmla="*/ 319155 h 4699769"/>
              <a:gd name="connsiteX77" fmla="*/ 1127051 w 4718045"/>
              <a:gd name="connsiteY77" fmla="*/ 255359 h 4699769"/>
              <a:gd name="connsiteX78" fmla="*/ 1158949 w 4718045"/>
              <a:gd name="connsiteY78" fmla="*/ 244727 h 4699769"/>
              <a:gd name="connsiteX79" fmla="*/ 1201479 w 4718045"/>
              <a:gd name="connsiteY79" fmla="*/ 191564 h 4699769"/>
              <a:gd name="connsiteX80" fmla="*/ 1265274 w 4718045"/>
              <a:gd name="connsiteY80" fmla="*/ 63973 h 4699769"/>
              <a:gd name="connsiteX81" fmla="*/ 1467293 w 4718045"/>
              <a:gd name="connsiteY81" fmla="*/ 53341 h 4699769"/>
              <a:gd name="connsiteX82" fmla="*/ 1509823 w 4718045"/>
              <a:gd name="connsiteY82" fmla="*/ 63973 h 4699769"/>
              <a:gd name="connsiteX83" fmla="*/ 1541721 w 4718045"/>
              <a:gd name="connsiteY83" fmla="*/ 74606 h 4699769"/>
              <a:gd name="connsiteX84" fmla="*/ 2753832 w 4718045"/>
              <a:gd name="connsiteY84" fmla="*/ 63973 h 4699769"/>
              <a:gd name="connsiteX85" fmla="*/ 3561907 w 4718045"/>
              <a:gd name="connsiteY85" fmla="*/ 74606 h 4699769"/>
              <a:gd name="connsiteX86" fmla="*/ 3657600 w 4718045"/>
              <a:gd name="connsiteY86" fmla="*/ 127769 h 4699769"/>
              <a:gd name="connsiteX87" fmla="*/ 3678865 w 4718045"/>
              <a:gd name="connsiteY87" fmla="*/ 159666 h 4699769"/>
              <a:gd name="connsiteX88" fmla="*/ 3689497 w 4718045"/>
              <a:gd name="connsiteY88" fmla="*/ 191564 h 4699769"/>
              <a:gd name="connsiteX89" fmla="*/ 3721395 w 4718045"/>
              <a:gd name="connsiteY89" fmla="*/ 202196 h 4699769"/>
              <a:gd name="connsiteX90" fmla="*/ 3742660 w 4718045"/>
              <a:gd name="connsiteY90" fmla="*/ 223462 h 4699769"/>
              <a:gd name="connsiteX91" fmla="*/ 3774558 w 4718045"/>
              <a:gd name="connsiteY91" fmla="*/ 244727 h 4699769"/>
              <a:gd name="connsiteX92" fmla="*/ 3806456 w 4718045"/>
              <a:gd name="connsiteY92" fmla="*/ 234094 h 4699769"/>
              <a:gd name="connsiteX93" fmla="*/ 3870251 w 4718045"/>
              <a:gd name="connsiteY93" fmla="*/ 255359 h 4699769"/>
              <a:gd name="connsiteX94" fmla="*/ 3902149 w 4718045"/>
              <a:gd name="connsiteY94" fmla="*/ 308522 h 4699769"/>
              <a:gd name="connsiteX95" fmla="*/ 3912781 w 4718045"/>
              <a:gd name="connsiteY95" fmla="*/ 340420 h 4699769"/>
              <a:gd name="connsiteX96" fmla="*/ 3934046 w 4718045"/>
              <a:gd name="connsiteY96" fmla="*/ 372317 h 4699769"/>
              <a:gd name="connsiteX97" fmla="*/ 3955311 w 4718045"/>
              <a:gd name="connsiteY97" fmla="*/ 436113 h 4699769"/>
              <a:gd name="connsiteX98" fmla="*/ 4051004 w 4718045"/>
              <a:gd name="connsiteY98" fmla="*/ 489276 h 4699769"/>
              <a:gd name="connsiteX99" fmla="*/ 4040372 w 4718045"/>
              <a:gd name="connsiteY99" fmla="*/ 521173 h 4699769"/>
              <a:gd name="connsiteX100" fmla="*/ 4146697 w 4718045"/>
              <a:gd name="connsiteY100" fmla="*/ 563703 h 4699769"/>
              <a:gd name="connsiteX101" fmla="*/ 4242390 w 4718045"/>
              <a:gd name="connsiteY101" fmla="*/ 616866 h 4699769"/>
              <a:gd name="connsiteX102" fmla="*/ 4274288 w 4718045"/>
              <a:gd name="connsiteY102" fmla="*/ 627499 h 4699769"/>
              <a:gd name="connsiteX103" fmla="*/ 4306186 w 4718045"/>
              <a:gd name="connsiteY103" fmla="*/ 648764 h 4699769"/>
              <a:gd name="connsiteX104" fmla="*/ 4316818 w 4718045"/>
              <a:gd name="connsiteY104" fmla="*/ 680662 h 4699769"/>
              <a:gd name="connsiteX105" fmla="*/ 4359349 w 4718045"/>
              <a:gd name="connsiteY105" fmla="*/ 691294 h 4699769"/>
              <a:gd name="connsiteX106" fmla="*/ 4391246 w 4718045"/>
              <a:gd name="connsiteY106" fmla="*/ 701927 h 4699769"/>
              <a:gd name="connsiteX107" fmla="*/ 4455042 w 4718045"/>
              <a:gd name="connsiteY107" fmla="*/ 744457 h 4699769"/>
              <a:gd name="connsiteX108" fmla="*/ 4518837 w 4718045"/>
              <a:gd name="connsiteY108" fmla="*/ 765722 h 4699769"/>
              <a:gd name="connsiteX109" fmla="*/ 4550735 w 4718045"/>
              <a:gd name="connsiteY109" fmla="*/ 797620 h 4699769"/>
              <a:gd name="connsiteX110" fmla="*/ 4572000 w 4718045"/>
              <a:gd name="connsiteY110" fmla="*/ 861415 h 4699769"/>
              <a:gd name="connsiteX111" fmla="*/ 4550735 w 4718045"/>
              <a:gd name="connsiteY111" fmla="*/ 1116596 h 4699769"/>
              <a:gd name="connsiteX112" fmla="*/ 4540102 w 4718045"/>
              <a:gd name="connsiteY112" fmla="*/ 1148494 h 4699769"/>
              <a:gd name="connsiteX113" fmla="*/ 4518837 w 4718045"/>
              <a:gd name="connsiteY113" fmla="*/ 1254820 h 4699769"/>
              <a:gd name="connsiteX114" fmla="*/ 4497572 w 4718045"/>
              <a:gd name="connsiteY114" fmla="*/ 1286717 h 4699769"/>
              <a:gd name="connsiteX115" fmla="*/ 4508204 w 4718045"/>
              <a:gd name="connsiteY115" fmla="*/ 1318615 h 4699769"/>
              <a:gd name="connsiteX116" fmla="*/ 4529470 w 4718045"/>
              <a:gd name="connsiteY116" fmla="*/ 1339880 h 4699769"/>
              <a:gd name="connsiteX117" fmla="*/ 4582632 w 4718045"/>
              <a:gd name="connsiteY117" fmla="*/ 1424941 h 4699769"/>
              <a:gd name="connsiteX118" fmla="*/ 4635795 w 4718045"/>
              <a:gd name="connsiteY118" fmla="*/ 1658857 h 4699769"/>
              <a:gd name="connsiteX119" fmla="*/ 4678325 w 4718045"/>
              <a:gd name="connsiteY119" fmla="*/ 1722652 h 4699769"/>
              <a:gd name="connsiteX120" fmla="*/ 4699590 w 4718045"/>
              <a:gd name="connsiteY120" fmla="*/ 1786448 h 4699769"/>
              <a:gd name="connsiteX121" fmla="*/ 4667693 w 4718045"/>
              <a:gd name="connsiteY121" fmla="*/ 1988466 h 4699769"/>
              <a:gd name="connsiteX122" fmla="*/ 4635795 w 4718045"/>
              <a:gd name="connsiteY122" fmla="*/ 1999099 h 4699769"/>
              <a:gd name="connsiteX123" fmla="*/ 4603897 w 4718045"/>
              <a:gd name="connsiteY123" fmla="*/ 2020364 h 4699769"/>
              <a:gd name="connsiteX124" fmla="*/ 4582632 w 4718045"/>
              <a:gd name="connsiteY124" fmla="*/ 2052262 h 4699769"/>
              <a:gd name="connsiteX125" fmla="*/ 4550735 w 4718045"/>
              <a:gd name="connsiteY125" fmla="*/ 2062894 h 4699769"/>
              <a:gd name="connsiteX126" fmla="*/ 4518837 w 4718045"/>
              <a:gd name="connsiteY126" fmla="*/ 2094792 h 4699769"/>
              <a:gd name="connsiteX127" fmla="*/ 4497572 w 4718045"/>
              <a:gd name="connsiteY127" fmla="*/ 2126689 h 4699769"/>
              <a:gd name="connsiteX128" fmla="*/ 4455042 w 4718045"/>
              <a:gd name="connsiteY128" fmla="*/ 2179852 h 4699769"/>
              <a:gd name="connsiteX129" fmla="*/ 4433777 w 4718045"/>
              <a:gd name="connsiteY129" fmla="*/ 2243648 h 4699769"/>
              <a:gd name="connsiteX130" fmla="*/ 4423144 w 4718045"/>
              <a:gd name="connsiteY130" fmla="*/ 2275545 h 4699769"/>
              <a:gd name="connsiteX131" fmla="*/ 4359349 w 4718045"/>
              <a:gd name="connsiteY131" fmla="*/ 2296810 h 4699769"/>
              <a:gd name="connsiteX132" fmla="*/ 4295553 w 4718045"/>
              <a:gd name="connsiteY132" fmla="*/ 2328708 h 4699769"/>
              <a:gd name="connsiteX133" fmla="*/ 4253023 w 4718045"/>
              <a:gd name="connsiteY133" fmla="*/ 2424401 h 4699769"/>
              <a:gd name="connsiteX134" fmla="*/ 4242390 w 4718045"/>
              <a:gd name="connsiteY134" fmla="*/ 2456299 h 4699769"/>
              <a:gd name="connsiteX135" fmla="*/ 4221125 w 4718045"/>
              <a:gd name="connsiteY135" fmla="*/ 2488196 h 4699769"/>
              <a:gd name="connsiteX136" fmla="*/ 4199860 w 4718045"/>
              <a:gd name="connsiteY136" fmla="*/ 2509462 h 4699769"/>
              <a:gd name="connsiteX137" fmla="*/ 4125432 w 4718045"/>
              <a:gd name="connsiteY137" fmla="*/ 2594522 h 4699769"/>
              <a:gd name="connsiteX138" fmla="*/ 4114800 w 4718045"/>
              <a:gd name="connsiteY138" fmla="*/ 2626420 h 4699769"/>
              <a:gd name="connsiteX139" fmla="*/ 4082902 w 4718045"/>
              <a:gd name="connsiteY139" fmla="*/ 2658317 h 4699769"/>
              <a:gd name="connsiteX140" fmla="*/ 4061637 w 4718045"/>
              <a:gd name="connsiteY140" fmla="*/ 2690215 h 4699769"/>
              <a:gd name="connsiteX141" fmla="*/ 4051004 w 4718045"/>
              <a:gd name="connsiteY141" fmla="*/ 2924131 h 4699769"/>
              <a:gd name="connsiteX142" fmla="*/ 4040372 w 4718045"/>
              <a:gd name="connsiteY142" fmla="*/ 3041089 h 4699769"/>
              <a:gd name="connsiteX143" fmla="*/ 4019107 w 4718045"/>
              <a:gd name="connsiteY143" fmla="*/ 3062355 h 4699769"/>
              <a:gd name="connsiteX144" fmla="*/ 4008474 w 4718045"/>
              <a:gd name="connsiteY144" fmla="*/ 3115517 h 4699769"/>
              <a:gd name="connsiteX145" fmla="*/ 3997842 w 4718045"/>
              <a:gd name="connsiteY145" fmla="*/ 3147415 h 4699769"/>
              <a:gd name="connsiteX146" fmla="*/ 3965944 w 4718045"/>
              <a:gd name="connsiteY146" fmla="*/ 3381331 h 4699769"/>
              <a:gd name="connsiteX147" fmla="*/ 3944679 w 4718045"/>
              <a:gd name="connsiteY147" fmla="*/ 3413229 h 4699769"/>
              <a:gd name="connsiteX148" fmla="*/ 3912781 w 4718045"/>
              <a:gd name="connsiteY148" fmla="*/ 3423862 h 4699769"/>
              <a:gd name="connsiteX149" fmla="*/ 3891516 w 4718045"/>
              <a:gd name="connsiteY149" fmla="*/ 3455759 h 4699769"/>
              <a:gd name="connsiteX150" fmla="*/ 3870251 w 4718045"/>
              <a:gd name="connsiteY150" fmla="*/ 3519555 h 4699769"/>
              <a:gd name="connsiteX151" fmla="*/ 3838353 w 4718045"/>
              <a:gd name="connsiteY151" fmla="*/ 3615248 h 4699769"/>
              <a:gd name="connsiteX152" fmla="*/ 3817088 w 4718045"/>
              <a:gd name="connsiteY152" fmla="*/ 3679043 h 4699769"/>
              <a:gd name="connsiteX153" fmla="*/ 3806456 w 4718045"/>
              <a:gd name="connsiteY153" fmla="*/ 3710941 h 4699769"/>
              <a:gd name="connsiteX154" fmla="*/ 3753293 w 4718045"/>
              <a:gd name="connsiteY154" fmla="*/ 3753471 h 4699769"/>
              <a:gd name="connsiteX155" fmla="*/ 3657600 w 4718045"/>
              <a:gd name="connsiteY155" fmla="*/ 3796001 h 4699769"/>
              <a:gd name="connsiteX156" fmla="*/ 3646967 w 4718045"/>
              <a:gd name="connsiteY156" fmla="*/ 4019285 h 4699769"/>
              <a:gd name="connsiteX157" fmla="*/ 3636335 w 4718045"/>
              <a:gd name="connsiteY157" fmla="*/ 4061815 h 4699769"/>
              <a:gd name="connsiteX158" fmla="*/ 3604437 w 4718045"/>
              <a:gd name="connsiteY158" fmla="*/ 4083080 h 4699769"/>
              <a:gd name="connsiteX159" fmla="*/ 3572539 w 4718045"/>
              <a:gd name="connsiteY159" fmla="*/ 4178773 h 4699769"/>
              <a:gd name="connsiteX160" fmla="*/ 3561907 w 4718045"/>
              <a:gd name="connsiteY160" fmla="*/ 4210671 h 4699769"/>
              <a:gd name="connsiteX161" fmla="*/ 3551274 w 4718045"/>
              <a:gd name="connsiteY161" fmla="*/ 4412689 h 4699769"/>
              <a:gd name="connsiteX162" fmla="*/ 3530009 w 4718045"/>
              <a:gd name="connsiteY162" fmla="*/ 4476485 h 4699769"/>
              <a:gd name="connsiteX163" fmla="*/ 3519377 w 4718045"/>
              <a:gd name="connsiteY163" fmla="*/ 4508382 h 4699769"/>
              <a:gd name="connsiteX164" fmla="*/ 3508744 w 4718045"/>
              <a:gd name="connsiteY164" fmla="*/ 4614708 h 4699769"/>
              <a:gd name="connsiteX165" fmla="*/ 3444949 w 4718045"/>
              <a:gd name="connsiteY165" fmla="*/ 4646606 h 4699769"/>
              <a:gd name="connsiteX166" fmla="*/ 3444949 w 4718045"/>
              <a:gd name="connsiteY166" fmla="*/ 4678503 h 46997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Lst>
            <a:rect l="l" t="t" r="r" b="b"/>
            <a:pathLst>
              <a:path w="4718045" h="4699769">
                <a:moveTo>
                  <a:pt x="999460" y="4699769"/>
                </a:moveTo>
                <a:cubicBezTo>
                  <a:pt x="994506" y="4640320"/>
                  <a:pt x="994158" y="4577546"/>
                  <a:pt x="978195" y="4519015"/>
                </a:cubicBezTo>
                <a:cubicBezTo>
                  <a:pt x="972297" y="4497390"/>
                  <a:pt x="964018" y="4476485"/>
                  <a:pt x="956930" y="4455220"/>
                </a:cubicBezTo>
                <a:cubicBezTo>
                  <a:pt x="953386" y="4444587"/>
                  <a:pt x="952514" y="4432648"/>
                  <a:pt x="946297" y="4423322"/>
                </a:cubicBezTo>
                <a:lnTo>
                  <a:pt x="925032" y="4391424"/>
                </a:lnTo>
                <a:cubicBezTo>
                  <a:pt x="921488" y="4370159"/>
                  <a:pt x="916657" y="4349069"/>
                  <a:pt x="914400" y="4327629"/>
                </a:cubicBezTo>
                <a:cubicBezTo>
                  <a:pt x="909562" y="4281672"/>
                  <a:pt x="910974" y="4235051"/>
                  <a:pt x="903767" y="4189406"/>
                </a:cubicBezTo>
                <a:cubicBezTo>
                  <a:pt x="900271" y="4167265"/>
                  <a:pt x="889590" y="4146875"/>
                  <a:pt x="882502" y="4125610"/>
                </a:cubicBezTo>
                <a:lnTo>
                  <a:pt x="839972" y="3998020"/>
                </a:lnTo>
                <a:cubicBezTo>
                  <a:pt x="834257" y="3980875"/>
                  <a:pt x="834094" y="3962292"/>
                  <a:pt x="829339" y="3944857"/>
                </a:cubicBezTo>
                <a:cubicBezTo>
                  <a:pt x="823441" y="3923232"/>
                  <a:pt x="815162" y="3902327"/>
                  <a:pt x="808074" y="3881062"/>
                </a:cubicBezTo>
                <a:cubicBezTo>
                  <a:pt x="804904" y="3871552"/>
                  <a:pt x="793897" y="3866885"/>
                  <a:pt x="786809" y="3859796"/>
                </a:cubicBezTo>
                <a:cubicBezTo>
                  <a:pt x="783265" y="3845619"/>
                  <a:pt x="782712" y="3830336"/>
                  <a:pt x="776177" y="3817266"/>
                </a:cubicBezTo>
                <a:cubicBezTo>
                  <a:pt x="771694" y="3808300"/>
                  <a:pt x="759394" y="3804967"/>
                  <a:pt x="754911" y="3796001"/>
                </a:cubicBezTo>
                <a:cubicBezTo>
                  <a:pt x="744886" y="3775952"/>
                  <a:pt x="740734" y="3753471"/>
                  <a:pt x="733646" y="3732206"/>
                </a:cubicBezTo>
                <a:cubicBezTo>
                  <a:pt x="730102" y="3721573"/>
                  <a:pt x="729231" y="3709633"/>
                  <a:pt x="723014" y="3700308"/>
                </a:cubicBezTo>
                <a:cubicBezTo>
                  <a:pt x="696188" y="3660069"/>
                  <a:pt x="710785" y="3677446"/>
                  <a:pt x="680483" y="3647145"/>
                </a:cubicBezTo>
                <a:lnTo>
                  <a:pt x="659218" y="3583350"/>
                </a:lnTo>
                <a:cubicBezTo>
                  <a:pt x="651136" y="3559104"/>
                  <a:pt x="616688" y="3519555"/>
                  <a:pt x="616688" y="3519555"/>
                </a:cubicBezTo>
                <a:cubicBezTo>
                  <a:pt x="609502" y="3476436"/>
                  <a:pt x="607321" y="3452888"/>
                  <a:pt x="595423" y="3413229"/>
                </a:cubicBezTo>
                <a:cubicBezTo>
                  <a:pt x="588982" y="3391759"/>
                  <a:pt x="574158" y="3349434"/>
                  <a:pt x="574158" y="3349434"/>
                </a:cubicBezTo>
                <a:cubicBezTo>
                  <a:pt x="569962" y="3269710"/>
                  <a:pt x="570179" y="3159419"/>
                  <a:pt x="552893" y="3072987"/>
                </a:cubicBezTo>
                <a:cubicBezTo>
                  <a:pt x="550695" y="3061997"/>
                  <a:pt x="545804" y="3051722"/>
                  <a:pt x="542260" y="3041089"/>
                </a:cubicBezTo>
                <a:cubicBezTo>
                  <a:pt x="538716" y="3002103"/>
                  <a:pt x="538431" y="2962682"/>
                  <a:pt x="531628" y="2924131"/>
                </a:cubicBezTo>
                <a:cubicBezTo>
                  <a:pt x="527733" y="2902057"/>
                  <a:pt x="510363" y="2860336"/>
                  <a:pt x="510363" y="2860336"/>
                </a:cubicBezTo>
                <a:cubicBezTo>
                  <a:pt x="502244" y="2754788"/>
                  <a:pt x="509789" y="2752003"/>
                  <a:pt x="489097" y="2679582"/>
                </a:cubicBezTo>
                <a:cubicBezTo>
                  <a:pt x="486018" y="2668806"/>
                  <a:pt x="484682" y="2657010"/>
                  <a:pt x="478465" y="2647685"/>
                </a:cubicBezTo>
                <a:cubicBezTo>
                  <a:pt x="470124" y="2635174"/>
                  <a:pt x="457200" y="2626420"/>
                  <a:pt x="446567" y="2615787"/>
                </a:cubicBezTo>
                <a:cubicBezTo>
                  <a:pt x="439479" y="2594522"/>
                  <a:pt x="437736" y="2570643"/>
                  <a:pt x="425302" y="2551992"/>
                </a:cubicBezTo>
                <a:cubicBezTo>
                  <a:pt x="418214" y="2541359"/>
                  <a:pt x="409227" y="2531771"/>
                  <a:pt x="404037" y="2520094"/>
                </a:cubicBezTo>
                <a:cubicBezTo>
                  <a:pt x="394933" y="2499611"/>
                  <a:pt x="389860" y="2477564"/>
                  <a:pt x="382772" y="2456299"/>
                </a:cubicBezTo>
                <a:cubicBezTo>
                  <a:pt x="378017" y="2442034"/>
                  <a:pt x="360500" y="2435953"/>
                  <a:pt x="350874" y="2424401"/>
                </a:cubicBezTo>
                <a:cubicBezTo>
                  <a:pt x="342693" y="2414584"/>
                  <a:pt x="336697" y="2403136"/>
                  <a:pt x="329609" y="2392503"/>
                </a:cubicBezTo>
                <a:cubicBezTo>
                  <a:pt x="320961" y="2366558"/>
                  <a:pt x="318324" y="2349321"/>
                  <a:pt x="297711" y="2328708"/>
                </a:cubicBezTo>
                <a:cubicBezTo>
                  <a:pt x="288675" y="2319672"/>
                  <a:pt x="276446" y="2314531"/>
                  <a:pt x="265814" y="2307443"/>
                </a:cubicBezTo>
                <a:cubicBezTo>
                  <a:pt x="254734" y="2274204"/>
                  <a:pt x="243988" y="2232641"/>
                  <a:pt x="212651" y="2211750"/>
                </a:cubicBezTo>
                <a:lnTo>
                  <a:pt x="180753" y="2190485"/>
                </a:lnTo>
                <a:cubicBezTo>
                  <a:pt x="156811" y="2118653"/>
                  <a:pt x="190016" y="2196513"/>
                  <a:pt x="138223" y="2137322"/>
                </a:cubicBezTo>
                <a:cubicBezTo>
                  <a:pt x="138220" y="2137318"/>
                  <a:pt x="85062" y="2057580"/>
                  <a:pt x="74428" y="2041629"/>
                </a:cubicBezTo>
                <a:cubicBezTo>
                  <a:pt x="68211" y="2032303"/>
                  <a:pt x="69238" y="2019528"/>
                  <a:pt x="63795" y="2009731"/>
                </a:cubicBezTo>
                <a:cubicBezTo>
                  <a:pt x="51383" y="1987390"/>
                  <a:pt x="29347" y="1970182"/>
                  <a:pt x="21265" y="1945936"/>
                </a:cubicBezTo>
                <a:lnTo>
                  <a:pt x="0" y="1882141"/>
                </a:lnTo>
                <a:cubicBezTo>
                  <a:pt x="3544" y="1864420"/>
                  <a:pt x="5877" y="1846413"/>
                  <a:pt x="10632" y="1828978"/>
                </a:cubicBezTo>
                <a:cubicBezTo>
                  <a:pt x="16530" y="1807352"/>
                  <a:pt x="31897" y="1765182"/>
                  <a:pt x="31897" y="1765182"/>
                </a:cubicBezTo>
                <a:cubicBezTo>
                  <a:pt x="50950" y="1593712"/>
                  <a:pt x="21937" y="1721307"/>
                  <a:pt x="63795" y="1637592"/>
                </a:cubicBezTo>
                <a:cubicBezTo>
                  <a:pt x="68807" y="1627567"/>
                  <a:pt x="67427" y="1614446"/>
                  <a:pt x="74428" y="1605694"/>
                </a:cubicBezTo>
                <a:cubicBezTo>
                  <a:pt x="82411" y="1595716"/>
                  <a:pt x="95693" y="1591517"/>
                  <a:pt x="106325" y="1584429"/>
                </a:cubicBezTo>
                <a:cubicBezTo>
                  <a:pt x="142063" y="1477219"/>
                  <a:pt x="87533" y="1643522"/>
                  <a:pt x="127590" y="1510001"/>
                </a:cubicBezTo>
                <a:cubicBezTo>
                  <a:pt x="134031" y="1488531"/>
                  <a:pt x="141768" y="1467471"/>
                  <a:pt x="148856" y="1446206"/>
                </a:cubicBezTo>
                <a:cubicBezTo>
                  <a:pt x="152400" y="1435573"/>
                  <a:pt x="156770" y="1425181"/>
                  <a:pt x="159488" y="1414308"/>
                </a:cubicBezTo>
                <a:cubicBezTo>
                  <a:pt x="163032" y="1400131"/>
                  <a:pt x="162015" y="1383937"/>
                  <a:pt x="170121" y="1371778"/>
                </a:cubicBezTo>
                <a:cubicBezTo>
                  <a:pt x="177209" y="1361146"/>
                  <a:pt x="191386" y="1357601"/>
                  <a:pt x="202018" y="1350513"/>
                </a:cubicBezTo>
                <a:cubicBezTo>
                  <a:pt x="209106" y="1339880"/>
                  <a:pt x="215300" y="1328594"/>
                  <a:pt x="223283" y="1318615"/>
                </a:cubicBezTo>
                <a:cubicBezTo>
                  <a:pt x="229545" y="1310787"/>
                  <a:pt x="239391" y="1305946"/>
                  <a:pt x="244549" y="1297350"/>
                </a:cubicBezTo>
                <a:cubicBezTo>
                  <a:pt x="250315" y="1287739"/>
                  <a:pt x="251637" y="1276085"/>
                  <a:pt x="255181" y="1265452"/>
                </a:cubicBezTo>
                <a:cubicBezTo>
                  <a:pt x="248437" y="1157541"/>
                  <a:pt x="234650" y="1106082"/>
                  <a:pt x="255181" y="1010271"/>
                </a:cubicBezTo>
                <a:cubicBezTo>
                  <a:pt x="255183" y="1010260"/>
                  <a:pt x="281761" y="930532"/>
                  <a:pt x="287079" y="914578"/>
                </a:cubicBezTo>
                <a:lnTo>
                  <a:pt x="297711" y="882680"/>
                </a:lnTo>
                <a:cubicBezTo>
                  <a:pt x="294167" y="872047"/>
                  <a:pt x="287079" y="861990"/>
                  <a:pt x="287079" y="850782"/>
                </a:cubicBezTo>
                <a:cubicBezTo>
                  <a:pt x="287079" y="836169"/>
                  <a:pt x="291176" y="821322"/>
                  <a:pt x="297711" y="808252"/>
                </a:cubicBezTo>
                <a:cubicBezTo>
                  <a:pt x="304023" y="795629"/>
                  <a:pt x="341217" y="770014"/>
                  <a:pt x="350874" y="765722"/>
                </a:cubicBezTo>
                <a:cubicBezTo>
                  <a:pt x="371358" y="756618"/>
                  <a:pt x="414670" y="744457"/>
                  <a:pt x="414670" y="744457"/>
                </a:cubicBezTo>
                <a:cubicBezTo>
                  <a:pt x="425302" y="737369"/>
                  <a:pt x="438152" y="732809"/>
                  <a:pt x="446567" y="723192"/>
                </a:cubicBezTo>
                <a:cubicBezTo>
                  <a:pt x="452405" y="716519"/>
                  <a:pt x="487597" y="651790"/>
                  <a:pt x="510363" y="638131"/>
                </a:cubicBezTo>
                <a:cubicBezTo>
                  <a:pt x="519973" y="632365"/>
                  <a:pt x="531628" y="631043"/>
                  <a:pt x="542260" y="627499"/>
                </a:cubicBezTo>
                <a:cubicBezTo>
                  <a:pt x="552893" y="620411"/>
                  <a:pt x="562481" y="611424"/>
                  <a:pt x="574158" y="606234"/>
                </a:cubicBezTo>
                <a:cubicBezTo>
                  <a:pt x="594641" y="597130"/>
                  <a:pt x="637953" y="584969"/>
                  <a:pt x="637953" y="584969"/>
                </a:cubicBezTo>
                <a:cubicBezTo>
                  <a:pt x="685660" y="537259"/>
                  <a:pt x="629005" y="587577"/>
                  <a:pt x="691116" y="553071"/>
                </a:cubicBezTo>
                <a:cubicBezTo>
                  <a:pt x="713457" y="540659"/>
                  <a:pt x="736839" y="528612"/>
                  <a:pt x="754911" y="510541"/>
                </a:cubicBezTo>
                <a:cubicBezTo>
                  <a:pt x="762000" y="503453"/>
                  <a:pt x="767581" y="494434"/>
                  <a:pt x="776177" y="489276"/>
                </a:cubicBezTo>
                <a:cubicBezTo>
                  <a:pt x="785787" y="483510"/>
                  <a:pt x="797442" y="482187"/>
                  <a:pt x="808074" y="478643"/>
                </a:cubicBezTo>
                <a:cubicBezTo>
                  <a:pt x="868543" y="418174"/>
                  <a:pt x="810318" y="466889"/>
                  <a:pt x="871870" y="436113"/>
                </a:cubicBezTo>
                <a:cubicBezTo>
                  <a:pt x="883300" y="430398"/>
                  <a:pt x="893789" y="422831"/>
                  <a:pt x="903767" y="414848"/>
                </a:cubicBezTo>
                <a:cubicBezTo>
                  <a:pt x="911595" y="408586"/>
                  <a:pt x="916436" y="398740"/>
                  <a:pt x="925032" y="393582"/>
                </a:cubicBezTo>
                <a:cubicBezTo>
                  <a:pt x="934643" y="387816"/>
                  <a:pt x="946297" y="386494"/>
                  <a:pt x="956930" y="382950"/>
                </a:cubicBezTo>
                <a:cubicBezTo>
                  <a:pt x="960474" y="372317"/>
                  <a:pt x="960562" y="359804"/>
                  <a:pt x="967563" y="351052"/>
                </a:cubicBezTo>
                <a:cubicBezTo>
                  <a:pt x="982554" y="332313"/>
                  <a:pt x="1010344" y="326159"/>
                  <a:pt x="1031358" y="319155"/>
                </a:cubicBezTo>
                <a:lnTo>
                  <a:pt x="1127051" y="255359"/>
                </a:lnTo>
                <a:cubicBezTo>
                  <a:pt x="1136376" y="249142"/>
                  <a:pt x="1148316" y="248271"/>
                  <a:pt x="1158949" y="244727"/>
                </a:cubicBezTo>
                <a:cubicBezTo>
                  <a:pt x="1182891" y="172895"/>
                  <a:pt x="1149686" y="250755"/>
                  <a:pt x="1201479" y="191564"/>
                </a:cubicBezTo>
                <a:cubicBezTo>
                  <a:pt x="1245873" y="140828"/>
                  <a:pt x="1245198" y="124203"/>
                  <a:pt x="1265274" y="63973"/>
                </a:cubicBezTo>
                <a:cubicBezTo>
                  <a:pt x="1286598" y="0"/>
                  <a:pt x="1399953" y="56885"/>
                  <a:pt x="1467293" y="53341"/>
                </a:cubicBezTo>
                <a:cubicBezTo>
                  <a:pt x="1481470" y="56885"/>
                  <a:pt x="1495772" y="59959"/>
                  <a:pt x="1509823" y="63973"/>
                </a:cubicBezTo>
                <a:cubicBezTo>
                  <a:pt x="1520600" y="67052"/>
                  <a:pt x="1530513" y="74606"/>
                  <a:pt x="1541721" y="74606"/>
                </a:cubicBezTo>
                <a:lnTo>
                  <a:pt x="2753832" y="63973"/>
                </a:lnTo>
                <a:lnTo>
                  <a:pt x="3561907" y="74606"/>
                </a:lnTo>
                <a:cubicBezTo>
                  <a:pt x="3598880" y="75530"/>
                  <a:pt x="3635164" y="99724"/>
                  <a:pt x="3657600" y="127769"/>
                </a:cubicBezTo>
                <a:cubicBezTo>
                  <a:pt x="3665583" y="137747"/>
                  <a:pt x="3671777" y="149034"/>
                  <a:pt x="3678865" y="159666"/>
                </a:cubicBezTo>
                <a:cubicBezTo>
                  <a:pt x="3682409" y="170299"/>
                  <a:pt x="3681572" y="183639"/>
                  <a:pt x="3689497" y="191564"/>
                </a:cubicBezTo>
                <a:cubicBezTo>
                  <a:pt x="3697422" y="199489"/>
                  <a:pt x="3711784" y="196430"/>
                  <a:pt x="3721395" y="202196"/>
                </a:cubicBezTo>
                <a:cubicBezTo>
                  <a:pt x="3729991" y="207354"/>
                  <a:pt x="3734832" y="217200"/>
                  <a:pt x="3742660" y="223462"/>
                </a:cubicBezTo>
                <a:cubicBezTo>
                  <a:pt x="3752639" y="231445"/>
                  <a:pt x="3763925" y="237639"/>
                  <a:pt x="3774558" y="244727"/>
                </a:cubicBezTo>
                <a:cubicBezTo>
                  <a:pt x="3785191" y="241183"/>
                  <a:pt x="3795317" y="232856"/>
                  <a:pt x="3806456" y="234094"/>
                </a:cubicBezTo>
                <a:cubicBezTo>
                  <a:pt x="3828734" y="236569"/>
                  <a:pt x="3870251" y="255359"/>
                  <a:pt x="3870251" y="255359"/>
                </a:cubicBezTo>
                <a:cubicBezTo>
                  <a:pt x="3900370" y="345720"/>
                  <a:pt x="3858363" y="235547"/>
                  <a:pt x="3902149" y="308522"/>
                </a:cubicBezTo>
                <a:cubicBezTo>
                  <a:pt x="3907915" y="318133"/>
                  <a:pt x="3907769" y="330395"/>
                  <a:pt x="3912781" y="340420"/>
                </a:cubicBezTo>
                <a:cubicBezTo>
                  <a:pt x="3918496" y="351850"/>
                  <a:pt x="3928856" y="360640"/>
                  <a:pt x="3934046" y="372317"/>
                </a:cubicBezTo>
                <a:cubicBezTo>
                  <a:pt x="3943150" y="392801"/>
                  <a:pt x="3936660" y="423679"/>
                  <a:pt x="3955311" y="436113"/>
                </a:cubicBezTo>
                <a:cubicBezTo>
                  <a:pt x="4028432" y="484860"/>
                  <a:pt x="3994861" y="470561"/>
                  <a:pt x="4051004" y="489276"/>
                </a:cubicBezTo>
                <a:cubicBezTo>
                  <a:pt x="4047460" y="499908"/>
                  <a:pt x="4040372" y="509966"/>
                  <a:pt x="4040372" y="521173"/>
                </a:cubicBezTo>
                <a:cubicBezTo>
                  <a:pt x="4040372" y="581209"/>
                  <a:pt x="4099371" y="558445"/>
                  <a:pt x="4146697" y="563703"/>
                </a:cubicBezTo>
                <a:cubicBezTo>
                  <a:pt x="4202841" y="582418"/>
                  <a:pt x="4169270" y="568119"/>
                  <a:pt x="4242390" y="616866"/>
                </a:cubicBezTo>
                <a:cubicBezTo>
                  <a:pt x="4251715" y="623083"/>
                  <a:pt x="4264263" y="622487"/>
                  <a:pt x="4274288" y="627499"/>
                </a:cubicBezTo>
                <a:cubicBezTo>
                  <a:pt x="4285718" y="633214"/>
                  <a:pt x="4295553" y="641676"/>
                  <a:pt x="4306186" y="648764"/>
                </a:cubicBezTo>
                <a:cubicBezTo>
                  <a:pt x="4309730" y="659397"/>
                  <a:pt x="4308066" y="673661"/>
                  <a:pt x="4316818" y="680662"/>
                </a:cubicBezTo>
                <a:cubicBezTo>
                  <a:pt x="4328229" y="689791"/>
                  <a:pt x="4345298" y="687279"/>
                  <a:pt x="4359349" y="691294"/>
                </a:cubicBezTo>
                <a:cubicBezTo>
                  <a:pt x="4370125" y="694373"/>
                  <a:pt x="4381449" y="696484"/>
                  <a:pt x="4391246" y="701927"/>
                </a:cubicBezTo>
                <a:cubicBezTo>
                  <a:pt x="4413587" y="714339"/>
                  <a:pt x="4430796" y="736375"/>
                  <a:pt x="4455042" y="744457"/>
                </a:cubicBezTo>
                <a:lnTo>
                  <a:pt x="4518837" y="765722"/>
                </a:lnTo>
                <a:cubicBezTo>
                  <a:pt x="4529470" y="776355"/>
                  <a:pt x="4543432" y="784475"/>
                  <a:pt x="4550735" y="797620"/>
                </a:cubicBezTo>
                <a:cubicBezTo>
                  <a:pt x="4561621" y="817214"/>
                  <a:pt x="4572000" y="861415"/>
                  <a:pt x="4572000" y="861415"/>
                </a:cubicBezTo>
                <a:cubicBezTo>
                  <a:pt x="4567133" y="949021"/>
                  <a:pt x="4569522" y="1032056"/>
                  <a:pt x="4550735" y="1116596"/>
                </a:cubicBezTo>
                <a:cubicBezTo>
                  <a:pt x="4548304" y="1127537"/>
                  <a:pt x="4543646" y="1137861"/>
                  <a:pt x="4540102" y="1148494"/>
                </a:cubicBezTo>
                <a:cubicBezTo>
                  <a:pt x="4536183" y="1175927"/>
                  <a:pt x="4533684" y="1225126"/>
                  <a:pt x="4518837" y="1254820"/>
                </a:cubicBezTo>
                <a:cubicBezTo>
                  <a:pt x="4513122" y="1266249"/>
                  <a:pt x="4504660" y="1276085"/>
                  <a:pt x="4497572" y="1286717"/>
                </a:cubicBezTo>
                <a:cubicBezTo>
                  <a:pt x="4501116" y="1297350"/>
                  <a:pt x="4502438" y="1309004"/>
                  <a:pt x="4508204" y="1318615"/>
                </a:cubicBezTo>
                <a:cubicBezTo>
                  <a:pt x="4513362" y="1327211"/>
                  <a:pt x="4524987" y="1330914"/>
                  <a:pt x="4529470" y="1339880"/>
                </a:cubicBezTo>
                <a:cubicBezTo>
                  <a:pt x="4573757" y="1428453"/>
                  <a:pt x="4521263" y="1384028"/>
                  <a:pt x="4582632" y="1424941"/>
                </a:cubicBezTo>
                <a:cubicBezTo>
                  <a:pt x="4594859" y="1620571"/>
                  <a:pt x="4561748" y="1547786"/>
                  <a:pt x="4635795" y="1658857"/>
                </a:cubicBezTo>
                <a:lnTo>
                  <a:pt x="4678325" y="1722652"/>
                </a:lnTo>
                <a:cubicBezTo>
                  <a:pt x="4690759" y="1741303"/>
                  <a:pt x="4699590" y="1786448"/>
                  <a:pt x="4699590" y="1786448"/>
                </a:cubicBezTo>
                <a:cubicBezTo>
                  <a:pt x="4698968" y="1796400"/>
                  <a:pt x="4718045" y="1948185"/>
                  <a:pt x="4667693" y="1988466"/>
                </a:cubicBezTo>
                <a:cubicBezTo>
                  <a:pt x="4658941" y="1995467"/>
                  <a:pt x="4645820" y="1994087"/>
                  <a:pt x="4635795" y="1999099"/>
                </a:cubicBezTo>
                <a:cubicBezTo>
                  <a:pt x="4624365" y="2004814"/>
                  <a:pt x="4614530" y="2013276"/>
                  <a:pt x="4603897" y="2020364"/>
                </a:cubicBezTo>
                <a:cubicBezTo>
                  <a:pt x="4596809" y="2030997"/>
                  <a:pt x="4592611" y="2044279"/>
                  <a:pt x="4582632" y="2052262"/>
                </a:cubicBezTo>
                <a:cubicBezTo>
                  <a:pt x="4573881" y="2059263"/>
                  <a:pt x="4560060" y="2056677"/>
                  <a:pt x="4550735" y="2062894"/>
                </a:cubicBezTo>
                <a:cubicBezTo>
                  <a:pt x="4538224" y="2071235"/>
                  <a:pt x="4528463" y="2083240"/>
                  <a:pt x="4518837" y="2094792"/>
                </a:cubicBezTo>
                <a:cubicBezTo>
                  <a:pt x="4510656" y="2104609"/>
                  <a:pt x="4505555" y="2116711"/>
                  <a:pt x="4497572" y="2126689"/>
                </a:cubicBezTo>
                <a:cubicBezTo>
                  <a:pt x="4475482" y="2154302"/>
                  <a:pt x="4471402" y="2143041"/>
                  <a:pt x="4455042" y="2179852"/>
                </a:cubicBezTo>
                <a:cubicBezTo>
                  <a:pt x="4445938" y="2200336"/>
                  <a:pt x="4440866" y="2222383"/>
                  <a:pt x="4433777" y="2243648"/>
                </a:cubicBezTo>
                <a:lnTo>
                  <a:pt x="4423144" y="2275545"/>
                </a:lnTo>
                <a:cubicBezTo>
                  <a:pt x="4416055" y="2296810"/>
                  <a:pt x="4380614" y="2289722"/>
                  <a:pt x="4359349" y="2296810"/>
                </a:cubicBezTo>
                <a:cubicBezTo>
                  <a:pt x="4315329" y="2311484"/>
                  <a:pt x="4336775" y="2301227"/>
                  <a:pt x="4295553" y="2328708"/>
                </a:cubicBezTo>
                <a:cubicBezTo>
                  <a:pt x="4261854" y="2379257"/>
                  <a:pt x="4278330" y="2348482"/>
                  <a:pt x="4253023" y="2424401"/>
                </a:cubicBezTo>
                <a:cubicBezTo>
                  <a:pt x="4249479" y="2435034"/>
                  <a:pt x="4248607" y="2446974"/>
                  <a:pt x="4242390" y="2456299"/>
                </a:cubicBezTo>
                <a:cubicBezTo>
                  <a:pt x="4235302" y="2466931"/>
                  <a:pt x="4229108" y="2478218"/>
                  <a:pt x="4221125" y="2488196"/>
                </a:cubicBezTo>
                <a:cubicBezTo>
                  <a:pt x="4214863" y="2496024"/>
                  <a:pt x="4205875" y="2501442"/>
                  <a:pt x="4199860" y="2509462"/>
                </a:cubicBezTo>
                <a:cubicBezTo>
                  <a:pt x="4137839" y="2592158"/>
                  <a:pt x="4184797" y="2554946"/>
                  <a:pt x="4125432" y="2594522"/>
                </a:cubicBezTo>
                <a:cubicBezTo>
                  <a:pt x="4121888" y="2605155"/>
                  <a:pt x="4121017" y="2617095"/>
                  <a:pt x="4114800" y="2626420"/>
                </a:cubicBezTo>
                <a:cubicBezTo>
                  <a:pt x="4106459" y="2638931"/>
                  <a:pt x="4092528" y="2646766"/>
                  <a:pt x="4082902" y="2658317"/>
                </a:cubicBezTo>
                <a:cubicBezTo>
                  <a:pt x="4074721" y="2668134"/>
                  <a:pt x="4068725" y="2679582"/>
                  <a:pt x="4061637" y="2690215"/>
                </a:cubicBezTo>
                <a:cubicBezTo>
                  <a:pt x="4058093" y="2768187"/>
                  <a:pt x="4055726" y="2846221"/>
                  <a:pt x="4051004" y="2924131"/>
                </a:cubicBezTo>
                <a:cubicBezTo>
                  <a:pt x="4048636" y="2963206"/>
                  <a:pt x="4049174" y="3002945"/>
                  <a:pt x="4040372" y="3041089"/>
                </a:cubicBezTo>
                <a:cubicBezTo>
                  <a:pt x="4038118" y="3050857"/>
                  <a:pt x="4026195" y="3055266"/>
                  <a:pt x="4019107" y="3062355"/>
                </a:cubicBezTo>
                <a:cubicBezTo>
                  <a:pt x="4015563" y="3080076"/>
                  <a:pt x="4012857" y="3097985"/>
                  <a:pt x="4008474" y="3115517"/>
                </a:cubicBezTo>
                <a:cubicBezTo>
                  <a:pt x="4005756" y="3126390"/>
                  <a:pt x="3999015" y="3136269"/>
                  <a:pt x="3997842" y="3147415"/>
                </a:cubicBezTo>
                <a:cubicBezTo>
                  <a:pt x="3973781" y="3375997"/>
                  <a:pt x="4009922" y="3249396"/>
                  <a:pt x="3965944" y="3381331"/>
                </a:cubicBezTo>
                <a:cubicBezTo>
                  <a:pt x="3961903" y="3393454"/>
                  <a:pt x="3954658" y="3405246"/>
                  <a:pt x="3944679" y="3413229"/>
                </a:cubicBezTo>
                <a:cubicBezTo>
                  <a:pt x="3935927" y="3420231"/>
                  <a:pt x="3923414" y="3420318"/>
                  <a:pt x="3912781" y="3423862"/>
                </a:cubicBezTo>
                <a:cubicBezTo>
                  <a:pt x="3905693" y="3434494"/>
                  <a:pt x="3896706" y="3444082"/>
                  <a:pt x="3891516" y="3455759"/>
                </a:cubicBezTo>
                <a:cubicBezTo>
                  <a:pt x="3882412" y="3476243"/>
                  <a:pt x="3877340" y="3498290"/>
                  <a:pt x="3870251" y="3519555"/>
                </a:cubicBezTo>
                <a:lnTo>
                  <a:pt x="3838353" y="3615248"/>
                </a:lnTo>
                <a:lnTo>
                  <a:pt x="3817088" y="3679043"/>
                </a:lnTo>
                <a:cubicBezTo>
                  <a:pt x="3813544" y="3689676"/>
                  <a:pt x="3814381" y="3703016"/>
                  <a:pt x="3806456" y="3710941"/>
                </a:cubicBezTo>
                <a:cubicBezTo>
                  <a:pt x="3788782" y="3728614"/>
                  <a:pt x="3777434" y="3742742"/>
                  <a:pt x="3753293" y="3753471"/>
                </a:cubicBezTo>
                <a:cubicBezTo>
                  <a:pt x="3639416" y="3804083"/>
                  <a:pt x="3729787" y="3747876"/>
                  <a:pt x="3657600" y="3796001"/>
                </a:cubicBezTo>
                <a:cubicBezTo>
                  <a:pt x="3654056" y="3870429"/>
                  <a:pt x="3652909" y="3945010"/>
                  <a:pt x="3646967" y="4019285"/>
                </a:cubicBezTo>
                <a:cubicBezTo>
                  <a:pt x="3645802" y="4033851"/>
                  <a:pt x="3644441" y="4049656"/>
                  <a:pt x="3636335" y="4061815"/>
                </a:cubicBezTo>
                <a:cubicBezTo>
                  <a:pt x="3629247" y="4072448"/>
                  <a:pt x="3615070" y="4075992"/>
                  <a:pt x="3604437" y="4083080"/>
                </a:cubicBezTo>
                <a:lnTo>
                  <a:pt x="3572539" y="4178773"/>
                </a:lnTo>
                <a:lnTo>
                  <a:pt x="3561907" y="4210671"/>
                </a:lnTo>
                <a:cubicBezTo>
                  <a:pt x="3558363" y="4278010"/>
                  <a:pt x="3559308" y="4345737"/>
                  <a:pt x="3551274" y="4412689"/>
                </a:cubicBezTo>
                <a:cubicBezTo>
                  <a:pt x="3548603" y="4434945"/>
                  <a:pt x="3537097" y="4455220"/>
                  <a:pt x="3530009" y="4476485"/>
                </a:cubicBezTo>
                <a:lnTo>
                  <a:pt x="3519377" y="4508382"/>
                </a:lnTo>
                <a:cubicBezTo>
                  <a:pt x="3515833" y="4543824"/>
                  <a:pt x="3520008" y="4580917"/>
                  <a:pt x="3508744" y="4614708"/>
                </a:cubicBezTo>
                <a:cubicBezTo>
                  <a:pt x="3495119" y="4655583"/>
                  <a:pt x="3464764" y="4620185"/>
                  <a:pt x="3444949" y="4646606"/>
                </a:cubicBezTo>
                <a:cubicBezTo>
                  <a:pt x="3438570" y="4655112"/>
                  <a:pt x="3444949" y="4667871"/>
                  <a:pt x="3444949" y="4678503"/>
                </a:cubicBezTo>
              </a:path>
            </a:pathLst>
          </a:custGeom>
          <a:ln w="76200">
            <a:solidFill>
              <a:srgbClr val="00B0F0"/>
            </a:solidFill>
          </a:ln>
        </p:spPr>
        <p:style>
          <a:lnRef idx="1">
            <a:schemeClr val="accent1"/>
          </a:lnRef>
          <a:fillRef idx="0">
            <a:schemeClr val="accent1"/>
          </a:fillRef>
          <a:effectRef idx="0">
            <a:schemeClr val="accent1"/>
          </a:effectRef>
          <a:fontRef idx="minor">
            <a:schemeClr val="tx1"/>
          </a:fontRef>
        </p:style>
        <p:txBody>
          <a:bodyPr lIns="71682" tIns="35841" rIns="71682" bIns="35841" anchor="ctr"/>
          <a:lstStyle/>
          <a:p>
            <a:pPr algn="ctr">
              <a:defRPr/>
            </a:pPr>
            <a:endParaRPr lang="pt-BR" sz="1400"/>
          </a:p>
        </p:txBody>
      </p:sp>
      <p:sp>
        <p:nvSpPr>
          <p:cNvPr id="29" name="Forma livre 5"/>
          <p:cNvSpPr>
            <a:spLocks noChangeArrowheads="1"/>
          </p:cNvSpPr>
          <p:nvPr/>
        </p:nvSpPr>
        <p:spPr bwMode="auto">
          <a:xfrm>
            <a:off x="2229024" y="2387119"/>
            <a:ext cx="3887787" cy="3630613"/>
          </a:xfrm>
          <a:custGeom>
            <a:avLst/>
            <a:gdLst>
              <a:gd name="T0" fmla="*/ 74944 w 4956304"/>
              <a:gd name="T1" fmla="*/ 3507718 h 4483396"/>
              <a:gd name="T2" fmla="*/ 52332 w 4956304"/>
              <a:gd name="T3" fmla="*/ 3387254 h 4483396"/>
              <a:gd name="T4" fmla="*/ 18416 w 4956304"/>
              <a:gd name="T5" fmla="*/ 3258191 h 4483396"/>
              <a:gd name="T6" fmla="*/ 2588 w 4956304"/>
              <a:gd name="T7" fmla="*/ 3137731 h 4483396"/>
              <a:gd name="T8" fmla="*/ 18416 w 4956304"/>
              <a:gd name="T9" fmla="*/ 3008668 h 4483396"/>
              <a:gd name="T10" fmla="*/ 27458 w 4956304"/>
              <a:gd name="T11" fmla="*/ 2922616 h 4483396"/>
              <a:gd name="T12" fmla="*/ 36503 w 4956304"/>
              <a:gd name="T13" fmla="*/ 2810762 h 4483396"/>
              <a:gd name="T14" fmla="*/ 20677 w 4956304"/>
              <a:gd name="T15" fmla="*/ 2544029 h 4483396"/>
              <a:gd name="T16" fmla="*/ 7108 w 4956304"/>
              <a:gd name="T17" fmla="*/ 2285896 h 4483396"/>
              <a:gd name="T18" fmla="*/ 36503 w 4956304"/>
              <a:gd name="T19" fmla="*/ 2208457 h 4483396"/>
              <a:gd name="T20" fmla="*/ 68162 w 4956304"/>
              <a:gd name="T21" fmla="*/ 2131017 h 4483396"/>
              <a:gd name="T22" fmla="*/ 97555 w 4956304"/>
              <a:gd name="T23" fmla="*/ 2019160 h 4483396"/>
              <a:gd name="T24" fmla="*/ 108860 w 4956304"/>
              <a:gd name="T25" fmla="*/ 1890093 h 4483396"/>
              <a:gd name="T26" fmla="*/ 117904 w 4956304"/>
              <a:gd name="T27" fmla="*/ 1795448 h 4483396"/>
              <a:gd name="T28" fmla="*/ 138255 w 4956304"/>
              <a:gd name="T29" fmla="*/ 1640570 h 4483396"/>
              <a:gd name="T30" fmla="*/ 149561 w 4956304"/>
              <a:gd name="T31" fmla="*/ 1528712 h 4483396"/>
              <a:gd name="T32" fmla="*/ 167650 w 4956304"/>
              <a:gd name="T33" fmla="*/ 1477084 h 4483396"/>
              <a:gd name="T34" fmla="*/ 181219 w 4956304"/>
              <a:gd name="T35" fmla="*/ 1391044 h 4483396"/>
              <a:gd name="T36" fmla="*/ 208352 w 4956304"/>
              <a:gd name="T37" fmla="*/ 1261978 h 4483396"/>
              <a:gd name="T38" fmla="*/ 233223 w 4956304"/>
              <a:gd name="T39" fmla="*/ 1184539 h 4483396"/>
              <a:gd name="T40" fmla="*/ 262619 w 4956304"/>
              <a:gd name="T41" fmla="*/ 1098493 h 4483396"/>
              <a:gd name="T42" fmla="*/ 282967 w 4956304"/>
              <a:gd name="T43" fmla="*/ 986639 h 4483396"/>
              <a:gd name="T44" fmla="*/ 310101 w 4956304"/>
              <a:gd name="T45" fmla="*/ 883385 h 4483396"/>
              <a:gd name="T46" fmla="*/ 323670 w 4956304"/>
              <a:gd name="T47" fmla="*/ 814551 h 4483396"/>
              <a:gd name="T48" fmla="*/ 341756 w 4956304"/>
              <a:gd name="T49" fmla="*/ 728506 h 4483396"/>
              <a:gd name="T50" fmla="*/ 355324 w 4956304"/>
              <a:gd name="T51" fmla="*/ 625255 h 4483396"/>
              <a:gd name="T52" fmla="*/ 377936 w 4956304"/>
              <a:gd name="T53" fmla="*/ 573626 h 4483396"/>
              <a:gd name="T54" fmla="*/ 393763 w 4956304"/>
              <a:gd name="T55" fmla="*/ 418749 h 4483396"/>
              <a:gd name="T56" fmla="*/ 411853 w 4956304"/>
              <a:gd name="T57" fmla="*/ 298286 h 4483396"/>
              <a:gd name="T58" fmla="*/ 432203 w 4956304"/>
              <a:gd name="T59" fmla="*/ 177825 h 4483396"/>
              <a:gd name="T60" fmla="*/ 441248 w 4956304"/>
              <a:gd name="T61" fmla="*/ 48760 h 4483396"/>
              <a:gd name="T62" fmla="*/ 565609 w 4956304"/>
              <a:gd name="T63" fmla="*/ 22945 h 4483396"/>
              <a:gd name="T64" fmla="*/ 583698 w 4956304"/>
              <a:gd name="T65" fmla="*/ 195034 h 4483396"/>
              <a:gd name="T66" fmla="*/ 601789 w 4956304"/>
              <a:gd name="T67" fmla="*/ 306891 h 4483396"/>
              <a:gd name="T68" fmla="*/ 635704 w 4956304"/>
              <a:gd name="T69" fmla="*/ 487582 h 4483396"/>
              <a:gd name="T70" fmla="*/ 649271 w 4956304"/>
              <a:gd name="T71" fmla="*/ 616649 h 4483396"/>
              <a:gd name="T72" fmla="*/ 676404 w 4956304"/>
              <a:gd name="T73" fmla="*/ 668276 h 4483396"/>
              <a:gd name="T74" fmla="*/ 703538 w 4956304"/>
              <a:gd name="T75" fmla="*/ 805946 h 4483396"/>
              <a:gd name="T76" fmla="*/ 728409 w 4956304"/>
              <a:gd name="T77" fmla="*/ 874781 h 4483396"/>
              <a:gd name="T78" fmla="*/ 757805 w 4956304"/>
              <a:gd name="T79" fmla="*/ 986639 h 4483396"/>
              <a:gd name="T80" fmla="*/ 798507 w 4956304"/>
              <a:gd name="T81" fmla="*/ 1141515 h 4483396"/>
              <a:gd name="T82" fmla="*/ 827900 w 4956304"/>
              <a:gd name="T83" fmla="*/ 1236165 h 4483396"/>
              <a:gd name="T84" fmla="*/ 875384 w 4956304"/>
              <a:gd name="T85" fmla="*/ 1365228 h 4483396"/>
              <a:gd name="T86" fmla="*/ 895733 w 4956304"/>
              <a:gd name="T87" fmla="*/ 1485689 h 4483396"/>
              <a:gd name="T88" fmla="*/ 916085 w 4956304"/>
              <a:gd name="T89" fmla="*/ 1718009 h 4483396"/>
              <a:gd name="T90" fmla="*/ 927391 w 4956304"/>
              <a:gd name="T91" fmla="*/ 1864283 h 4483396"/>
              <a:gd name="T92" fmla="*/ 943217 w 4956304"/>
              <a:gd name="T93" fmla="*/ 1976139 h 4483396"/>
              <a:gd name="T94" fmla="*/ 963568 w 4956304"/>
              <a:gd name="T95" fmla="*/ 2070784 h 4483396"/>
              <a:gd name="T96" fmla="*/ 995223 w 4956304"/>
              <a:gd name="T97" fmla="*/ 2105208 h 4483396"/>
              <a:gd name="T98" fmla="*/ 1035923 w 4956304"/>
              <a:gd name="T99" fmla="*/ 2225668 h 4483396"/>
              <a:gd name="T100" fmla="*/ 1054014 w 4956304"/>
              <a:gd name="T101" fmla="*/ 2354732 h 4483396"/>
              <a:gd name="T102" fmla="*/ 1044969 w 4956304"/>
              <a:gd name="T103" fmla="*/ 2483794 h 4483396"/>
              <a:gd name="T104" fmla="*/ 1031401 w 4956304"/>
              <a:gd name="T105" fmla="*/ 2630069 h 4483396"/>
              <a:gd name="T106" fmla="*/ 1004268 w 4956304"/>
              <a:gd name="T107" fmla="*/ 2776349 h 4483396"/>
              <a:gd name="T108" fmla="*/ 1011051 w 4956304"/>
              <a:gd name="T109" fmla="*/ 3051686 h 4483396"/>
              <a:gd name="T110" fmla="*/ 1013313 w 4956304"/>
              <a:gd name="T111" fmla="*/ 3258191 h 4483396"/>
              <a:gd name="T112" fmla="*/ 995223 w 4956304"/>
              <a:gd name="T113" fmla="*/ 3413068 h 4483396"/>
              <a:gd name="T114" fmla="*/ 972614 w 4956304"/>
              <a:gd name="T115" fmla="*/ 3456091 h 4483396"/>
              <a:gd name="T116" fmla="*/ 950002 w 4956304"/>
              <a:gd name="T117" fmla="*/ 3533530 h 4483396"/>
              <a:gd name="T118" fmla="*/ 929652 w 4956304"/>
              <a:gd name="T119" fmla="*/ 3628176 h 448339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4956304"/>
              <a:gd name="T181" fmla="*/ 0 h 4483396"/>
              <a:gd name="T182" fmla="*/ 4956304 w 4956304"/>
              <a:gd name="T183" fmla="*/ 4483396 h 448339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4956304" h="4483396">
                <a:moveTo>
                  <a:pt x="448099" y="4483396"/>
                </a:moveTo>
                <a:cubicBezTo>
                  <a:pt x="433922" y="4462131"/>
                  <a:pt x="413651" y="4443846"/>
                  <a:pt x="405569" y="4419600"/>
                </a:cubicBezTo>
                <a:cubicBezTo>
                  <a:pt x="380263" y="4343682"/>
                  <a:pt x="402955" y="4368239"/>
                  <a:pt x="352406" y="4334540"/>
                </a:cubicBezTo>
                <a:cubicBezTo>
                  <a:pt x="333078" y="4257224"/>
                  <a:pt x="358827" y="4319695"/>
                  <a:pt x="309876" y="4270744"/>
                </a:cubicBezTo>
                <a:cubicBezTo>
                  <a:pt x="220252" y="4181120"/>
                  <a:pt x="347156" y="4293422"/>
                  <a:pt x="277978" y="4206949"/>
                </a:cubicBezTo>
                <a:cubicBezTo>
                  <a:pt x="269995" y="4196971"/>
                  <a:pt x="255898" y="4193865"/>
                  <a:pt x="246081" y="4185684"/>
                </a:cubicBezTo>
                <a:cubicBezTo>
                  <a:pt x="234529" y="4176058"/>
                  <a:pt x="223415" y="4165655"/>
                  <a:pt x="214183" y="4153786"/>
                </a:cubicBezTo>
                <a:cubicBezTo>
                  <a:pt x="147389" y="4067908"/>
                  <a:pt x="201506" y="4109893"/>
                  <a:pt x="139755" y="4068726"/>
                </a:cubicBezTo>
                <a:cubicBezTo>
                  <a:pt x="97400" y="4005193"/>
                  <a:pt x="143657" y="4060435"/>
                  <a:pt x="86592" y="4026196"/>
                </a:cubicBezTo>
                <a:cubicBezTo>
                  <a:pt x="69760" y="4016097"/>
                  <a:pt x="53719" y="3987518"/>
                  <a:pt x="44062" y="3973033"/>
                </a:cubicBezTo>
                <a:lnTo>
                  <a:pt x="22797" y="3909237"/>
                </a:lnTo>
                <a:lnTo>
                  <a:pt x="12165" y="3877340"/>
                </a:lnTo>
                <a:cubicBezTo>
                  <a:pt x="15709" y="3866707"/>
                  <a:pt x="19718" y="3856219"/>
                  <a:pt x="22797" y="3845442"/>
                </a:cubicBezTo>
                <a:cubicBezTo>
                  <a:pt x="27337" y="3829553"/>
                  <a:pt x="35567" y="3788003"/>
                  <a:pt x="44062" y="3771014"/>
                </a:cubicBezTo>
                <a:cubicBezTo>
                  <a:pt x="57473" y="3744191"/>
                  <a:pt x="66815" y="3737629"/>
                  <a:pt x="86592" y="3717851"/>
                </a:cubicBezTo>
                <a:cubicBezTo>
                  <a:pt x="90136" y="3707219"/>
                  <a:pt x="92213" y="3695978"/>
                  <a:pt x="97225" y="3685954"/>
                </a:cubicBezTo>
                <a:cubicBezTo>
                  <a:pt x="102940" y="3674524"/>
                  <a:pt x="113456" y="3665802"/>
                  <a:pt x="118490" y="3654056"/>
                </a:cubicBezTo>
                <a:cubicBezTo>
                  <a:pt x="124246" y="3640625"/>
                  <a:pt x="125109" y="3625577"/>
                  <a:pt x="129123" y="3611526"/>
                </a:cubicBezTo>
                <a:cubicBezTo>
                  <a:pt x="132202" y="3600749"/>
                  <a:pt x="136676" y="3590405"/>
                  <a:pt x="139755" y="3579628"/>
                </a:cubicBezTo>
                <a:cubicBezTo>
                  <a:pt x="143769" y="3565577"/>
                  <a:pt x="146189" y="3551095"/>
                  <a:pt x="150388" y="3537098"/>
                </a:cubicBezTo>
                <a:cubicBezTo>
                  <a:pt x="156829" y="3515628"/>
                  <a:pt x="171653" y="3473303"/>
                  <a:pt x="171653" y="3473303"/>
                </a:cubicBezTo>
                <a:cubicBezTo>
                  <a:pt x="162871" y="3332794"/>
                  <a:pt x="171215" y="3343741"/>
                  <a:pt x="150388" y="3250019"/>
                </a:cubicBezTo>
                <a:cubicBezTo>
                  <a:pt x="147218" y="3235754"/>
                  <a:pt x="146290" y="3220559"/>
                  <a:pt x="139755" y="3207489"/>
                </a:cubicBezTo>
                <a:cubicBezTo>
                  <a:pt x="128325" y="3184630"/>
                  <a:pt x="105307" y="3167939"/>
                  <a:pt x="97225" y="3143693"/>
                </a:cubicBezTo>
                <a:cubicBezTo>
                  <a:pt x="90137" y="3122428"/>
                  <a:pt x="88394" y="3098549"/>
                  <a:pt x="75960" y="3079898"/>
                </a:cubicBezTo>
                <a:lnTo>
                  <a:pt x="33430" y="3016103"/>
                </a:lnTo>
                <a:cubicBezTo>
                  <a:pt x="17123" y="2950876"/>
                  <a:pt x="0" y="2901128"/>
                  <a:pt x="33430" y="2824717"/>
                </a:cubicBezTo>
                <a:cubicBezTo>
                  <a:pt x="42415" y="2804181"/>
                  <a:pt x="97225" y="2803451"/>
                  <a:pt x="97225" y="2803451"/>
                </a:cubicBezTo>
                <a:cubicBezTo>
                  <a:pt x="158166" y="2712040"/>
                  <a:pt x="77021" y="2819614"/>
                  <a:pt x="150388" y="2760921"/>
                </a:cubicBezTo>
                <a:cubicBezTo>
                  <a:pt x="160366" y="2752938"/>
                  <a:pt x="160817" y="2735797"/>
                  <a:pt x="171653" y="2729024"/>
                </a:cubicBezTo>
                <a:cubicBezTo>
                  <a:pt x="190661" y="2717144"/>
                  <a:pt x="216797" y="2720192"/>
                  <a:pt x="235448" y="2707758"/>
                </a:cubicBezTo>
                <a:lnTo>
                  <a:pt x="299244" y="2665228"/>
                </a:lnTo>
                <a:cubicBezTo>
                  <a:pt x="306332" y="2654595"/>
                  <a:pt x="311473" y="2642366"/>
                  <a:pt x="320509" y="2633330"/>
                </a:cubicBezTo>
                <a:cubicBezTo>
                  <a:pt x="357368" y="2596470"/>
                  <a:pt x="350988" y="2631204"/>
                  <a:pt x="373671" y="2580168"/>
                </a:cubicBezTo>
                <a:cubicBezTo>
                  <a:pt x="382775" y="2559684"/>
                  <a:pt x="373672" y="2523460"/>
                  <a:pt x="394937" y="2516372"/>
                </a:cubicBezTo>
                <a:lnTo>
                  <a:pt x="458732" y="2495107"/>
                </a:lnTo>
                <a:cubicBezTo>
                  <a:pt x="465820" y="2484475"/>
                  <a:pt x="478586" y="2475910"/>
                  <a:pt x="479997" y="2463210"/>
                </a:cubicBezTo>
                <a:cubicBezTo>
                  <a:pt x="485328" y="2415236"/>
                  <a:pt x="449266" y="2392348"/>
                  <a:pt x="479997" y="2346251"/>
                </a:cubicBezTo>
                <a:cubicBezTo>
                  <a:pt x="486214" y="2336926"/>
                  <a:pt x="501262" y="2339163"/>
                  <a:pt x="511895" y="2335619"/>
                </a:cubicBezTo>
                <a:cubicBezTo>
                  <a:pt x="518983" y="2324986"/>
                  <a:pt x="528673" y="2315686"/>
                  <a:pt x="533160" y="2303721"/>
                </a:cubicBezTo>
                <a:cubicBezTo>
                  <a:pt x="539505" y="2286800"/>
                  <a:pt x="539409" y="2268090"/>
                  <a:pt x="543792" y="2250558"/>
                </a:cubicBezTo>
                <a:cubicBezTo>
                  <a:pt x="546510" y="2239685"/>
                  <a:pt x="551707" y="2229534"/>
                  <a:pt x="554425" y="2218661"/>
                </a:cubicBezTo>
                <a:cubicBezTo>
                  <a:pt x="557733" y="2205431"/>
                  <a:pt x="573882" y="2105850"/>
                  <a:pt x="586323" y="2101703"/>
                </a:cubicBezTo>
                <a:lnTo>
                  <a:pt x="618220" y="2091070"/>
                </a:lnTo>
                <a:cubicBezTo>
                  <a:pt x="657003" y="1974726"/>
                  <a:pt x="595149" y="2150957"/>
                  <a:pt x="650118" y="2027275"/>
                </a:cubicBezTo>
                <a:cubicBezTo>
                  <a:pt x="659222" y="2006791"/>
                  <a:pt x="664295" y="1984744"/>
                  <a:pt x="671383" y="1963479"/>
                </a:cubicBezTo>
                <a:cubicBezTo>
                  <a:pt x="677098" y="1946335"/>
                  <a:pt x="674897" y="1926927"/>
                  <a:pt x="682016" y="1910317"/>
                </a:cubicBezTo>
                <a:cubicBezTo>
                  <a:pt x="685965" y="1901103"/>
                  <a:pt x="697019" y="1896879"/>
                  <a:pt x="703281" y="1889051"/>
                </a:cubicBezTo>
                <a:cubicBezTo>
                  <a:pt x="711264" y="1879073"/>
                  <a:pt x="714568" y="1865137"/>
                  <a:pt x="724546" y="1857154"/>
                </a:cubicBezTo>
                <a:cubicBezTo>
                  <a:pt x="733298" y="1850153"/>
                  <a:pt x="746419" y="1851533"/>
                  <a:pt x="756444" y="1846521"/>
                </a:cubicBezTo>
                <a:cubicBezTo>
                  <a:pt x="767873" y="1840806"/>
                  <a:pt x="777709" y="1832344"/>
                  <a:pt x="788341" y="1825256"/>
                </a:cubicBezTo>
                <a:cubicBezTo>
                  <a:pt x="791885" y="1814623"/>
                  <a:pt x="795895" y="1804135"/>
                  <a:pt x="798974" y="1793358"/>
                </a:cubicBezTo>
                <a:cubicBezTo>
                  <a:pt x="802988" y="1779307"/>
                  <a:pt x="801112" y="1762719"/>
                  <a:pt x="809606" y="1750828"/>
                </a:cubicBezTo>
                <a:cubicBezTo>
                  <a:pt x="819906" y="1736408"/>
                  <a:pt x="837960" y="1729563"/>
                  <a:pt x="852137" y="1718930"/>
                </a:cubicBezTo>
                <a:cubicBezTo>
                  <a:pt x="875334" y="1649338"/>
                  <a:pt x="843116" y="1717640"/>
                  <a:pt x="894667" y="1676400"/>
                </a:cubicBezTo>
                <a:cubicBezTo>
                  <a:pt x="963373" y="1621436"/>
                  <a:pt x="867653" y="1660597"/>
                  <a:pt x="947830" y="1633870"/>
                </a:cubicBezTo>
                <a:cubicBezTo>
                  <a:pt x="1001217" y="1553788"/>
                  <a:pt x="938532" y="1655565"/>
                  <a:pt x="979727" y="1559442"/>
                </a:cubicBezTo>
                <a:cubicBezTo>
                  <a:pt x="994832" y="1524196"/>
                  <a:pt x="1001150" y="1532663"/>
                  <a:pt x="1022258" y="1506279"/>
                </a:cubicBezTo>
                <a:cubicBezTo>
                  <a:pt x="1030241" y="1496301"/>
                  <a:pt x="1032428" y="1480722"/>
                  <a:pt x="1043523" y="1474382"/>
                </a:cubicBezTo>
                <a:cubicBezTo>
                  <a:pt x="1059214" y="1465416"/>
                  <a:pt x="1078964" y="1467293"/>
                  <a:pt x="1096685" y="1463749"/>
                </a:cubicBezTo>
                <a:cubicBezTo>
                  <a:pt x="1188096" y="1402809"/>
                  <a:pt x="1080524" y="1483952"/>
                  <a:pt x="1139216" y="1410586"/>
                </a:cubicBezTo>
                <a:cubicBezTo>
                  <a:pt x="1154207" y="1391847"/>
                  <a:pt x="1181997" y="1385693"/>
                  <a:pt x="1203011" y="1378689"/>
                </a:cubicBezTo>
                <a:cubicBezTo>
                  <a:pt x="1213644" y="1371601"/>
                  <a:pt x="1223479" y="1363139"/>
                  <a:pt x="1234909" y="1357424"/>
                </a:cubicBezTo>
                <a:cubicBezTo>
                  <a:pt x="1244933" y="1352412"/>
                  <a:pt x="1258054" y="1353792"/>
                  <a:pt x="1266806" y="1346791"/>
                </a:cubicBezTo>
                <a:cubicBezTo>
                  <a:pt x="1276784" y="1338808"/>
                  <a:pt x="1280983" y="1325526"/>
                  <a:pt x="1288071" y="1314893"/>
                </a:cubicBezTo>
                <a:cubicBezTo>
                  <a:pt x="1311007" y="1154349"/>
                  <a:pt x="1272500" y="1291827"/>
                  <a:pt x="1330602" y="1219200"/>
                </a:cubicBezTo>
                <a:cubicBezTo>
                  <a:pt x="1371844" y="1167648"/>
                  <a:pt x="1303535" y="1199870"/>
                  <a:pt x="1373132" y="1176670"/>
                </a:cubicBezTo>
                <a:cubicBezTo>
                  <a:pt x="1380220" y="1155405"/>
                  <a:pt x="1373132" y="1119963"/>
                  <a:pt x="1394397" y="1112875"/>
                </a:cubicBezTo>
                <a:lnTo>
                  <a:pt x="1458192" y="1091610"/>
                </a:lnTo>
                <a:cubicBezTo>
                  <a:pt x="1461736" y="1080977"/>
                  <a:pt x="1461823" y="1068464"/>
                  <a:pt x="1468825" y="1059712"/>
                </a:cubicBezTo>
                <a:cubicBezTo>
                  <a:pt x="1476808" y="1049733"/>
                  <a:pt x="1491687" y="1047483"/>
                  <a:pt x="1500723" y="1038447"/>
                </a:cubicBezTo>
                <a:cubicBezTo>
                  <a:pt x="1509759" y="1029411"/>
                  <a:pt x="1514900" y="1017182"/>
                  <a:pt x="1521988" y="1006549"/>
                </a:cubicBezTo>
                <a:cubicBezTo>
                  <a:pt x="1525532" y="995916"/>
                  <a:pt x="1527608" y="984676"/>
                  <a:pt x="1532620" y="974651"/>
                </a:cubicBezTo>
                <a:cubicBezTo>
                  <a:pt x="1541831" y="956228"/>
                  <a:pt x="1558667" y="934676"/>
                  <a:pt x="1575151" y="921489"/>
                </a:cubicBezTo>
                <a:cubicBezTo>
                  <a:pt x="1585129" y="913506"/>
                  <a:pt x="1596416" y="907312"/>
                  <a:pt x="1607048" y="900224"/>
                </a:cubicBezTo>
                <a:cubicBezTo>
                  <a:pt x="1610592" y="889591"/>
                  <a:pt x="1612238" y="878123"/>
                  <a:pt x="1617681" y="868326"/>
                </a:cubicBezTo>
                <a:cubicBezTo>
                  <a:pt x="1630093" y="845985"/>
                  <a:pt x="1652129" y="828776"/>
                  <a:pt x="1660211" y="804530"/>
                </a:cubicBezTo>
                <a:cubicBezTo>
                  <a:pt x="1663755" y="793898"/>
                  <a:pt x="1661724" y="779147"/>
                  <a:pt x="1670844" y="772633"/>
                </a:cubicBezTo>
                <a:cubicBezTo>
                  <a:pt x="1689084" y="759605"/>
                  <a:pt x="1713374" y="758456"/>
                  <a:pt x="1734639" y="751368"/>
                </a:cubicBezTo>
                <a:lnTo>
                  <a:pt x="1766537" y="740735"/>
                </a:lnTo>
                <a:cubicBezTo>
                  <a:pt x="1770081" y="730102"/>
                  <a:pt x="1777169" y="720045"/>
                  <a:pt x="1777169" y="708837"/>
                </a:cubicBezTo>
                <a:cubicBezTo>
                  <a:pt x="1777169" y="684524"/>
                  <a:pt x="1750906" y="618142"/>
                  <a:pt x="1777169" y="591879"/>
                </a:cubicBezTo>
                <a:cubicBezTo>
                  <a:pt x="1789948" y="579100"/>
                  <a:pt x="1812611" y="584791"/>
                  <a:pt x="1830332" y="581247"/>
                </a:cubicBezTo>
                <a:lnTo>
                  <a:pt x="1851597" y="517451"/>
                </a:lnTo>
                <a:cubicBezTo>
                  <a:pt x="1855141" y="506819"/>
                  <a:pt x="1856013" y="494879"/>
                  <a:pt x="1862230" y="485554"/>
                </a:cubicBezTo>
                <a:lnTo>
                  <a:pt x="1883495" y="453656"/>
                </a:lnTo>
                <a:cubicBezTo>
                  <a:pt x="1901091" y="400867"/>
                  <a:pt x="1890504" y="389109"/>
                  <a:pt x="1936658" y="368596"/>
                </a:cubicBezTo>
                <a:cubicBezTo>
                  <a:pt x="1957141" y="359492"/>
                  <a:pt x="2000453" y="347330"/>
                  <a:pt x="2000453" y="347330"/>
                </a:cubicBezTo>
                <a:cubicBezTo>
                  <a:pt x="2007541" y="336698"/>
                  <a:pt x="2018619" y="327830"/>
                  <a:pt x="2021718" y="315433"/>
                </a:cubicBezTo>
                <a:cubicBezTo>
                  <a:pt x="2029502" y="284297"/>
                  <a:pt x="2028109" y="251552"/>
                  <a:pt x="2032351" y="219740"/>
                </a:cubicBezTo>
                <a:cubicBezTo>
                  <a:pt x="2035200" y="198370"/>
                  <a:pt x="2037754" y="176859"/>
                  <a:pt x="2042983" y="155944"/>
                </a:cubicBezTo>
                <a:cubicBezTo>
                  <a:pt x="2048419" y="134198"/>
                  <a:pt x="2057160" y="113414"/>
                  <a:pt x="2064248" y="92149"/>
                </a:cubicBezTo>
                <a:cubicBezTo>
                  <a:pt x="2067792" y="81516"/>
                  <a:pt x="2072163" y="71124"/>
                  <a:pt x="2074881" y="60251"/>
                </a:cubicBezTo>
                <a:lnTo>
                  <a:pt x="2085513" y="17721"/>
                </a:lnTo>
                <a:cubicBezTo>
                  <a:pt x="2255634" y="21265"/>
                  <a:pt x="2425718" y="28354"/>
                  <a:pt x="2595876" y="28354"/>
                </a:cubicBezTo>
                <a:cubicBezTo>
                  <a:pt x="2680935" y="28354"/>
                  <a:pt x="2574614" y="0"/>
                  <a:pt x="2659671" y="28354"/>
                </a:cubicBezTo>
                <a:cubicBezTo>
                  <a:pt x="2663215" y="53163"/>
                  <a:pt x="2660126" y="79881"/>
                  <a:pt x="2670304" y="102782"/>
                </a:cubicBezTo>
                <a:cubicBezTo>
                  <a:pt x="2675494" y="114459"/>
                  <a:pt x="2698161" y="111924"/>
                  <a:pt x="2702202" y="124047"/>
                </a:cubicBezTo>
                <a:cubicBezTo>
                  <a:pt x="2744788" y="251804"/>
                  <a:pt x="2669340" y="215873"/>
                  <a:pt x="2744732" y="241005"/>
                </a:cubicBezTo>
                <a:lnTo>
                  <a:pt x="2765997" y="304800"/>
                </a:lnTo>
                <a:cubicBezTo>
                  <a:pt x="2773001" y="325812"/>
                  <a:pt x="2779158" y="353606"/>
                  <a:pt x="2797895" y="368596"/>
                </a:cubicBezTo>
                <a:cubicBezTo>
                  <a:pt x="2806646" y="375597"/>
                  <a:pt x="2819160" y="375684"/>
                  <a:pt x="2829792" y="379228"/>
                </a:cubicBezTo>
                <a:cubicBezTo>
                  <a:pt x="2854602" y="453656"/>
                  <a:pt x="2829793" y="435936"/>
                  <a:pt x="2882955" y="453656"/>
                </a:cubicBezTo>
                <a:cubicBezTo>
                  <a:pt x="2917900" y="593428"/>
                  <a:pt x="2845101" y="358433"/>
                  <a:pt x="2978648" y="506819"/>
                </a:cubicBezTo>
                <a:cubicBezTo>
                  <a:pt x="3000118" y="530674"/>
                  <a:pt x="2981497" y="571376"/>
                  <a:pt x="2989281" y="602512"/>
                </a:cubicBezTo>
                <a:cubicBezTo>
                  <a:pt x="2992380" y="614909"/>
                  <a:pt x="3003458" y="623777"/>
                  <a:pt x="3010546" y="634410"/>
                </a:cubicBezTo>
                <a:lnTo>
                  <a:pt x="3042444" y="730103"/>
                </a:lnTo>
                <a:cubicBezTo>
                  <a:pt x="3045988" y="740735"/>
                  <a:pt x="3043052" y="756988"/>
                  <a:pt x="3053076" y="762000"/>
                </a:cubicBezTo>
                <a:cubicBezTo>
                  <a:pt x="3067253" y="769088"/>
                  <a:pt x="3080890" y="777379"/>
                  <a:pt x="3095606" y="783265"/>
                </a:cubicBezTo>
                <a:cubicBezTo>
                  <a:pt x="3116418" y="791590"/>
                  <a:pt x="3138137" y="797442"/>
                  <a:pt x="3159402" y="804530"/>
                </a:cubicBezTo>
                <a:cubicBezTo>
                  <a:pt x="3166490" y="811619"/>
                  <a:pt x="3176184" y="816830"/>
                  <a:pt x="3180667" y="825796"/>
                </a:cubicBezTo>
                <a:cubicBezTo>
                  <a:pt x="3215257" y="894977"/>
                  <a:pt x="3183520" y="892444"/>
                  <a:pt x="3244462" y="953386"/>
                </a:cubicBezTo>
                <a:cubicBezTo>
                  <a:pt x="3255095" y="964019"/>
                  <a:pt x="3263849" y="976943"/>
                  <a:pt x="3276360" y="985284"/>
                </a:cubicBezTo>
                <a:cubicBezTo>
                  <a:pt x="3285685" y="991501"/>
                  <a:pt x="3298233" y="990905"/>
                  <a:pt x="3308258" y="995917"/>
                </a:cubicBezTo>
                <a:cubicBezTo>
                  <a:pt x="3319687" y="1001632"/>
                  <a:pt x="3329523" y="1010094"/>
                  <a:pt x="3340155" y="1017182"/>
                </a:cubicBezTo>
                <a:cubicBezTo>
                  <a:pt x="3347243" y="1027814"/>
                  <a:pt x="3352384" y="1040043"/>
                  <a:pt x="3361420" y="1049079"/>
                </a:cubicBezTo>
                <a:cubicBezTo>
                  <a:pt x="3382031" y="1069690"/>
                  <a:pt x="3399273" y="1072329"/>
                  <a:pt x="3425216" y="1080977"/>
                </a:cubicBezTo>
                <a:cubicBezTo>
                  <a:pt x="3428760" y="1098698"/>
                  <a:pt x="3425344" y="1119434"/>
                  <a:pt x="3435848" y="1134140"/>
                </a:cubicBezTo>
                <a:cubicBezTo>
                  <a:pt x="3445061" y="1147038"/>
                  <a:pt x="3465190" y="1146613"/>
                  <a:pt x="3478378" y="1155405"/>
                </a:cubicBezTo>
                <a:cubicBezTo>
                  <a:pt x="3507868" y="1175065"/>
                  <a:pt x="3533048" y="1200965"/>
                  <a:pt x="3563439" y="1219200"/>
                </a:cubicBezTo>
                <a:lnTo>
                  <a:pt x="3616602" y="1251098"/>
                </a:lnTo>
                <a:cubicBezTo>
                  <a:pt x="3686412" y="1344178"/>
                  <a:pt x="3655337" y="1311096"/>
                  <a:pt x="3701662" y="1357424"/>
                </a:cubicBezTo>
                <a:cubicBezTo>
                  <a:pt x="3726471" y="1431852"/>
                  <a:pt x="3701662" y="1428308"/>
                  <a:pt x="3754825" y="1410586"/>
                </a:cubicBezTo>
                <a:cubicBezTo>
                  <a:pt x="3852992" y="1476030"/>
                  <a:pt x="3732244" y="1392520"/>
                  <a:pt x="3807988" y="1453117"/>
                </a:cubicBezTo>
                <a:cubicBezTo>
                  <a:pt x="3817966" y="1461100"/>
                  <a:pt x="3830268" y="1465967"/>
                  <a:pt x="3839885" y="1474382"/>
                </a:cubicBezTo>
                <a:cubicBezTo>
                  <a:pt x="3858745" y="1490885"/>
                  <a:pt x="3871558" y="1514650"/>
                  <a:pt x="3893048" y="1527544"/>
                </a:cubicBezTo>
                <a:cubicBezTo>
                  <a:pt x="3910769" y="1538177"/>
                  <a:pt x="3929678" y="1547042"/>
                  <a:pt x="3946211" y="1559442"/>
                </a:cubicBezTo>
                <a:cubicBezTo>
                  <a:pt x="4009927" y="1607229"/>
                  <a:pt x="3946036" y="1580649"/>
                  <a:pt x="4010006" y="1601972"/>
                </a:cubicBezTo>
                <a:cubicBezTo>
                  <a:pt x="4092359" y="1684325"/>
                  <a:pt x="4051149" y="1665305"/>
                  <a:pt x="4116332" y="1687033"/>
                </a:cubicBezTo>
                <a:cubicBezTo>
                  <a:pt x="4123420" y="1697665"/>
                  <a:pt x="4131882" y="1707501"/>
                  <a:pt x="4137597" y="1718930"/>
                </a:cubicBezTo>
                <a:cubicBezTo>
                  <a:pt x="4150686" y="1745107"/>
                  <a:pt x="4154778" y="1790118"/>
                  <a:pt x="4158862" y="1814624"/>
                </a:cubicBezTo>
                <a:cubicBezTo>
                  <a:pt x="4253935" y="1790855"/>
                  <a:pt x="4164811" y="1798118"/>
                  <a:pt x="4212025" y="1835889"/>
                </a:cubicBezTo>
                <a:cubicBezTo>
                  <a:pt x="4223436" y="1845018"/>
                  <a:pt x="4240378" y="1842977"/>
                  <a:pt x="4254555" y="1846521"/>
                </a:cubicBezTo>
                <a:cubicBezTo>
                  <a:pt x="4280441" y="1924180"/>
                  <a:pt x="4270383" y="1888571"/>
                  <a:pt x="4286453" y="1952847"/>
                </a:cubicBezTo>
                <a:cubicBezTo>
                  <a:pt x="4288483" y="1979236"/>
                  <a:pt x="4284766" y="2077066"/>
                  <a:pt x="4307718" y="2122968"/>
                </a:cubicBezTo>
                <a:cubicBezTo>
                  <a:pt x="4313433" y="2134397"/>
                  <a:pt x="4321895" y="2144233"/>
                  <a:pt x="4328983" y="2154865"/>
                </a:cubicBezTo>
                <a:cubicBezTo>
                  <a:pt x="4332527" y="2193851"/>
                  <a:pt x="4331413" y="2233546"/>
                  <a:pt x="4339616" y="2271824"/>
                </a:cubicBezTo>
                <a:cubicBezTo>
                  <a:pt x="4342293" y="2284319"/>
                  <a:pt x="4356394" y="2291756"/>
                  <a:pt x="4360881" y="2303721"/>
                </a:cubicBezTo>
                <a:cubicBezTo>
                  <a:pt x="4362284" y="2307463"/>
                  <a:pt x="4372885" y="2377205"/>
                  <a:pt x="4382146" y="2388782"/>
                </a:cubicBezTo>
                <a:cubicBezTo>
                  <a:pt x="4390129" y="2398761"/>
                  <a:pt x="4403411" y="2402959"/>
                  <a:pt x="4414044" y="2410047"/>
                </a:cubicBezTo>
                <a:cubicBezTo>
                  <a:pt x="4421132" y="2420679"/>
                  <a:pt x="4429594" y="2430514"/>
                  <a:pt x="4435309" y="2441944"/>
                </a:cubicBezTo>
                <a:cubicBezTo>
                  <a:pt x="4440321" y="2451969"/>
                  <a:pt x="4436821" y="2467328"/>
                  <a:pt x="4445941" y="2473842"/>
                </a:cubicBezTo>
                <a:cubicBezTo>
                  <a:pt x="4464181" y="2486871"/>
                  <a:pt x="4509737" y="2495107"/>
                  <a:pt x="4509737" y="2495107"/>
                </a:cubicBezTo>
                <a:cubicBezTo>
                  <a:pt x="4516825" y="2516372"/>
                  <a:pt x="4509737" y="2551815"/>
                  <a:pt x="4531002" y="2558903"/>
                </a:cubicBezTo>
                <a:cubicBezTo>
                  <a:pt x="4541634" y="2562447"/>
                  <a:pt x="4552086" y="2566586"/>
                  <a:pt x="4562899" y="2569535"/>
                </a:cubicBezTo>
                <a:cubicBezTo>
                  <a:pt x="4591095" y="2577225"/>
                  <a:pt x="4620234" y="2581558"/>
                  <a:pt x="4647960" y="2590800"/>
                </a:cubicBezTo>
                <a:lnTo>
                  <a:pt x="4679858" y="2601433"/>
                </a:lnTo>
                <a:cubicBezTo>
                  <a:pt x="4683402" y="2615610"/>
                  <a:pt x="4684734" y="2630532"/>
                  <a:pt x="4690490" y="2643963"/>
                </a:cubicBezTo>
                <a:cubicBezTo>
                  <a:pt x="4708211" y="2685313"/>
                  <a:pt x="4736564" y="2692400"/>
                  <a:pt x="4775551" y="2718391"/>
                </a:cubicBezTo>
                <a:cubicBezTo>
                  <a:pt x="4825387" y="2751615"/>
                  <a:pt x="4794841" y="2737555"/>
                  <a:pt x="4871244" y="2750289"/>
                </a:cubicBezTo>
                <a:cubicBezTo>
                  <a:pt x="4878332" y="2771554"/>
                  <a:pt x="4887073" y="2792338"/>
                  <a:pt x="4892509" y="2814084"/>
                </a:cubicBezTo>
                <a:cubicBezTo>
                  <a:pt x="4900643" y="2846620"/>
                  <a:pt x="4899930" y="2864036"/>
                  <a:pt x="4924406" y="2888512"/>
                </a:cubicBezTo>
                <a:cubicBezTo>
                  <a:pt x="4933442" y="2897548"/>
                  <a:pt x="4945671" y="2902689"/>
                  <a:pt x="4956304" y="2909777"/>
                </a:cubicBezTo>
                <a:cubicBezTo>
                  <a:pt x="4952760" y="2941675"/>
                  <a:pt x="4953455" y="2974334"/>
                  <a:pt x="4945671" y="3005470"/>
                </a:cubicBezTo>
                <a:cubicBezTo>
                  <a:pt x="4942572" y="3017867"/>
                  <a:pt x="4930121" y="3025938"/>
                  <a:pt x="4924406" y="3037368"/>
                </a:cubicBezTo>
                <a:cubicBezTo>
                  <a:pt x="4919394" y="3047392"/>
                  <a:pt x="4916492" y="3058392"/>
                  <a:pt x="4913774" y="3069265"/>
                </a:cubicBezTo>
                <a:cubicBezTo>
                  <a:pt x="4895380" y="3142841"/>
                  <a:pt x="4916881" y="3101818"/>
                  <a:pt x="4881876" y="3154326"/>
                </a:cubicBezTo>
                <a:lnTo>
                  <a:pt x="4860611" y="3218121"/>
                </a:lnTo>
                <a:cubicBezTo>
                  <a:pt x="4857067" y="3228754"/>
                  <a:pt x="4859303" y="3243802"/>
                  <a:pt x="4849978" y="3250019"/>
                </a:cubicBezTo>
                <a:cubicBezTo>
                  <a:pt x="4773672" y="3300890"/>
                  <a:pt x="4804255" y="3274477"/>
                  <a:pt x="4754285" y="3324447"/>
                </a:cubicBezTo>
                <a:cubicBezTo>
                  <a:pt x="4728793" y="3400924"/>
                  <a:pt x="4759721" y="3305420"/>
                  <a:pt x="4733020" y="3398875"/>
                </a:cubicBezTo>
                <a:cubicBezTo>
                  <a:pt x="4729941" y="3409651"/>
                  <a:pt x="4729389" y="3422021"/>
                  <a:pt x="4722388" y="3430772"/>
                </a:cubicBezTo>
                <a:cubicBezTo>
                  <a:pt x="4714405" y="3440751"/>
                  <a:pt x="4701123" y="3444949"/>
                  <a:pt x="4690490" y="3452037"/>
                </a:cubicBezTo>
                <a:cubicBezTo>
                  <a:pt x="4705469" y="3624293"/>
                  <a:pt x="4676647" y="3640463"/>
                  <a:pt x="4733020" y="3739117"/>
                </a:cubicBezTo>
                <a:cubicBezTo>
                  <a:pt x="4739360" y="3750212"/>
                  <a:pt x="4747197" y="3760382"/>
                  <a:pt x="4754285" y="3771014"/>
                </a:cubicBezTo>
                <a:cubicBezTo>
                  <a:pt x="4757829" y="3788735"/>
                  <a:pt x="4760535" y="3806645"/>
                  <a:pt x="4764918" y="3824177"/>
                </a:cubicBezTo>
                <a:cubicBezTo>
                  <a:pt x="4767636" y="3835050"/>
                  <a:pt x="4775551" y="3844867"/>
                  <a:pt x="4775551" y="3856075"/>
                </a:cubicBezTo>
                <a:cubicBezTo>
                  <a:pt x="4775551" y="3912893"/>
                  <a:pt x="4770305" y="3969634"/>
                  <a:pt x="4764918" y="4026196"/>
                </a:cubicBezTo>
                <a:cubicBezTo>
                  <a:pt x="4759613" y="4081893"/>
                  <a:pt x="4763017" y="4070626"/>
                  <a:pt x="4733020" y="4100624"/>
                </a:cubicBezTo>
                <a:cubicBezTo>
                  <a:pt x="4731486" y="4108297"/>
                  <a:pt x="4721098" y="4171670"/>
                  <a:pt x="4711755" y="4185684"/>
                </a:cubicBezTo>
                <a:cubicBezTo>
                  <a:pt x="4703414" y="4198195"/>
                  <a:pt x="4689484" y="4206031"/>
                  <a:pt x="4679858" y="4217582"/>
                </a:cubicBezTo>
                <a:cubicBezTo>
                  <a:pt x="4671677" y="4227399"/>
                  <a:pt x="4669687" y="4243139"/>
                  <a:pt x="4658592" y="4249479"/>
                </a:cubicBezTo>
                <a:cubicBezTo>
                  <a:pt x="4642901" y="4258445"/>
                  <a:pt x="4622962" y="4255729"/>
                  <a:pt x="4605430" y="4260112"/>
                </a:cubicBezTo>
                <a:cubicBezTo>
                  <a:pt x="4594557" y="4262830"/>
                  <a:pt x="4584165" y="4267200"/>
                  <a:pt x="4573532" y="4270744"/>
                </a:cubicBezTo>
                <a:cubicBezTo>
                  <a:pt x="4566444" y="4277833"/>
                  <a:pt x="4560863" y="4286852"/>
                  <a:pt x="4552267" y="4292010"/>
                </a:cubicBezTo>
                <a:cubicBezTo>
                  <a:pt x="4542656" y="4297776"/>
                  <a:pt x="4528294" y="4294717"/>
                  <a:pt x="4520369" y="4302642"/>
                </a:cubicBezTo>
                <a:cubicBezTo>
                  <a:pt x="4412446" y="4410563"/>
                  <a:pt x="4577551" y="4292875"/>
                  <a:pt x="4467206" y="4366437"/>
                </a:cubicBezTo>
                <a:cubicBezTo>
                  <a:pt x="4463662" y="4384158"/>
                  <a:pt x="4464656" y="4403436"/>
                  <a:pt x="4456574" y="4419600"/>
                </a:cubicBezTo>
                <a:cubicBezTo>
                  <a:pt x="4449849" y="4433049"/>
                  <a:pt x="4436228" y="4441872"/>
                  <a:pt x="4424676" y="4451498"/>
                </a:cubicBezTo>
                <a:cubicBezTo>
                  <a:pt x="4405432" y="4467534"/>
                  <a:pt x="4392270" y="4473017"/>
                  <a:pt x="4371513" y="4483396"/>
                </a:cubicBezTo>
              </a:path>
            </a:pathLst>
          </a:custGeom>
          <a:solidFill>
            <a:srgbClr val="FF9900">
              <a:alpha val="14902"/>
            </a:srgbClr>
          </a:solidFill>
          <a:ln w="76200">
            <a:solidFill>
              <a:srgbClr val="FF9900"/>
            </a:solidFill>
            <a:round/>
            <a:headEnd/>
            <a:tailEnd/>
          </a:ln>
        </p:spPr>
        <p:txBody>
          <a:bodyPr lIns="71682" tIns="35841" rIns="71682" bIns="35841"/>
          <a:lstStyle/>
          <a:p>
            <a:endParaRPr lang="en-US"/>
          </a:p>
        </p:txBody>
      </p:sp>
      <p:sp>
        <p:nvSpPr>
          <p:cNvPr id="30" name="Forma livre 4"/>
          <p:cNvSpPr>
            <a:spLocks noChangeArrowheads="1"/>
          </p:cNvSpPr>
          <p:nvPr/>
        </p:nvSpPr>
        <p:spPr bwMode="auto">
          <a:xfrm>
            <a:off x="2484611" y="2380769"/>
            <a:ext cx="3568700" cy="3652838"/>
          </a:xfrm>
          <a:custGeom>
            <a:avLst/>
            <a:gdLst>
              <a:gd name="T0" fmla="*/ 11214 w 4550735"/>
              <a:gd name="T1" fmla="*/ 4538097 h 4472247"/>
              <a:gd name="T2" fmla="*/ 51583 w 4550735"/>
              <a:gd name="T3" fmla="*/ 4472202 h 4472247"/>
              <a:gd name="T4" fmla="*/ 65036 w 4550735"/>
              <a:gd name="T5" fmla="*/ 4274548 h 4472247"/>
              <a:gd name="T6" fmla="*/ 74008 w 4550735"/>
              <a:gd name="T7" fmla="*/ 4087877 h 4472247"/>
              <a:gd name="T8" fmla="*/ 82979 w 4550735"/>
              <a:gd name="T9" fmla="*/ 3879243 h 4472247"/>
              <a:gd name="T10" fmla="*/ 107649 w 4550735"/>
              <a:gd name="T11" fmla="*/ 3615706 h 4472247"/>
              <a:gd name="T12" fmla="*/ 139047 w 4550735"/>
              <a:gd name="T13" fmla="*/ 3429032 h 4472247"/>
              <a:gd name="T14" fmla="*/ 161474 w 4550735"/>
              <a:gd name="T15" fmla="*/ 3308245 h 4472247"/>
              <a:gd name="T16" fmla="*/ 174929 w 4550735"/>
              <a:gd name="T17" fmla="*/ 3220396 h 4472247"/>
              <a:gd name="T18" fmla="*/ 195113 w 4550735"/>
              <a:gd name="T19" fmla="*/ 3055683 h 4472247"/>
              <a:gd name="T20" fmla="*/ 217541 w 4550735"/>
              <a:gd name="T21" fmla="*/ 2934897 h 4472247"/>
              <a:gd name="T22" fmla="*/ 235484 w 4550735"/>
              <a:gd name="T23" fmla="*/ 2770182 h 4472247"/>
              <a:gd name="T24" fmla="*/ 255667 w 4550735"/>
              <a:gd name="T25" fmla="*/ 2660375 h 4472247"/>
              <a:gd name="T26" fmla="*/ 266881 w 4550735"/>
              <a:gd name="T27" fmla="*/ 2495667 h 4472247"/>
              <a:gd name="T28" fmla="*/ 278094 w 4550735"/>
              <a:gd name="T29" fmla="*/ 2363892 h 4472247"/>
              <a:gd name="T30" fmla="*/ 291549 w 4550735"/>
              <a:gd name="T31" fmla="*/ 2133298 h 4472247"/>
              <a:gd name="T32" fmla="*/ 311734 w 4550735"/>
              <a:gd name="T33" fmla="*/ 2023491 h 4472247"/>
              <a:gd name="T34" fmla="*/ 322947 w 4550735"/>
              <a:gd name="T35" fmla="*/ 1628182 h 4472247"/>
              <a:gd name="T36" fmla="*/ 338646 w 4550735"/>
              <a:gd name="T37" fmla="*/ 1540333 h 4472247"/>
              <a:gd name="T38" fmla="*/ 358830 w 4550735"/>
              <a:gd name="T39" fmla="*/ 1079144 h 4472247"/>
              <a:gd name="T40" fmla="*/ 374529 w 4550735"/>
              <a:gd name="T41" fmla="*/ 760699 h 4472247"/>
              <a:gd name="T42" fmla="*/ 387985 w 4550735"/>
              <a:gd name="T43" fmla="*/ 552062 h 4472247"/>
              <a:gd name="T44" fmla="*/ 399199 w 4550735"/>
              <a:gd name="T45" fmla="*/ 200678 h 4472247"/>
              <a:gd name="T46" fmla="*/ 437325 w 4550735"/>
              <a:gd name="T47" fmla="*/ 57927 h 4472247"/>
              <a:gd name="T48" fmla="*/ 450780 w 4550735"/>
              <a:gd name="T49" fmla="*/ 420291 h 4472247"/>
              <a:gd name="T50" fmla="*/ 468722 w 4550735"/>
              <a:gd name="T51" fmla="*/ 606967 h 4472247"/>
              <a:gd name="T52" fmla="*/ 479935 w 4550735"/>
              <a:gd name="T53" fmla="*/ 749721 h 4472247"/>
              <a:gd name="T54" fmla="*/ 488906 w 4550735"/>
              <a:gd name="T55" fmla="*/ 1046201 h 4472247"/>
              <a:gd name="T56" fmla="*/ 497877 w 4550735"/>
              <a:gd name="T57" fmla="*/ 1199933 h 4472247"/>
              <a:gd name="T58" fmla="*/ 515817 w 4550735"/>
              <a:gd name="T59" fmla="*/ 1331703 h 4472247"/>
              <a:gd name="T60" fmla="*/ 527032 w 4550735"/>
              <a:gd name="T61" fmla="*/ 1463471 h 4472247"/>
              <a:gd name="T62" fmla="*/ 536002 w 4550735"/>
              <a:gd name="T63" fmla="*/ 1606220 h 4472247"/>
              <a:gd name="T64" fmla="*/ 562914 w 4550735"/>
              <a:gd name="T65" fmla="*/ 1913683 h 4472247"/>
              <a:gd name="T66" fmla="*/ 585342 w 4550735"/>
              <a:gd name="T67" fmla="*/ 2100357 h 4472247"/>
              <a:gd name="T68" fmla="*/ 596555 w 4550735"/>
              <a:gd name="T69" fmla="*/ 2276052 h 4472247"/>
              <a:gd name="T70" fmla="*/ 610011 w 4550735"/>
              <a:gd name="T71" fmla="*/ 2440764 h 4472247"/>
              <a:gd name="T72" fmla="*/ 630194 w 4550735"/>
              <a:gd name="T73" fmla="*/ 2583512 h 4472247"/>
              <a:gd name="T74" fmla="*/ 645894 w 4550735"/>
              <a:gd name="T75" fmla="*/ 2715280 h 4472247"/>
              <a:gd name="T76" fmla="*/ 668321 w 4550735"/>
              <a:gd name="T77" fmla="*/ 2814110 h 4472247"/>
              <a:gd name="T78" fmla="*/ 681777 w 4550735"/>
              <a:gd name="T79" fmla="*/ 3011763 h 4472247"/>
              <a:gd name="T80" fmla="*/ 731116 w 4550735"/>
              <a:gd name="T81" fmla="*/ 3110588 h 4472247"/>
              <a:gd name="T82" fmla="*/ 755785 w 4550735"/>
              <a:gd name="T83" fmla="*/ 3253339 h 4472247"/>
              <a:gd name="T84" fmla="*/ 782697 w 4550735"/>
              <a:gd name="T85" fmla="*/ 3363148 h 4472247"/>
              <a:gd name="T86" fmla="*/ 809611 w 4550735"/>
              <a:gd name="T87" fmla="*/ 3472954 h 4472247"/>
              <a:gd name="T88" fmla="*/ 832036 w 4550735"/>
              <a:gd name="T89" fmla="*/ 3593746 h 4472247"/>
              <a:gd name="T90" fmla="*/ 847735 w 4550735"/>
              <a:gd name="T91" fmla="*/ 3670605 h 4472247"/>
              <a:gd name="T92" fmla="*/ 867919 w 4550735"/>
              <a:gd name="T93" fmla="*/ 4043951 h 4472247"/>
              <a:gd name="T94" fmla="*/ 879133 w 4550735"/>
              <a:gd name="T95" fmla="*/ 4274548 h 4472247"/>
              <a:gd name="T96" fmla="*/ 892589 w 4550735"/>
              <a:gd name="T97" fmla="*/ 4384363 h 4472247"/>
              <a:gd name="T98" fmla="*/ 903803 w 4550735"/>
              <a:gd name="T99" fmla="*/ 4483187 h 4472247"/>
              <a:gd name="T100" fmla="*/ 928472 w 4550735"/>
              <a:gd name="T101" fmla="*/ 4571039 h 4472247"/>
              <a:gd name="T102" fmla="*/ 955384 w 4550735"/>
              <a:gd name="T103" fmla="*/ 4614960 h 4472247"/>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4550735"/>
              <a:gd name="T157" fmla="*/ 0 h 4472247"/>
              <a:gd name="T158" fmla="*/ 4550735 w 4550735"/>
              <a:gd name="T159" fmla="*/ 4472247 h 4472247"/>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4550735" h="4472247">
                <a:moveTo>
                  <a:pt x="0" y="4436703"/>
                </a:moveTo>
                <a:cubicBezTo>
                  <a:pt x="7088" y="4426070"/>
                  <a:pt x="11286" y="4412788"/>
                  <a:pt x="21265" y="4404805"/>
                </a:cubicBezTo>
                <a:cubicBezTo>
                  <a:pt x="30017" y="4397804"/>
                  <a:pt x="42222" y="4396604"/>
                  <a:pt x="53163" y="4394173"/>
                </a:cubicBezTo>
                <a:cubicBezTo>
                  <a:pt x="82566" y="4387639"/>
                  <a:pt x="120133" y="4387269"/>
                  <a:pt x="148856" y="4372907"/>
                </a:cubicBezTo>
                <a:cubicBezTo>
                  <a:pt x="160285" y="4367192"/>
                  <a:pt x="169076" y="4356832"/>
                  <a:pt x="180753" y="4351642"/>
                </a:cubicBezTo>
                <a:cubicBezTo>
                  <a:pt x="201237" y="4342538"/>
                  <a:pt x="244549" y="4330377"/>
                  <a:pt x="244549" y="4330377"/>
                </a:cubicBezTo>
                <a:cubicBezTo>
                  <a:pt x="262981" y="4201345"/>
                  <a:pt x="245759" y="4303666"/>
                  <a:pt x="265814" y="4213419"/>
                </a:cubicBezTo>
                <a:cubicBezTo>
                  <a:pt x="269734" y="4195777"/>
                  <a:pt x="267480" y="4175947"/>
                  <a:pt x="276446" y="4160256"/>
                </a:cubicBezTo>
                <a:cubicBezTo>
                  <a:pt x="282786" y="4149161"/>
                  <a:pt x="297711" y="4146079"/>
                  <a:pt x="308344" y="4138991"/>
                </a:cubicBezTo>
                <a:cubicBezTo>
                  <a:pt x="311888" y="4117726"/>
                  <a:pt x="315928" y="4096538"/>
                  <a:pt x="318977" y="4075196"/>
                </a:cubicBezTo>
                <a:cubicBezTo>
                  <a:pt x="323018" y="4046909"/>
                  <a:pt x="322091" y="4017702"/>
                  <a:pt x="329609" y="3990135"/>
                </a:cubicBezTo>
                <a:cubicBezTo>
                  <a:pt x="332971" y="3977807"/>
                  <a:pt x="345159" y="3969667"/>
                  <a:pt x="350874" y="3958238"/>
                </a:cubicBezTo>
                <a:cubicBezTo>
                  <a:pt x="355886" y="3948213"/>
                  <a:pt x="357963" y="3936973"/>
                  <a:pt x="361507" y="3926340"/>
                </a:cubicBezTo>
                <a:cubicBezTo>
                  <a:pt x="365051" y="3890898"/>
                  <a:pt x="365575" y="3855023"/>
                  <a:pt x="372139" y="3820014"/>
                </a:cubicBezTo>
                <a:cubicBezTo>
                  <a:pt x="376270" y="3797983"/>
                  <a:pt x="386316" y="3777484"/>
                  <a:pt x="393404" y="3756219"/>
                </a:cubicBezTo>
                <a:cubicBezTo>
                  <a:pt x="396948" y="3745586"/>
                  <a:pt x="402194" y="3735376"/>
                  <a:pt x="404037" y="3724321"/>
                </a:cubicBezTo>
                <a:cubicBezTo>
                  <a:pt x="409352" y="3692434"/>
                  <a:pt x="417214" y="3624813"/>
                  <a:pt x="435935" y="3596731"/>
                </a:cubicBezTo>
                <a:cubicBezTo>
                  <a:pt x="486806" y="3520424"/>
                  <a:pt x="460393" y="3551007"/>
                  <a:pt x="510363" y="3501038"/>
                </a:cubicBezTo>
                <a:cubicBezTo>
                  <a:pt x="539710" y="3412995"/>
                  <a:pt x="519194" y="3455894"/>
                  <a:pt x="574158" y="3373447"/>
                </a:cubicBezTo>
                <a:cubicBezTo>
                  <a:pt x="581246" y="3362814"/>
                  <a:pt x="583300" y="3345590"/>
                  <a:pt x="595423" y="3341549"/>
                </a:cubicBezTo>
                <a:lnTo>
                  <a:pt x="659218" y="3320284"/>
                </a:lnTo>
                <a:cubicBezTo>
                  <a:pt x="715924" y="3235227"/>
                  <a:pt x="641498" y="3338004"/>
                  <a:pt x="712381" y="3267121"/>
                </a:cubicBezTo>
                <a:cubicBezTo>
                  <a:pt x="721417" y="3258085"/>
                  <a:pt x="725465" y="3245041"/>
                  <a:pt x="733646" y="3235224"/>
                </a:cubicBezTo>
                <a:cubicBezTo>
                  <a:pt x="743272" y="3223672"/>
                  <a:pt x="755918" y="3214878"/>
                  <a:pt x="765544" y="3203326"/>
                </a:cubicBezTo>
                <a:cubicBezTo>
                  <a:pt x="773725" y="3193509"/>
                  <a:pt x="781094" y="3182858"/>
                  <a:pt x="786809" y="3171428"/>
                </a:cubicBezTo>
                <a:cubicBezTo>
                  <a:pt x="791821" y="3161404"/>
                  <a:pt x="790441" y="3148283"/>
                  <a:pt x="797442" y="3139531"/>
                </a:cubicBezTo>
                <a:cubicBezTo>
                  <a:pt x="805425" y="3129553"/>
                  <a:pt x="818707" y="3125354"/>
                  <a:pt x="829339" y="3118266"/>
                </a:cubicBezTo>
                <a:cubicBezTo>
                  <a:pt x="832883" y="3107633"/>
                  <a:pt x="834960" y="3096393"/>
                  <a:pt x="839972" y="3086368"/>
                </a:cubicBezTo>
                <a:cubicBezTo>
                  <a:pt x="854776" y="3056760"/>
                  <a:pt x="869618" y="3046089"/>
                  <a:pt x="893135" y="3022573"/>
                </a:cubicBezTo>
                <a:cubicBezTo>
                  <a:pt x="898928" y="3005193"/>
                  <a:pt x="907675" y="2969625"/>
                  <a:pt x="925032" y="2958777"/>
                </a:cubicBezTo>
                <a:cubicBezTo>
                  <a:pt x="944040" y="2946897"/>
                  <a:pt x="988828" y="2937512"/>
                  <a:pt x="988828" y="2937512"/>
                </a:cubicBezTo>
                <a:cubicBezTo>
                  <a:pt x="1015550" y="2857342"/>
                  <a:pt x="979505" y="2956155"/>
                  <a:pt x="1020725" y="2873717"/>
                </a:cubicBezTo>
                <a:cubicBezTo>
                  <a:pt x="1025737" y="2863692"/>
                  <a:pt x="1025915" y="2851616"/>
                  <a:pt x="1031358" y="2841819"/>
                </a:cubicBezTo>
                <a:cubicBezTo>
                  <a:pt x="1043770" y="2819478"/>
                  <a:pt x="1059711" y="2799289"/>
                  <a:pt x="1073888" y="2778024"/>
                </a:cubicBezTo>
                <a:cubicBezTo>
                  <a:pt x="1080976" y="2767391"/>
                  <a:pt x="1091112" y="2758249"/>
                  <a:pt x="1095153" y="2746126"/>
                </a:cubicBezTo>
                <a:cubicBezTo>
                  <a:pt x="1102241" y="2724861"/>
                  <a:pt x="1103984" y="2700982"/>
                  <a:pt x="1116418" y="2682331"/>
                </a:cubicBezTo>
                <a:cubicBezTo>
                  <a:pt x="1181869" y="2584153"/>
                  <a:pt x="1098346" y="2704921"/>
                  <a:pt x="1158949" y="2629168"/>
                </a:cubicBezTo>
                <a:cubicBezTo>
                  <a:pt x="1166932" y="2619189"/>
                  <a:pt x="1171178" y="2606306"/>
                  <a:pt x="1180214" y="2597270"/>
                </a:cubicBezTo>
                <a:cubicBezTo>
                  <a:pt x="1189250" y="2588234"/>
                  <a:pt x="1201479" y="2583093"/>
                  <a:pt x="1212111" y="2576005"/>
                </a:cubicBezTo>
                <a:cubicBezTo>
                  <a:pt x="1219200" y="2554740"/>
                  <a:pt x="1229692" y="2534320"/>
                  <a:pt x="1233377" y="2512210"/>
                </a:cubicBezTo>
                <a:cubicBezTo>
                  <a:pt x="1236921" y="2490945"/>
                  <a:pt x="1237192" y="2468866"/>
                  <a:pt x="1244009" y="2448414"/>
                </a:cubicBezTo>
                <a:cubicBezTo>
                  <a:pt x="1248050" y="2436291"/>
                  <a:pt x="1259559" y="2427946"/>
                  <a:pt x="1265274" y="2416517"/>
                </a:cubicBezTo>
                <a:cubicBezTo>
                  <a:pt x="1270286" y="2406492"/>
                  <a:pt x="1272363" y="2395252"/>
                  <a:pt x="1275907" y="2384619"/>
                </a:cubicBezTo>
                <a:cubicBezTo>
                  <a:pt x="1279451" y="2356266"/>
                  <a:pt x="1274934" y="2325670"/>
                  <a:pt x="1286539" y="2299559"/>
                </a:cubicBezTo>
                <a:cubicBezTo>
                  <a:pt x="1291091" y="2289317"/>
                  <a:pt x="1309685" y="2295928"/>
                  <a:pt x="1318437" y="2288926"/>
                </a:cubicBezTo>
                <a:cubicBezTo>
                  <a:pt x="1337174" y="2273936"/>
                  <a:pt x="1343331" y="2246143"/>
                  <a:pt x="1350335" y="2225131"/>
                </a:cubicBezTo>
                <a:cubicBezTo>
                  <a:pt x="1353879" y="2182601"/>
                  <a:pt x="1352597" y="2139389"/>
                  <a:pt x="1360967" y="2097540"/>
                </a:cubicBezTo>
                <a:cubicBezTo>
                  <a:pt x="1363473" y="2085009"/>
                  <a:pt x="1377745" y="2077607"/>
                  <a:pt x="1382232" y="2065642"/>
                </a:cubicBezTo>
                <a:cubicBezTo>
                  <a:pt x="1388577" y="2048721"/>
                  <a:pt x="1385746" y="2029090"/>
                  <a:pt x="1392865" y="2012480"/>
                </a:cubicBezTo>
                <a:cubicBezTo>
                  <a:pt x="1396814" y="2003266"/>
                  <a:pt x="1406302" y="1997476"/>
                  <a:pt x="1414130" y="1991214"/>
                </a:cubicBezTo>
                <a:cubicBezTo>
                  <a:pt x="1443574" y="1967659"/>
                  <a:pt x="1444236" y="1970546"/>
                  <a:pt x="1477925" y="1959317"/>
                </a:cubicBezTo>
                <a:cubicBezTo>
                  <a:pt x="1490606" y="1940295"/>
                  <a:pt x="1508130" y="1920070"/>
                  <a:pt x="1509823" y="1895521"/>
                </a:cubicBezTo>
                <a:cubicBezTo>
                  <a:pt x="1516168" y="1803523"/>
                  <a:pt x="1514322" y="1711088"/>
                  <a:pt x="1520456" y="1619075"/>
                </a:cubicBezTo>
                <a:cubicBezTo>
                  <a:pt x="1521428" y="1604494"/>
                  <a:pt x="1525332" y="1589976"/>
                  <a:pt x="1531088" y="1576545"/>
                </a:cubicBezTo>
                <a:cubicBezTo>
                  <a:pt x="1536122" y="1564799"/>
                  <a:pt x="1546638" y="1556077"/>
                  <a:pt x="1552353" y="1544647"/>
                </a:cubicBezTo>
                <a:cubicBezTo>
                  <a:pt x="1557365" y="1534622"/>
                  <a:pt x="1555061" y="1520674"/>
                  <a:pt x="1562986" y="1512749"/>
                </a:cubicBezTo>
                <a:cubicBezTo>
                  <a:pt x="1574194" y="1501541"/>
                  <a:pt x="1593005" y="1501215"/>
                  <a:pt x="1605516" y="1491484"/>
                </a:cubicBezTo>
                <a:cubicBezTo>
                  <a:pt x="1625298" y="1476098"/>
                  <a:pt x="1658679" y="1438321"/>
                  <a:pt x="1658679" y="1438321"/>
                </a:cubicBezTo>
                <a:cubicBezTo>
                  <a:pt x="1685865" y="1356759"/>
                  <a:pt x="1664855" y="1428576"/>
                  <a:pt x="1679944" y="1257568"/>
                </a:cubicBezTo>
                <a:cubicBezTo>
                  <a:pt x="1686205" y="1186607"/>
                  <a:pt x="1693342" y="1115718"/>
                  <a:pt x="1701209" y="1044917"/>
                </a:cubicBezTo>
                <a:cubicBezTo>
                  <a:pt x="1702037" y="1037468"/>
                  <a:pt x="1717121" y="892639"/>
                  <a:pt x="1722474" y="874796"/>
                </a:cubicBezTo>
                <a:cubicBezTo>
                  <a:pt x="1726146" y="862556"/>
                  <a:pt x="1736651" y="853531"/>
                  <a:pt x="1743739" y="842898"/>
                </a:cubicBezTo>
                <a:cubicBezTo>
                  <a:pt x="1748558" y="823624"/>
                  <a:pt x="1767009" y="745201"/>
                  <a:pt x="1775637" y="736573"/>
                </a:cubicBezTo>
                <a:lnTo>
                  <a:pt x="1796902" y="715307"/>
                </a:lnTo>
                <a:cubicBezTo>
                  <a:pt x="1800446" y="662144"/>
                  <a:pt x="1795332" y="607683"/>
                  <a:pt x="1807535" y="555819"/>
                </a:cubicBezTo>
                <a:cubicBezTo>
                  <a:pt x="1810462" y="543380"/>
                  <a:pt x="1835065" y="546563"/>
                  <a:pt x="1839432" y="534554"/>
                </a:cubicBezTo>
                <a:cubicBezTo>
                  <a:pt x="1850400" y="504392"/>
                  <a:pt x="1845526" y="470632"/>
                  <a:pt x="1850065" y="438861"/>
                </a:cubicBezTo>
                <a:cubicBezTo>
                  <a:pt x="1856481" y="393949"/>
                  <a:pt x="1858960" y="390909"/>
                  <a:pt x="1871330" y="353800"/>
                </a:cubicBezTo>
                <a:cubicBezTo>
                  <a:pt x="1872501" y="343262"/>
                  <a:pt x="1884642" y="218171"/>
                  <a:pt x="1892595" y="194312"/>
                </a:cubicBezTo>
                <a:cubicBezTo>
                  <a:pt x="1896636" y="182189"/>
                  <a:pt x="1906772" y="173047"/>
                  <a:pt x="1913860" y="162414"/>
                </a:cubicBezTo>
                <a:cubicBezTo>
                  <a:pt x="1917404" y="144693"/>
                  <a:pt x="1921260" y="127032"/>
                  <a:pt x="1924493" y="109252"/>
                </a:cubicBezTo>
                <a:cubicBezTo>
                  <a:pt x="1944357" y="0"/>
                  <a:pt x="1910124" y="43533"/>
                  <a:pt x="2073349" y="56089"/>
                </a:cubicBezTo>
                <a:cubicBezTo>
                  <a:pt x="2076893" y="77354"/>
                  <a:pt x="2073285" y="101166"/>
                  <a:pt x="2083981" y="119884"/>
                </a:cubicBezTo>
                <a:cubicBezTo>
                  <a:pt x="2089542" y="129615"/>
                  <a:pt x="2112583" y="119805"/>
                  <a:pt x="2115879" y="130517"/>
                </a:cubicBezTo>
                <a:cubicBezTo>
                  <a:pt x="2131238" y="180434"/>
                  <a:pt x="2122775" y="363857"/>
                  <a:pt x="2137144" y="406963"/>
                </a:cubicBezTo>
                <a:cubicBezTo>
                  <a:pt x="2141765" y="420826"/>
                  <a:pt x="2165497" y="414052"/>
                  <a:pt x="2179674" y="417596"/>
                </a:cubicBezTo>
                <a:cubicBezTo>
                  <a:pt x="2183218" y="435317"/>
                  <a:pt x="2185924" y="453227"/>
                  <a:pt x="2190307" y="470759"/>
                </a:cubicBezTo>
                <a:cubicBezTo>
                  <a:pt x="2205953" y="533342"/>
                  <a:pt x="2209247" y="484067"/>
                  <a:pt x="2222204" y="587717"/>
                </a:cubicBezTo>
                <a:cubicBezTo>
                  <a:pt x="2225748" y="616070"/>
                  <a:pt x="2227725" y="644664"/>
                  <a:pt x="2232837" y="672777"/>
                </a:cubicBezTo>
                <a:cubicBezTo>
                  <a:pt x="2234842" y="683804"/>
                  <a:pt x="2236469" y="695923"/>
                  <a:pt x="2243470" y="704675"/>
                </a:cubicBezTo>
                <a:cubicBezTo>
                  <a:pt x="2251453" y="714653"/>
                  <a:pt x="2264735" y="718852"/>
                  <a:pt x="2275367" y="725940"/>
                </a:cubicBezTo>
                <a:cubicBezTo>
                  <a:pt x="2304875" y="814460"/>
                  <a:pt x="2275626" y="717771"/>
                  <a:pt x="2296632" y="917326"/>
                </a:cubicBezTo>
                <a:cubicBezTo>
                  <a:pt x="2298162" y="931859"/>
                  <a:pt x="2304095" y="945591"/>
                  <a:pt x="2307265" y="959856"/>
                </a:cubicBezTo>
                <a:cubicBezTo>
                  <a:pt x="2311185" y="977498"/>
                  <a:pt x="2313514" y="995487"/>
                  <a:pt x="2317897" y="1013019"/>
                </a:cubicBezTo>
                <a:cubicBezTo>
                  <a:pt x="2320615" y="1023892"/>
                  <a:pt x="2325812" y="1034044"/>
                  <a:pt x="2328530" y="1044917"/>
                </a:cubicBezTo>
                <a:cubicBezTo>
                  <a:pt x="2332913" y="1062449"/>
                  <a:pt x="2334408" y="1080645"/>
                  <a:pt x="2339163" y="1098080"/>
                </a:cubicBezTo>
                <a:cubicBezTo>
                  <a:pt x="2345061" y="1119705"/>
                  <a:pt x="2353340" y="1140610"/>
                  <a:pt x="2360428" y="1161875"/>
                </a:cubicBezTo>
                <a:lnTo>
                  <a:pt x="2371060" y="1193773"/>
                </a:lnTo>
                <a:cubicBezTo>
                  <a:pt x="2374604" y="1204405"/>
                  <a:pt x="2373768" y="1217745"/>
                  <a:pt x="2381693" y="1225670"/>
                </a:cubicBezTo>
                <a:lnTo>
                  <a:pt x="2445488" y="1289466"/>
                </a:lnTo>
                <a:cubicBezTo>
                  <a:pt x="2449032" y="1300098"/>
                  <a:pt x="2454116" y="1310336"/>
                  <a:pt x="2456121" y="1321363"/>
                </a:cubicBezTo>
                <a:cubicBezTo>
                  <a:pt x="2461233" y="1349476"/>
                  <a:pt x="2455148" y="1380312"/>
                  <a:pt x="2466753" y="1406424"/>
                </a:cubicBezTo>
                <a:cubicBezTo>
                  <a:pt x="2471305" y="1416666"/>
                  <a:pt x="2488018" y="1413512"/>
                  <a:pt x="2498651" y="1417056"/>
                </a:cubicBezTo>
                <a:cubicBezTo>
                  <a:pt x="2502195" y="1427689"/>
                  <a:pt x="2507085" y="1437964"/>
                  <a:pt x="2509283" y="1448954"/>
                </a:cubicBezTo>
                <a:cubicBezTo>
                  <a:pt x="2514198" y="1473529"/>
                  <a:pt x="2512715" y="1499378"/>
                  <a:pt x="2519916" y="1523382"/>
                </a:cubicBezTo>
                <a:cubicBezTo>
                  <a:pt x="2523588" y="1535622"/>
                  <a:pt x="2533000" y="1545463"/>
                  <a:pt x="2541181" y="1555280"/>
                </a:cubicBezTo>
                <a:cubicBezTo>
                  <a:pt x="2557977" y="1575435"/>
                  <a:pt x="2581081" y="1596494"/>
                  <a:pt x="2604977" y="1608442"/>
                </a:cubicBezTo>
                <a:cubicBezTo>
                  <a:pt x="2615001" y="1613454"/>
                  <a:pt x="2626242" y="1615531"/>
                  <a:pt x="2636874" y="1619075"/>
                </a:cubicBezTo>
                <a:cubicBezTo>
                  <a:pt x="2706328" y="1723258"/>
                  <a:pt x="2600556" y="1552844"/>
                  <a:pt x="2668772" y="1852991"/>
                </a:cubicBezTo>
                <a:cubicBezTo>
                  <a:pt x="2672699" y="1870271"/>
                  <a:pt x="2697125" y="1874256"/>
                  <a:pt x="2711302" y="1884889"/>
                </a:cubicBezTo>
                <a:cubicBezTo>
                  <a:pt x="2714846" y="1930963"/>
                  <a:pt x="2703732" y="1980638"/>
                  <a:pt x="2721935" y="2023112"/>
                </a:cubicBezTo>
                <a:cubicBezTo>
                  <a:pt x="2729054" y="2039722"/>
                  <a:pt x="2768385" y="2016966"/>
                  <a:pt x="2775097" y="2033745"/>
                </a:cubicBezTo>
                <a:cubicBezTo>
                  <a:pt x="2793572" y="2079932"/>
                  <a:pt x="2779918" y="2133196"/>
                  <a:pt x="2785730" y="2182600"/>
                </a:cubicBezTo>
                <a:cubicBezTo>
                  <a:pt x="2787040" y="2193731"/>
                  <a:pt x="2792819" y="2203865"/>
                  <a:pt x="2796363" y="2214498"/>
                </a:cubicBezTo>
                <a:cubicBezTo>
                  <a:pt x="2806995" y="2210954"/>
                  <a:pt x="2817854" y="2199704"/>
                  <a:pt x="2828260" y="2203866"/>
                </a:cubicBezTo>
                <a:cubicBezTo>
                  <a:pt x="2847702" y="2211643"/>
                  <a:pt x="2870493" y="2298667"/>
                  <a:pt x="2870790" y="2299559"/>
                </a:cubicBezTo>
                <a:lnTo>
                  <a:pt x="2881423" y="2331456"/>
                </a:lnTo>
                <a:lnTo>
                  <a:pt x="2892056" y="2363354"/>
                </a:lnTo>
                <a:cubicBezTo>
                  <a:pt x="2895600" y="2388163"/>
                  <a:pt x="2892510" y="2414881"/>
                  <a:pt x="2902688" y="2437782"/>
                </a:cubicBezTo>
                <a:cubicBezTo>
                  <a:pt x="2907878" y="2449459"/>
                  <a:pt x="2925550" y="2450011"/>
                  <a:pt x="2934586" y="2459047"/>
                </a:cubicBezTo>
                <a:cubicBezTo>
                  <a:pt x="2982680" y="2507141"/>
                  <a:pt x="2925650" y="2480879"/>
                  <a:pt x="2987749" y="2501577"/>
                </a:cubicBezTo>
                <a:lnTo>
                  <a:pt x="3030279" y="2565373"/>
                </a:lnTo>
                <a:cubicBezTo>
                  <a:pt x="3037367" y="2576005"/>
                  <a:pt x="3047503" y="2585147"/>
                  <a:pt x="3051544" y="2597270"/>
                </a:cubicBezTo>
                <a:cubicBezTo>
                  <a:pt x="3055088" y="2607903"/>
                  <a:pt x="3055176" y="2620416"/>
                  <a:pt x="3062177" y="2629168"/>
                </a:cubicBezTo>
                <a:cubicBezTo>
                  <a:pt x="3070160" y="2639146"/>
                  <a:pt x="3083442" y="2643345"/>
                  <a:pt x="3094074" y="2650433"/>
                </a:cubicBezTo>
                <a:cubicBezTo>
                  <a:pt x="3155017" y="2741848"/>
                  <a:pt x="3073869" y="2634269"/>
                  <a:pt x="3147237" y="2692963"/>
                </a:cubicBezTo>
                <a:cubicBezTo>
                  <a:pt x="3157216" y="2700946"/>
                  <a:pt x="3163312" y="2713184"/>
                  <a:pt x="3168502" y="2724861"/>
                </a:cubicBezTo>
                <a:cubicBezTo>
                  <a:pt x="3177606" y="2745344"/>
                  <a:pt x="3168502" y="2781567"/>
                  <a:pt x="3189767" y="2788656"/>
                </a:cubicBezTo>
                <a:lnTo>
                  <a:pt x="3221665" y="2799289"/>
                </a:lnTo>
                <a:cubicBezTo>
                  <a:pt x="3225209" y="2838275"/>
                  <a:pt x="3213737" y="2881779"/>
                  <a:pt x="3232297" y="2916247"/>
                </a:cubicBezTo>
                <a:cubicBezTo>
                  <a:pt x="3243230" y="2936551"/>
                  <a:pt x="3375792" y="2947475"/>
                  <a:pt x="3381153" y="2948145"/>
                </a:cubicBezTo>
                <a:cubicBezTo>
                  <a:pt x="3407096" y="2956792"/>
                  <a:pt x="3424337" y="2959430"/>
                  <a:pt x="3444949" y="2980042"/>
                </a:cubicBezTo>
                <a:cubicBezTo>
                  <a:pt x="3453985" y="2989078"/>
                  <a:pt x="3459126" y="3001307"/>
                  <a:pt x="3466214" y="3011940"/>
                </a:cubicBezTo>
                <a:cubicBezTo>
                  <a:pt x="3479674" y="3052319"/>
                  <a:pt x="3480055" y="3085163"/>
                  <a:pt x="3519377" y="3107633"/>
                </a:cubicBezTo>
                <a:cubicBezTo>
                  <a:pt x="3532065" y="3114883"/>
                  <a:pt x="3547730" y="3114722"/>
                  <a:pt x="3561907" y="3118266"/>
                </a:cubicBezTo>
                <a:cubicBezTo>
                  <a:pt x="3568995" y="3128898"/>
                  <a:pt x="3577457" y="3138733"/>
                  <a:pt x="3583172" y="3150163"/>
                </a:cubicBezTo>
                <a:cubicBezTo>
                  <a:pt x="3588184" y="3160188"/>
                  <a:pt x="3585879" y="3174136"/>
                  <a:pt x="3593804" y="3182061"/>
                </a:cubicBezTo>
                <a:cubicBezTo>
                  <a:pt x="3630362" y="3218619"/>
                  <a:pt x="3649388" y="3221853"/>
                  <a:pt x="3689497" y="3235224"/>
                </a:cubicBezTo>
                <a:cubicBezTo>
                  <a:pt x="3696586" y="3242312"/>
                  <a:pt x="3705605" y="3247893"/>
                  <a:pt x="3710763" y="3256489"/>
                </a:cubicBezTo>
                <a:cubicBezTo>
                  <a:pt x="3723973" y="3278505"/>
                  <a:pt x="3716846" y="3304151"/>
                  <a:pt x="3742660" y="3320284"/>
                </a:cubicBezTo>
                <a:cubicBezTo>
                  <a:pt x="3761668" y="3332164"/>
                  <a:pt x="3806456" y="3341549"/>
                  <a:pt x="3806456" y="3341549"/>
                </a:cubicBezTo>
                <a:cubicBezTo>
                  <a:pt x="3817088" y="3348637"/>
                  <a:pt x="3826388" y="3358327"/>
                  <a:pt x="3838353" y="3362814"/>
                </a:cubicBezTo>
                <a:cubicBezTo>
                  <a:pt x="3855274" y="3369160"/>
                  <a:pt x="3875825" y="3364481"/>
                  <a:pt x="3891516" y="3373447"/>
                </a:cubicBezTo>
                <a:cubicBezTo>
                  <a:pt x="3902611" y="3379787"/>
                  <a:pt x="3905693" y="3394712"/>
                  <a:pt x="3912781" y="3405345"/>
                </a:cubicBezTo>
                <a:cubicBezTo>
                  <a:pt x="3920915" y="3437880"/>
                  <a:pt x="3920204" y="3455298"/>
                  <a:pt x="3944679" y="3479773"/>
                </a:cubicBezTo>
                <a:cubicBezTo>
                  <a:pt x="3953715" y="3488809"/>
                  <a:pt x="3965944" y="3493950"/>
                  <a:pt x="3976577" y="3501038"/>
                </a:cubicBezTo>
                <a:cubicBezTo>
                  <a:pt x="3980121" y="3511670"/>
                  <a:pt x="3980208" y="3524184"/>
                  <a:pt x="3987209" y="3532935"/>
                </a:cubicBezTo>
                <a:cubicBezTo>
                  <a:pt x="3995192" y="3542914"/>
                  <a:pt x="4009128" y="3546217"/>
                  <a:pt x="4019107" y="3554200"/>
                </a:cubicBezTo>
                <a:cubicBezTo>
                  <a:pt x="4094860" y="3614803"/>
                  <a:pt x="3974092" y="3531280"/>
                  <a:pt x="4072270" y="3596731"/>
                </a:cubicBezTo>
                <a:cubicBezTo>
                  <a:pt x="4113476" y="3720353"/>
                  <a:pt x="4054687" y="3534183"/>
                  <a:pt x="4093535" y="3883810"/>
                </a:cubicBezTo>
                <a:cubicBezTo>
                  <a:pt x="4094946" y="3896510"/>
                  <a:pt x="4107712" y="3905075"/>
                  <a:pt x="4114800" y="3915707"/>
                </a:cubicBezTo>
                <a:cubicBezTo>
                  <a:pt x="4118344" y="3972414"/>
                  <a:pt x="4119484" y="4029323"/>
                  <a:pt x="4125432" y="4085828"/>
                </a:cubicBezTo>
                <a:cubicBezTo>
                  <a:pt x="4126605" y="4096974"/>
                  <a:pt x="4129063" y="4108974"/>
                  <a:pt x="4136065" y="4117726"/>
                </a:cubicBezTo>
                <a:cubicBezTo>
                  <a:pt x="4144048" y="4127705"/>
                  <a:pt x="4157330" y="4131903"/>
                  <a:pt x="4167963" y="4138991"/>
                </a:cubicBezTo>
                <a:cubicBezTo>
                  <a:pt x="4175051" y="4149624"/>
                  <a:pt x="4185187" y="4158766"/>
                  <a:pt x="4189228" y="4170889"/>
                </a:cubicBezTo>
                <a:cubicBezTo>
                  <a:pt x="4196045" y="4191341"/>
                  <a:pt x="4189164" y="4215966"/>
                  <a:pt x="4199860" y="4234684"/>
                </a:cubicBezTo>
                <a:cubicBezTo>
                  <a:pt x="4205421" y="4244415"/>
                  <a:pt x="4221733" y="4240305"/>
                  <a:pt x="4231758" y="4245317"/>
                </a:cubicBezTo>
                <a:cubicBezTo>
                  <a:pt x="4243188" y="4251032"/>
                  <a:pt x="4253023" y="4259494"/>
                  <a:pt x="4263656" y="4266582"/>
                </a:cubicBezTo>
                <a:cubicBezTo>
                  <a:pt x="4267200" y="4277215"/>
                  <a:pt x="4271209" y="4287703"/>
                  <a:pt x="4274288" y="4298480"/>
                </a:cubicBezTo>
                <a:cubicBezTo>
                  <a:pt x="4278302" y="4312531"/>
                  <a:pt x="4276815" y="4328851"/>
                  <a:pt x="4284921" y="4341010"/>
                </a:cubicBezTo>
                <a:cubicBezTo>
                  <a:pt x="4299607" y="4363039"/>
                  <a:pt x="4338008" y="4367572"/>
                  <a:pt x="4359349" y="4372907"/>
                </a:cubicBezTo>
                <a:cubicBezTo>
                  <a:pt x="4366437" y="4379996"/>
                  <a:pt x="4374352" y="4386345"/>
                  <a:pt x="4380614" y="4394173"/>
                </a:cubicBezTo>
                <a:cubicBezTo>
                  <a:pt x="4388597" y="4404151"/>
                  <a:pt x="4392843" y="4417034"/>
                  <a:pt x="4401879" y="4426070"/>
                </a:cubicBezTo>
                <a:cubicBezTo>
                  <a:pt x="4410915" y="4435106"/>
                  <a:pt x="4423144" y="4440247"/>
                  <a:pt x="4433777" y="4447335"/>
                </a:cubicBezTo>
                <a:cubicBezTo>
                  <a:pt x="4455042" y="4443791"/>
                  <a:pt x="4476527" y="4432026"/>
                  <a:pt x="4497572" y="4436703"/>
                </a:cubicBezTo>
                <a:cubicBezTo>
                  <a:pt x="4512251" y="4439965"/>
                  <a:pt x="4516576" y="4460864"/>
                  <a:pt x="4529470" y="4468600"/>
                </a:cubicBezTo>
                <a:cubicBezTo>
                  <a:pt x="4535548" y="4472247"/>
                  <a:pt x="4543647" y="4468600"/>
                  <a:pt x="4550735" y="4468600"/>
                </a:cubicBezTo>
              </a:path>
            </a:pathLst>
          </a:custGeom>
          <a:solidFill>
            <a:srgbClr val="FF3300">
              <a:alpha val="20000"/>
            </a:srgbClr>
          </a:solidFill>
          <a:ln w="76200">
            <a:solidFill>
              <a:srgbClr val="FF0000"/>
            </a:solidFill>
            <a:round/>
            <a:headEnd/>
            <a:tailEnd/>
          </a:ln>
        </p:spPr>
        <p:txBody>
          <a:bodyPr lIns="71682" tIns="35841" rIns="71682" bIns="35841"/>
          <a:lstStyle/>
          <a:p>
            <a:endParaRPr lang="en-US"/>
          </a:p>
        </p:txBody>
      </p:sp>
      <p:sp>
        <p:nvSpPr>
          <p:cNvPr id="31" name="CaixaDeTexto 2"/>
          <p:cNvSpPr txBox="1">
            <a:spLocks noChangeArrowheads="1"/>
          </p:cNvSpPr>
          <p:nvPr/>
        </p:nvSpPr>
        <p:spPr bwMode="auto">
          <a:xfrm>
            <a:off x="1187624" y="6041544"/>
            <a:ext cx="769937" cy="215900"/>
          </a:xfrm>
          <a:prstGeom prst="rect">
            <a:avLst/>
          </a:prstGeom>
          <a:noFill/>
          <a:ln w="19050">
            <a:noFill/>
            <a:miter lim="800000"/>
            <a:headEnd/>
            <a:tailEnd/>
          </a:ln>
        </p:spPr>
        <p:txBody>
          <a:bodyPr wrap="none" lIns="71682" tIns="35841" rIns="71682" bIns="35841">
            <a:spAutoFit/>
          </a:bodyPr>
          <a:lstStyle/>
          <a:p>
            <a:pPr>
              <a:defRPr/>
            </a:pPr>
            <a:r>
              <a:rPr lang="pt-BR" sz="900" dirty="0">
                <a:latin typeface="+mj-lt"/>
              </a:rPr>
              <a:t>Source: IBGE</a:t>
            </a:r>
          </a:p>
        </p:txBody>
      </p:sp>
      <p:sp>
        <p:nvSpPr>
          <p:cNvPr id="3" name="CaixaDeTexto 2"/>
          <p:cNvSpPr txBox="1"/>
          <p:nvPr/>
        </p:nvSpPr>
        <p:spPr>
          <a:xfrm>
            <a:off x="6581781" y="3646765"/>
            <a:ext cx="1734635" cy="646331"/>
          </a:xfrm>
          <a:prstGeom prst="rect">
            <a:avLst/>
          </a:prstGeom>
          <a:gradFill flip="none" rotWithShape="1">
            <a:gsLst>
              <a:gs pos="30410">
                <a:schemeClr val="accent1">
                  <a:lumMod val="40000"/>
                  <a:lumOff val="60000"/>
                </a:schemeClr>
              </a:gs>
              <a:gs pos="51000">
                <a:schemeClr val="accent6">
                  <a:lumMod val="60000"/>
                  <a:lumOff val="40000"/>
                </a:schemeClr>
              </a:gs>
              <a:gs pos="22000">
                <a:schemeClr val="tx2">
                  <a:lumMod val="40000"/>
                  <a:lumOff val="60000"/>
                </a:schemeClr>
              </a:gs>
              <a:gs pos="74000">
                <a:schemeClr val="accent1">
                  <a:tint val="44500"/>
                  <a:satMod val="160000"/>
                </a:schemeClr>
              </a:gs>
              <a:gs pos="99000">
                <a:schemeClr val="accent1">
                  <a:tint val="23500"/>
                  <a:satMod val="160000"/>
                </a:schemeClr>
              </a:gs>
            </a:gsLst>
            <a:lin ang="2700000" scaled="1"/>
            <a:tileRect/>
          </a:gradFill>
          <a:effectLst>
            <a:glow rad="228600">
              <a:schemeClr val="accent1">
                <a:satMod val="175000"/>
                <a:alpha val="40000"/>
              </a:schemeClr>
            </a:glow>
            <a:softEdge rad="127000"/>
          </a:effectLst>
        </p:spPr>
        <p:txBody>
          <a:bodyPr wrap="square" rtlCol="0">
            <a:spAutoFit/>
          </a:bodyPr>
          <a:lstStyle/>
          <a:p>
            <a:pPr algn="ctr">
              <a:spcBef>
                <a:spcPts val="1200"/>
              </a:spcBef>
              <a:spcAft>
                <a:spcPts val="1200"/>
              </a:spcAft>
            </a:pPr>
            <a:r>
              <a:rPr lang="pt-BR" b="1" dirty="0" smtClean="0"/>
              <a:t>BÔNUS DEMOGRÁFICO</a:t>
            </a:r>
            <a:endParaRPr lang="en-US" b="1" dirty="0"/>
          </a:p>
        </p:txBody>
      </p:sp>
    </p:spTree>
    <p:extLst>
      <p:ext uri="{BB962C8B-B14F-4D97-AF65-F5344CB8AC3E}">
        <p14:creationId xmlns:p14="http://schemas.microsoft.com/office/powerpoint/2010/main" val="207246321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m 12" descr="PDF Complete Special Edition"/>
          <p:cNvPicPr>
            <a:picLocks noChangeAspect="1"/>
          </p:cNvPicPr>
          <p:nvPr/>
        </p:nvPicPr>
        <p:blipFill rotWithShape="1">
          <a:blip r:embed="rId2" cstate="print">
            <a:extLst>
              <a:ext uri="{28A0092B-C50C-407E-A947-70E740481C1C}">
                <a14:useLocalDpi xmlns:a14="http://schemas.microsoft.com/office/drawing/2010/main" val="0"/>
              </a:ext>
            </a:extLst>
          </a:blip>
          <a:srcRect l="6727" t="15299" r="60182" b="2573"/>
          <a:stretch/>
        </p:blipFill>
        <p:spPr>
          <a:xfrm rot="20840168">
            <a:off x="4061004" y="1199756"/>
            <a:ext cx="1753817" cy="2365397"/>
          </a:xfrm>
          <a:prstGeom prst="rect">
            <a:avLst/>
          </a:prstGeom>
        </p:spPr>
      </p:pic>
      <p:pic>
        <p:nvPicPr>
          <p:cNvPr id="10" name="Picture 4" descr="http://imgs.zinio.com/magimages/117385323/2013/416261995_370.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20840168">
            <a:off x="2509560" y="1280095"/>
            <a:ext cx="2097993" cy="2744402"/>
          </a:xfrm>
          <a:prstGeom prst="rect">
            <a:avLst/>
          </a:prstGeom>
          <a:noFill/>
          <a:extLst>
            <a:ext uri="{909E8E84-426E-40DD-AFC4-6F175D3DCCD1}">
              <a14:hiddenFill xmlns:a14="http://schemas.microsoft.com/office/drawing/2010/main">
                <a:solidFill>
                  <a:srgbClr val="FFFFFF"/>
                </a:solidFill>
              </a14:hiddenFill>
            </a:ext>
          </a:extLst>
        </p:spPr>
      </p:pic>
      <p:sp>
        <p:nvSpPr>
          <p:cNvPr id="2" name="Espaço Reservado para Número de Slide 1"/>
          <p:cNvSpPr>
            <a:spLocks noGrp="1"/>
          </p:cNvSpPr>
          <p:nvPr>
            <p:ph type="sldNum" sz="quarter" idx="12"/>
          </p:nvPr>
        </p:nvSpPr>
        <p:spPr/>
        <p:txBody>
          <a:bodyPr/>
          <a:lstStyle/>
          <a:p>
            <a:fld id="{1297A8C9-8EA8-442C-8843-1DFC11C799B5}" type="slidenum">
              <a:rPr lang="pt-BR" smtClean="0"/>
              <a:pPr/>
              <a:t>12</a:t>
            </a:fld>
            <a:endParaRPr lang="pt-BR" dirty="0"/>
          </a:p>
        </p:txBody>
      </p:sp>
      <p:pic>
        <p:nvPicPr>
          <p:cNvPr id="6" name="Picture 2" descr="National Geographic Cover May 2013"/>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28745" r="28497"/>
          <a:stretch/>
        </p:blipFill>
        <p:spPr bwMode="auto">
          <a:xfrm rot="20744300">
            <a:off x="589134" y="1231143"/>
            <a:ext cx="2487972" cy="3636775"/>
          </a:xfrm>
          <a:prstGeom prst="rect">
            <a:avLst/>
          </a:prstGeom>
          <a:noFill/>
          <a:extLst>
            <a:ext uri="{909E8E84-426E-40DD-AFC4-6F175D3DCCD1}">
              <a14:hiddenFill xmlns:a14="http://schemas.microsoft.com/office/drawing/2010/main">
                <a:solidFill>
                  <a:srgbClr val="FFFFFF"/>
                </a:solidFill>
              </a14:hiddenFill>
            </a:ext>
          </a:extLst>
        </p:spPr>
      </p:pic>
      <p:sp>
        <p:nvSpPr>
          <p:cNvPr id="13" name="Título 1"/>
          <p:cNvSpPr txBox="1">
            <a:spLocks/>
          </p:cNvSpPr>
          <p:nvPr/>
        </p:nvSpPr>
        <p:spPr>
          <a:xfrm>
            <a:off x="1547664" y="822512"/>
            <a:ext cx="7344816" cy="37424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a:r>
              <a:rPr lang="pt-BR" sz="2800" b="1" dirty="0" smtClean="0"/>
              <a:t>AGEING SOCIETY</a:t>
            </a:r>
          </a:p>
        </p:txBody>
      </p:sp>
      <p:graphicFrame>
        <p:nvGraphicFramePr>
          <p:cNvPr id="14" name="Tabela 13"/>
          <p:cNvGraphicFramePr>
            <a:graphicFrameLocks noGrp="1"/>
          </p:cNvGraphicFramePr>
          <p:nvPr>
            <p:extLst>
              <p:ext uri="{D42A27DB-BD31-4B8C-83A1-F6EECF244321}">
                <p14:modId xmlns:p14="http://schemas.microsoft.com/office/powerpoint/2010/main" val="432713343"/>
              </p:ext>
            </p:extLst>
          </p:nvPr>
        </p:nvGraphicFramePr>
        <p:xfrm>
          <a:off x="1731829" y="3861048"/>
          <a:ext cx="6728603" cy="2231644"/>
        </p:xfrm>
        <a:graphic>
          <a:graphicData uri="http://schemas.openxmlformats.org/drawingml/2006/table">
            <a:tbl>
              <a:tblPr/>
              <a:tblGrid>
                <a:gridCol w="4037162"/>
                <a:gridCol w="1270958"/>
                <a:gridCol w="1420483"/>
              </a:tblGrid>
              <a:tr h="1066800">
                <a:tc>
                  <a:txBody>
                    <a:bodyPr/>
                    <a:lstStyle/>
                    <a:p>
                      <a:pPr algn="just">
                        <a:lnSpc>
                          <a:spcPct val="150000"/>
                        </a:lnSpc>
                        <a:spcBef>
                          <a:spcPts val="1200"/>
                        </a:spcBef>
                        <a:spcAft>
                          <a:spcPts val="1200"/>
                        </a:spcAft>
                      </a:pPr>
                      <a:endParaRPr lang="pt-BR" sz="1800" dirty="0">
                        <a:latin typeface="Arial"/>
                        <a:ea typeface="Times New Roman"/>
                        <a:cs typeface="Times New Roman"/>
                      </a:endParaRPr>
                    </a:p>
                  </a:txBody>
                  <a:tcPr marL="68580" marR="68580" marT="0" marB="0">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1200"/>
                        </a:spcBef>
                        <a:spcAft>
                          <a:spcPts val="1200"/>
                        </a:spcAft>
                      </a:pPr>
                      <a:endParaRPr lang="pt-BR" sz="1800" dirty="0">
                        <a:latin typeface="Arial"/>
                        <a:ea typeface="Times New Roman"/>
                        <a:cs typeface="Times New Roman"/>
                      </a:endParaRPr>
                    </a:p>
                    <a:p>
                      <a:pPr algn="ctr">
                        <a:lnSpc>
                          <a:spcPct val="150000"/>
                        </a:lnSpc>
                        <a:spcBef>
                          <a:spcPts val="1200"/>
                        </a:spcBef>
                        <a:spcAft>
                          <a:spcPts val="1200"/>
                        </a:spcAft>
                      </a:pPr>
                      <a:r>
                        <a:rPr lang="pt-BR" sz="1800" b="1" dirty="0">
                          <a:latin typeface="Arial"/>
                          <a:ea typeface="Times New Roman"/>
                          <a:cs typeface="Times New Roman"/>
                        </a:rPr>
                        <a:t>1960</a:t>
                      </a:r>
                      <a:endParaRPr lang="pt-BR" sz="1800" dirty="0">
                        <a:latin typeface="Arial"/>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1200"/>
                        </a:spcBef>
                        <a:spcAft>
                          <a:spcPts val="1200"/>
                        </a:spcAft>
                      </a:pPr>
                      <a:endParaRPr lang="pt-BR" sz="1800">
                        <a:latin typeface="Arial"/>
                        <a:ea typeface="Times New Roman"/>
                        <a:cs typeface="Times New Roman"/>
                      </a:endParaRPr>
                    </a:p>
                    <a:p>
                      <a:pPr algn="ctr">
                        <a:lnSpc>
                          <a:spcPct val="150000"/>
                        </a:lnSpc>
                        <a:spcBef>
                          <a:spcPts val="1200"/>
                        </a:spcBef>
                        <a:spcAft>
                          <a:spcPts val="1200"/>
                        </a:spcAft>
                      </a:pPr>
                      <a:r>
                        <a:rPr lang="pt-BR" sz="1800" b="1">
                          <a:latin typeface="Arial"/>
                          <a:ea typeface="Times New Roman"/>
                          <a:cs typeface="Times New Roman"/>
                        </a:rPr>
                        <a:t>2010</a:t>
                      </a:r>
                      <a:endParaRPr lang="pt-BR" sz="1800">
                        <a:latin typeface="Arial"/>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37464">
                <a:tc>
                  <a:txBody>
                    <a:bodyPr/>
                    <a:lstStyle/>
                    <a:p>
                      <a:pPr algn="just">
                        <a:lnSpc>
                          <a:spcPct val="115000"/>
                        </a:lnSpc>
                        <a:spcBef>
                          <a:spcPts val="600"/>
                        </a:spcBef>
                        <a:spcAft>
                          <a:spcPts val="600"/>
                        </a:spcAft>
                      </a:pPr>
                      <a:r>
                        <a:rPr lang="pt-BR" sz="1800" b="1" dirty="0">
                          <a:latin typeface="Arial"/>
                          <a:ea typeface="Times New Roman"/>
                          <a:cs typeface="Times New Roman"/>
                        </a:rPr>
                        <a:t>Expectativa de vida ao nascer </a:t>
                      </a:r>
                      <a:endParaRPr lang="pt-BR" sz="1800" dirty="0">
                        <a:latin typeface="Arial"/>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Bef>
                          <a:spcPts val="600"/>
                        </a:spcBef>
                        <a:spcAft>
                          <a:spcPts val="600"/>
                        </a:spcAft>
                      </a:pPr>
                      <a:r>
                        <a:rPr lang="pt-BR" sz="1800" b="1" dirty="0">
                          <a:latin typeface="Arial"/>
                          <a:ea typeface="Times New Roman"/>
                          <a:cs typeface="Times New Roman"/>
                        </a:rPr>
                        <a:t>48 anos</a:t>
                      </a:r>
                      <a:endParaRPr lang="pt-BR" sz="1800" dirty="0">
                        <a:latin typeface="Arial"/>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Bef>
                          <a:spcPts val="600"/>
                        </a:spcBef>
                        <a:spcAft>
                          <a:spcPts val="600"/>
                        </a:spcAft>
                      </a:pPr>
                      <a:r>
                        <a:rPr lang="pt-BR" sz="1800" b="1">
                          <a:latin typeface="Arial"/>
                          <a:ea typeface="Times New Roman"/>
                          <a:cs typeface="Times New Roman"/>
                        </a:rPr>
                        <a:t>73,4 anos</a:t>
                      </a:r>
                      <a:endParaRPr lang="pt-BR" sz="1800">
                        <a:latin typeface="Arial"/>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37464">
                <a:tc>
                  <a:txBody>
                    <a:bodyPr/>
                    <a:lstStyle/>
                    <a:p>
                      <a:pPr algn="just">
                        <a:lnSpc>
                          <a:spcPct val="115000"/>
                        </a:lnSpc>
                        <a:spcBef>
                          <a:spcPts val="600"/>
                        </a:spcBef>
                        <a:spcAft>
                          <a:spcPts val="600"/>
                        </a:spcAft>
                      </a:pPr>
                      <a:r>
                        <a:rPr lang="pt-BR" sz="1800" b="1">
                          <a:latin typeface="Arial"/>
                          <a:ea typeface="Times New Roman"/>
                          <a:cs typeface="Times New Roman"/>
                        </a:rPr>
                        <a:t>Taxa de fecundidade</a:t>
                      </a:r>
                      <a:endParaRPr lang="pt-BR" sz="1800">
                        <a:latin typeface="Arial"/>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Bef>
                          <a:spcPts val="600"/>
                        </a:spcBef>
                        <a:spcAft>
                          <a:spcPts val="600"/>
                        </a:spcAft>
                      </a:pPr>
                      <a:r>
                        <a:rPr lang="pt-BR" sz="1800" b="1" dirty="0">
                          <a:latin typeface="Arial"/>
                          <a:ea typeface="Times New Roman"/>
                          <a:cs typeface="Times New Roman"/>
                        </a:rPr>
                        <a:t>6,3</a:t>
                      </a:r>
                      <a:endParaRPr lang="pt-BR" sz="1800" dirty="0">
                        <a:latin typeface="Arial"/>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Bef>
                          <a:spcPts val="600"/>
                        </a:spcBef>
                        <a:spcAft>
                          <a:spcPts val="600"/>
                        </a:spcAft>
                      </a:pPr>
                      <a:r>
                        <a:rPr lang="pt-BR" sz="1800" b="1">
                          <a:latin typeface="Arial"/>
                          <a:ea typeface="Times New Roman"/>
                          <a:cs typeface="Times New Roman"/>
                        </a:rPr>
                        <a:t>1,9</a:t>
                      </a:r>
                      <a:endParaRPr lang="pt-BR" sz="1800">
                        <a:latin typeface="Arial"/>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37464">
                <a:tc>
                  <a:txBody>
                    <a:bodyPr/>
                    <a:lstStyle/>
                    <a:p>
                      <a:pPr algn="just">
                        <a:lnSpc>
                          <a:spcPct val="115000"/>
                        </a:lnSpc>
                        <a:spcBef>
                          <a:spcPts val="600"/>
                        </a:spcBef>
                        <a:spcAft>
                          <a:spcPts val="600"/>
                        </a:spcAft>
                      </a:pPr>
                      <a:r>
                        <a:rPr lang="pt-BR" sz="1800" b="1" dirty="0">
                          <a:latin typeface="Arial"/>
                          <a:ea typeface="Times New Roman"/>
                          <a:cs typeface="Times New Roman"/>
                        </a:rPr>
                        <a:t>População 0-14 anos </a:t>
                      </a:r>
                      <a:r>
                        <a:rPr lang="pt-BR" sz="1600" b="0" dirty="0">
                          <a:latin typeface="Arial"/>
                          <a:ea typeface="Times New Roman"/>
                          <a:cs typeface="Times New Roman"/>
                        </a:rPr>
                        <a:t>(% do total)</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Bef>
                          <a:spcPts val="600"/>
                        </a:spcBef>
                        <a:spcAft>
                          <a:spcPts val="600"/>
                        </a:spcAft>
                      </a:pPr>
                      <a:r>
                        <a:rPr lang="pt-BR" sz="1800" b="1" dirty="0">
                          <a:latin typeface="Arial"/>
                          <a:ea typeface="Times New Roman"/>
                          <a:cs typeface="Times New Roman"/>
                        </a:rPr>
                        <a:t>42,7</a:t>
                      </a:r>
                      <a:endParaRPr lang="pt-BR" sz="1800" dirty="0">
                        <a:latin typeface="Arial"/>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Bef>
                          <a:spcPts val="600"/>
                        </a:spcBef>
                        <a:spcAft>
                          <a:spcPts val="600"/>
                        </a:spcAft>
                      </a:pPr>
                      <a:r>
                        <a:rPr lang="pt-BR" sz="1800" b="1">
                          <a:latin typeface="Arial"/>
                          <a:ea typeface="Times New Roman"/>
                          <a:cs typeface="Times New Roman"/>
                        </a:rPr>
                        <a:t>24,1</a:t>
                      </a:r>
                      <a:endParaRPr lang="pt-BR" sz="1800">
                        <a:latin typeface="Arial"/>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37464">
                <a:tc>
                  <a:txBody>
                    <a:bodyPr/>
                    <a:lstStyle/>
                    <a:p>
                      <a:pPr algn="just">
                        <a:lnSpc>
                          <a:spcPct val="115000"/>
                        </a:lnSpc>
                        <a:spcBef>
                          <a:spcPts val="600"/>
                        </a:spcBef>
                        <a:spcAft>
                          <a:spcPts val="600"/>
                        </a:spcAft>
                      </a:pPr>
                      <a:r>
                        <a:rPr lang="pt-BR" sz="1800" b="1" dirty="0">
                          <a:latin typeface="Arial"/>
                          <a:ea typeface="Times New Roman"/>
                          <a:cs typeface="Times New Roman"/>
                        </a:rPr>
                        <a:t>População 65 anos ou + </a:t>
                      </a:r>
                      <a:r>
                        <a:rPr lang="pt-BR" sz="1600" b="0" dirty="0">
                          <a:latin typeface="Arial"/>
                          <a:ea typeface="Times New Roman"/>
                          <a:cs typeface="Times New Roman"/>
                        </a:rPr>
                        <a:t>(% do total)</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Bef>
                          <a:spcPts val="600"/>
                        </a:spcBef>
                        <a:spcAft>
                          <a:spcPts val="600"/>
                        </a:spcAft>
                      </a:pPr>
                      <a:r>
                        <a:rPr lang="pt-BR" sz="1800" b="1" dirty="0">
                          <a:latin typeface="Arial"/>
                          <a:ea typeface="Times New Roman"/>
                          <a:cs typeface="Times New Roman"/>
                        </a:rPr>
                        <a:t>2,7</a:t>
                      </a:r>
                      <a:endParaRPr lang="pt-BR" sz="1800" dirty="0">
                        <a:latin typeface="Arial"/>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Bef>
                          <a:spcPts val="600"/>
                        </a:spcBef>
                        <a:spcAft>
                          <a:spcPts val="600"/>
                        </a:spcAft>
                      </a:pPr>
                      <a:r>
                        <a:rPr lang="pt-BR" sz="1800" b="1" dirty="0">
                          <a:latin typeface="Arial"/>
                          <a:ea typeface="Times New Roman"/>
                          <a:cs typeface="Times New Roman"/>
                        </a:rPr>
                        <a:t>7,4</a:t>
                      </a:r>
                      <a:endParaRPr lang="pt-BR" sz="1800" dirty="0">
                        <a:latin typeface="Arial"/>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pic>
        <p:nvPicPr>
          <p:cNvPr id="15" name="Picture 3" descr="http://t0.gstatic.com/images?q=tbn:ANd9GcQhId12TdT9ZGO82p-kbUJjvxYQcWfJOAEtorzm1hq9oXVf-VFLVW67_uk"/>
          <p:cNvPicPr>
            <a:picLocks noChangeAspect="1" noChangeArrowheads="1"/>
          </p:cNvPicPr>
          <p:nvPr/>
        </p:nvPicPr>
        <p:blipFill>
          <a:blip r:embed="rId5" r:link="rId6" cstate="print"/>
          <a:srcRect/>
          <a:stretch>
            <a:fillRect/>
          </a:stretch>
        </p:blipFill>
        <p:spPr bwMode="auto">
          <a:xfrm>
            <a:off x="7410400" y="3913246"/>
            <a:ext cx="762000" cy="523875"/>
          </a:xfrm>
          <a:prstGeom prst="rect">
            <a:avLst/>
          </a:prstGeom>
          <a:noFill/>
        </p:spPr>
      </p:pic>
      <p:pic>
        <p:nvPicPr>
          <p:cNvPr id="16" name="Picture 2" descr="http://t0.gstatic.com/images?q=tbn:ANd9GcQhId12TdT9ZGO82p-kbUJjvxYQcWfJOAEtorzm1hq9oXVf-VFLVW67_uk"/>
          <p:cNvPicPr>
            <a:picLocks noChangeAspect="1" noChangeArrowheads="1"/>
          </p:cNvPicPr>
          <p:nvPr/>
        </p:nvPicPr>
        <p:blipFill>
          <a:blip r:embed="rId5" r:link="rId6" cstate="print"/>
          <a:srcRect/>
          <a:stretch>
            <a:fillRect/>
          </a:stretch>
        </p:blipFill>
        <p:spPr bwMode="auto">
          <a:xfrm>
            <a:off x="6012160" y="3913246"/>
            <a:ext cx="762000" cy="523875"/>
          </a:xfrm>
          <a:prstGeom prst="rect">
            <a:avLst/>
          </a:prstGeom>
          <a:noFill/>
        </p:spPr>
      </p:pic>
    </p:spTree>
    <p:extLst>
      <p:ext uri="{BB962C8B-B14F-4D97-AF65-F5344CB8AC3E}">
        <p14:creationId xmlns:p14="http://schemas.microsoft.com/office/powerpoint/2010/main" val="201657049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ítulo 1"/>
          <p:cNvSpPr txBox="1">
            <a:spLocks/>
          </p:cNvSpPr>
          <p:nvPr/>
        </p:nvSpPr>
        <p:spPr>
          <a:xfrm>
            <a:off x="1547664" y="822512"/>
            <a:ext cx="7344816" cy="37424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a:r>
              <a:rPr lang="pt-BR" sz="2800" b="1" dirty="0" smtClean="0"/>
              <a:t>RPPS </a:t>
            </a:r>
            <a:r>
              <a:rPr lang="pt-BR" sz="2800" b="1" dirty="0" err="1" smtClean="0"/>
              <a:t>X</a:t>
            </a:r>
            <a:r>
              <a:rPr lang="pt-BR" sz="2800" b="1" dirty="0" smtClean="0"/>
              <a:t> INSS</a:t>
            </a:r>
          </a:p>
        </p:txBody>
      </p:sp>
      <p:pic>
        <p:nvPicPr>
          <p:cNvPr id="2" name="Picture 1"/>
          <p:cNvPicPr>
            <a:picLocks noChangeAspect="1"/>
          </p:cNvPicPr>
          <p:nvPr/>
        </p:nvPicPr>
        <p:blipFill rotWithShape="1">
          <a:blip r:embed="rId2"/>
          <a:srcRect l="1" r="32288"/>
          <a:stretch/>
        </p:blipFill>
        <p:spPr>
          <a:xfrm>
            <a:off x="611560" y="1412776"/>
            <a:ext cx="4028636" cy="4752527"/>
          </a:xfrm>
          <a:prstGeom prst="rect">
            <a:avLst/>
          </a:prstGeom>
        </p:spPr>
      </p:pic>
      <p:sp>
        <p:nvSpPr>
          <p:cNvPr id="3" name="Oval 2"/>
          <p:cNvSpPr/>
          <p:nvPr/>
        </p:nvSpPr>
        <p:spPr>
          <a:xfrm>
            <a:off x="467544" y="3645024"/>
            <a:ext cx="3816424" cy="1440160"/>
          </a:xfrm>
          <a:prstGeom prst="ellipse">
            <a:avLst/>
          </a:prstGeom>
          <a:noFill/>
          <a:ln w="28575" cmpd="sng">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CaixaDeTexto 3"/>
          <p:cNvSpPr txBox="1"/>
          <p:nvPr/>
        </p:nvSpPr>
        <p:spPr>
          <a:xfrm>
            <a:off x="5876528" y="1412776"/>
            <a:ext cx="2511896" cy="1846659"/>
          </a:xfrm>
          <a:prstGeom prst="rect">
            <a:avLst/>
          </a:prstGeom>
          <a:solidFill>
            <a:srgbClr val="FF0000"/>
          </a:solidFill>
          <a:ln>
            <a:solidFill>
              <a:srgbClr val="FF0000"/>
            </a:solidFill>
          </a:ln>
        </p:spPr>
        <p:txBody>
          <a:bodyPr wrap="square" rtlCol="0">
            <a:spAutoFit/>
          </a:bodyPr>
          <a:lstStyle/>
          <a:p>
            <a:pPr algn="ctr"/>
            <a:r>
              <a:rPr lang="pt-BR" sz="2400" b="1" dirty="0" smtClean="0">
                <a:solidFill>
                  <a:schemeClr val="bg1"/>
                </a:solidFill>
              </a:rPr>
              <a:t>R$ 47 BI</a:t>
            </a:r>
          </a:p>
          <a:p>
            <a:pPr algn="ctr"/>
            <a:r>
              <a:rPr lang="pt-BR" sz="2400" b="1" dirty="0" smtClean="0">
                <a:solidFill>
                  <a:schemeClr val="bg1"/>
                </a:solidFill>
              </a:rPr>
              <a:t>900 mil </a:t>
            </a:r>
            <a:r>
              <a:rPr lang="pt-BR" b="1" dirty="0" smtClean="0">
                <a:solidFill>
                  <a:schemeClr val="bg1"/>
                </a:solidFill>
              </a:rPr>
              <a:t>aposentados e pensionistas do </a:t>
            </a:r>
            <a:r>
              <a:rPr lang="pt-BR" sz="2400" b="1" dirty="0" smtClean="0">
                <a:solidFill>
                  <a:schemeClr val="bg1"/>
                </a:solidFill>
              </a:rPr>
              <a:t>setor público federal</a:t>
            </a:r>
          </a:p>
        </p:txBody>
      </p:sp>
      <p:sp>
        <p:nvSpPr>
          <p:cNvPr id="6" name="CaixaDeTexto 5"/>
          <p:cNvSpPr txBox="1"/>
          <p:nvPr/>
        </p:nvSpPr>
        <p:spPr>
          <a:xfrm>
            <a:off x="5896252" y="3645024"/>
            <a:ext cx="2492172" cy="1477328"/>
          </a:xfrm>
          <a:prstGeom prst="rect">
            <a:avLst/>
          </a:prstGeom>
          <a:solidFill>
            <a:srgbClr val="FF0000"/>
          </a:solidFill>
        </p:spPr>
        <p:txBody>
          <a:bodyPr wrap="square" rtlCol="0">
            <a:spAutoFit/>
          </a:bodyPr>
          <a:lstStyle/>
          <a:p>
            <a:pPr algn="ctr"/>
            <a:r>
              <a:rPr lang="pt-BR" sz="2400" b="1" dirty="0" smtClean="0">
                <a:solidFill>
                  <a:schemeClr val="bg1"/>
                </a:solidFill>
              </a:rPr>
              <a:t>R$ 43 BI</a:t>
            </a:r>
          </a:p>
          <a:p>
            <a:pPr algn="ctr"/>
            <a:r>
              <a:rPr lang="pt-BR" sz="2400" b="1" dirty="0" smtClean="0">
                <a:solidFill>
                  <a:schemeClr val="bg1"/>
                </a:solidFill>
              </a:rPr>
              <a:t>27 milhões </a:t>
            </a:r>
            <a:r>
              <a:rPr lang="pt-BR" b="1" dirty="0" smtClean="0">
                <a:solidFill>
                  <a:schemeClr val="bg1"/>
                </a:solidFill>
              </a:rPr>
              <a:t>de aposentados e pensionistas do </a:t>
            </a:r>
            <a:r>
              <a:rPr lang="pt-BR" sz="2400" b="1" dirty="0" smtClean="0">
                <a:solidFill>
                  <a:schemeClr val="bg1"/>
                </a:solidFill>
              </a:rPr>
              <a:t>INSS</a:t>
            </a:r>
          </a:p>
        </p:txBody>
      </p:sp>
      <p:sp>
        <p:nvSpPr>
          <p:cNvPr id="5" name="CaixaDeTexto 4"/>
          <p:cNvSpPr txBox="1"/>
          <p:nvPr/>
        </p:nvSpPr>
        <p:spPr>
          <a:xfrm>
            <a:off x="5220072" y="5229200"/>
            <a:ext cx="3456384" cy="830997"/>
          </a:xfrm>
          <a:prstGeom prst="rect">
            <a:avLst/>
          </a:prstGeom>
          <a:noFill/>
        </p:spPr>
        <p:txBody>
          <a:bodyPr wrap="square" rtlCol="0">
            <a:spAutoFit/>
          </a:bodyPr>
          <a:lstStyle/>
          <a:p>
            <a:pPr algn="ctr"/>
            <a:r>
              <a:rPr lang="pt-BR" sz="2400" b="1" dirty="0" smtClean="0">
                <a:solidFill>
                  <a:srgbClr val="FF0000"/>
                </a:solidFill>
              </a:rPr>
              <a:t>Até quando a sociedade vai admitir isso?</a:t>
            </a:r>
            <a:endParaRPr lang="en-US" sz="2400" b="1" dirty="0">
              <a:solidFill>
                <a:srgbClr val="FF0000"/>
              </a:solidFill>
            </a:endParaRPr>
          </a:p>
        </p:txBody>
      </p:sp>
      <p:cxnSp>
        <p:nvCxnSpPr>
          <p:cNvPr id="8" name="Conector de seta reta 7"/>
          <p:cNvCxnSpPr>
            <a:stCxn id="3" idx="7"/>
            <a:endCxn id="4" idx="1"/>
          </p:cNvCxnSpPr>
          <p:nvPr/>
        </p:nvCxnSpPr>
        <p:spPr>
          <a:xfrm flipV="1">
            <a:off x="3725066" y="2336106"/>
            <a:ext cx="2151462" cy="1519825"/>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0" name="Conector de seta reta 9"/>
          <p:cNvCxnSpPr>
            <a:stCxn id="3" idx="6"/>
          </p:cNvCxnSpPr>
          <p:nvPr/>
        </p:nvCxnSpPr>
        <p:spPr>
          <a:xfrm>
            <a:off x="4283968" y="4365104"/>
            <a:ext cx="1592560" cy="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8662809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ítulo 1"/>
          <p:cNvSpPr txBox="1">
            <a:spLocks/>
          </p:cNvSpPr>
          <p:nvPr/>
        </p:nvSpPr>
        <p:spPr>
          <a:xfrm>
            <a:off x="1547664" y="764704"/>
            <a:ext cx="7344816" cy="37424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a:r>
              <a:rPr lang="pt-BR" sz="2800" b="1" dirty="0" smtClean="0"/>
              <a:t>PRIVADO X PÚBLICO</a:t>
            </a:r>
          </a:p>
        </p:txBody>
      </p:sp>
      <p:sp>
        <p:nvSpPr>
          <p:cNvPr id="4" name="Retângulo 3"/>
          <p:cNvSpPr/>
          <p:nvPr/>
        </p:nvSpPr>
        <p:spPr>
          <a:xfrm>
            <a:off x="303721" y="1830420"/>
            <a:ext cx="992152" cy="380865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23" tIns="45712" rIns="91423" bIns="45712" anchor="ctr"/>
          <a:lstStyle/>
          <a:p>
            <a:pPr algn="ctr">
              <a:defRPr/>
            </a:pPr>
            <a:endParaRPr lang="pt-BR" sz="1700" dirty="0"/>
          </a:p>
        </p:txBody>
      </p:sp>
      <p:sp>
        <p:nvSpPr>
          <p:cNvPr id="5" name="Retângulo 4"/>
          <p:cNvSpPr/>
          <p:nvPr/>
        </p:nvSpPr>
        <p:spPr>
          <a:xfrm>
            <a:off x="303721" y="1830421"/>
            <a:ext cx="992152" cy="2360917"/>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91423" tIns="45712" rIns="91423" bIns="45712" anchor="ctr"/>
          <a:lstStyle/>
          <a:p>
            <a:pPr algn="ctr">
              <a:defRPr/>
            </a:pPr>
            <a:endParaRPr lang="pt-BR" sz="1700" dirty="0"/>
          </a:p>
        </p:txBody>
      </p:sp>
      <p:sp>
        <p:nvSpPr>
          <p:cNvPr id="6" name="CaixaDeTexto 8"/>
          <p:cNvSpPr txBox="1">
            <a:spLocks noChangeArrowheads="1"/>
          </p:cNvSpPr>
          <p:nvPr/>
        </p:nvSpPr>
        <p:spPr bwMode="auto">
          <a:xfrm rot="16200000">
            <a:off x="301696" y="4645907"/>
            <a:ext cx="1067069" cy="615537"/>
          </a:xfrm>
          <a:prstGeom prst="rect">
            <a:avLst/>
          </a:prstGeom>
          <a:noFill/>
          <a:ln w="9525">
            <a:noFill/>
            <a:miter lim="800000"/>
            <a:headEnd/>
            <a:tailEnd/>
          </a:ln>
        </p:spPr>
        <p:txBody>
          <a:bodyPr lIns="91423" tIns="45712" rIns="91423" bIns="45712">
            <a:spAutoFit/>
          </a:bodyPr>
          <a:lstStyle/>
          <a:p>
            <a:pPr algn="ctr">
              <a:defRPr/>
            </a:pPr>
            <a:r>
              <a:rPr lang="pt-BR" sz="1700" b="1" dirty="0" smtClean="0">
                <a:ea typeface="ＭＳ Ｐゴシック" pitchFamily="-84" charset="-128"/>
              </a:rPr>
              <a:t>SISTEMA BÁSICO</a:t>
            </a:r>
            <a:endParaRPr lang="pt-BR" sz="1700" b="1" dirty="0">
              <a:ea typeface="ＭＳ Ｐゴシック" pitchFamily="-84" charset="-128"/>
            </a:endParaRPr>
          </a:p>
        </p:txBody>
      </p:sp>
      <p:sp>
        <p:nvSpPr>
          <p:cNvPr id="7" name="CaixaDeTexto 9"/>
          <p:cNvSpPr txBox="1">
            <a:spLocks noChangeArrowheads="1"/>
          </p:cNvSpPr>
          <p:nvPr/>
        </p:nvSpPr>
        <p:spPr bwMode="auto">
          <a:xfrm rot="16200000">
            <a:off x="-290558" y="2740570"/>
            <a:ext cx="2285999" cy="615537"/>
          </a:xfrm>
          <a:prstGeom prst="rect">
            <a:avLst/>
          </a:prstGeom>
          <a:noFill/>
          <a:ln w="9525">
            <a:noFill/>
            <a:miter lim="800000"/>
            <a:headEnd/>
            <a:tailEnd/>
          </a:ln>
        </p:spPr>
        <p:txBody>
          <a:bodyPr lIns="91423" tIns="45712" rIns="91423" bIns="45712">
            <a:spAutoFit/>
          </a:bodyPr>
          <a:lstStyle/>
          <a:p>
            <a:pPr algn="ctr">
              <a:defRPr/>
            </a:pPr>
            <a:r>
              <a:rPr lang="pt-BR" sz="1700" b="1" dirty="0" smtClean="0">
                <a:ea typeface="ＭＳ Ｐゴシック" pitchFamily="-84" charset="-128"/>
              </a:rPr>
              <a:t>PREVIDÊNCIA COMPLEMENTAR</a:t>
            </a:r>
            <a:endParaRPr lang="pt-BR" sz="1700" b="1" dirty="0">
              <a:ea typeface="ＭＳ Ｐゴシック" pitchFamily="-84" charset="-128"/>
            </a:endParaRPr>
          </a:p>
        </p:txBody>
      </p:sp>
      <p:sp>
        <p:nvSpPr>
          <p:cNvPr id="8" name="CaixaDeTexto 7"/>
          <p:cNvSpPr txBox="1"/>
          <p:nvPr/>
        </p:nvSpPr>
        <p:spPr>
          <a:xfrm>
            <a:off x="1295873" y="4420140"/>
            <a:ext cx="3353070" cy="1508089"/>
          </a:xfrm>
          <a:prstGeom prst="rect">
            <a:avLst/>
          </a:prstGeom>
          <a:noFill/>
        </p:spPr>
        <p:txBody>
          <a:bodyPr wrap="square" lIns="91423" tIns="45712" rIns="91423" bIns="45712">
            <a:spAutoFit/>
          </a:bodyPr>
          <a:lstStyle/>
          <a:p>
            <a:pPr marL="342839" indent="-342839">
              <a:defRPr/>
            </a:pPr>
            <a:r>
              <a:rPr lang="pt-BR" sz="1700" b="1" dirty="0" smtClean="0">
                <a:ea typeface="ＭＳ Ｐゴシック" pitchFamily="-84" charset="-128"/>
              </a:rPr>
              <a:t>OBRIGATÓRIO </a:t>
            </a:r>
            <a:r>
              <a:rPr lang="pt-BR" sz="1700" dirty="0">
                <a:ea typeface="ＭＳ Ｐゴシック" pitchFamily="-84" charset="-128"/>
              </a:rPr>
              <a:t>= </a:t>
            </a:r>
            <a:r>
              <a:rPr lang="pt-BR" sz="1700" b="1" dirty="0" smtClean="0">
                <a:ea typeface="ＭＳ Ｐゴシック" pitchFamily="-84" charset="-128"/>
              </a:rPr>
              <a:t>RGPS (INSS)</a:t>
            </a:r>
            <a:endParaRPr lang="pt-BR" sz="1700" b="1" dirty="0">
              <a:ea typeface="ＭＳ Ｐゴシック" pitchFamily="-84" charset="-128"/>
            </a:endParaRPr>
          </a:p>
          <a:p>
            <a:pPr>
              <a:defRPr/>
            </a:pPr>
            <a:endParaRPr lang="pt-BR" sz="1300" dirty="0">
              <a:ea typeface="ＭＳ Ｐゴシック" pitchFamily="-84" charset="-128"/>
            </a:endParaRPr>
          </a:p>
          <a:p>
            <a:pPr>
              <a:defRPr/>
            </a:pPr>
            <a:r>
              <a:rPr lang="pt-BR" sz="1400" dirty="0" smtClean="0">
                <a:ea typeface="ＭＳ Ｐゴシック" pitchFamily="-84" charset="-128"/>
              </a:rPr>
              <a:t>CONTRIBUIÇÕES:</a:t>
            </a:r>
          </a:p>
          <a:p>
            <a:pPr>
              <a:defRPr/>
            </a:pPr>
            <a:r>
              <a:rPr lang="pt-BR" sz="1400" dirty="0" smtClean="0">
                <a:ea typeface="ＭＳ Ｐゴシック" pitchFamily="-84" charset="-128"/>
              </a:rPr>
              <a:t> TRABALHADORES E EMPREGADORES</a:t>
            </a:r>
            <a:endParaRPr lang="pt-BR" sz="1400" dirty="0">
              <a:ea typeface="ＭＳ Ｐゴシック" pitchFamily="-84" charset="-128"/>
            </a:endParaRPr>
          </a:p>
          <a:p>
            <a:pPr>
              <a:defRPr/>
            </a:pPr>
            <a:endParaRPr lang="pt-BR" sz="1700" dirty="0">
              <a:ea typeface="ＭＳ Ｐゴシック" pitchFamily="-84" charset="-128"/>
            </a:endParaRPr>
          </a:p>
          <a:p>
            <a:pPr>
              <a:defRPr/>
            </a:pPr>
            <a:r>
              <a:rPr lang="pt-BR" sz="1700" b="1" dirty="0" smtClean="0">
                <a:ea typeface="ＭＳ Ｐゴシック" pitchFamily="-84" charset="-128"/>
              </a:rPr>
              <a:t>SISTEMA DE REPARTIÇÃO SIMPLES</a:t>
            </a:r>
            <a:endParaRPr lang="pt-BR" sz="1700" b="1" dirty="0">
              <a:ea typeface="ＭＳ Ｐゴシック" pitchFamily="-84" charset="-128"/>
            </a:endParaRPr>
          </a:p>
        </p:txBody>
      </p:sp>
      <p:sp>
        <p:nvSpPr>
          <p:cNvPr id="9" name="CaixaDeTexto 11"/>
          <p:cNvSpPr txBox="1">
            <a:spLocks noChangeArrowheads="1"/>
          </p:cNvSpPr>
          <p:nvPr/>
        </p:nvSpPr>
        <p:spPr bwMode="auto">
          <a:xfrm>
            <a:off x="1295873" y="1828395"/>
            <a:ext cx="3199185" cy="25529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3" tIns="45712" rIns="91423" bIns="45712">
            <a:spAutoFit/>
          </a:bodyPr>
          <a:lstStyle>
            <a:lvl1pPr indent="-341313" eaLnBrk="0" hangingPunct="0">
              <a:defRPr sz="1900">
                <a:solidFill>
                  <a:schemeClr val="tx1"/>
                </a:solidFill>
                <a:latin typeface="Arial" pitchFamily="34" charset="0"/>
                <a:ea typeface="MS PGothic" pitchFamily="34" charset="-128"/>
              </a:defRPr>
            </a:lvl1pPr>
            <a:lvl2pPr marL="742950" indent="-285750" eaLnBrk="0" hangingPunct="0">
              <a:defRPr sz="1900">
                <a:solidFill>
                  <a:schemeClr val="tx1"/>
                </a:solidFill>
                <a:latin typeface="Arial" pitchFamily="34" charset="0"/>
                <a:ea typeface="MS PGothic" pitchFamily="34" charset="-128"/>
              </a:defRPr>
            </a:lvl2pPr>
            <a:lvl3pPr marL="1143000" indent="-228600" eaLnBrk="0" hangingPunct="0">
              <a:defRPr sz="1900">
                <a:solidFill>
                  <a:schemeClr val="tx1"/>
                </a:solidFill>
                <a:latin typeface="Arial" pitchFamily="34" charset="0"/>
                <a:ea typeface="MS PGothic" pitchFamily="34" charset="-128"/>
              </a:defRPr>
            </a:lvl3pPr>
            <a:lvl4pPr marL="1600200" indent="-228600" eaLnBrk="0" hangingPunct="0">
              <a:defRPr sz="1900">
                <a:solidFill>
                  <a:schemeClr val="tx1"/>
                </a:solidFill>
                <a:latin typeface="Arial" pitchFamily="34" charset="0"/>
                <a:ea typeface="MS PGothic" pitchFamily="34" charset="-128"/>
              </a:defRPr>
            </a:lvl4pPr>
            <a:lvl5pPr marL="2057400" indent="-228600" eaLnBrk="0" hangingPunct="0">
              <a:defRPr sz="1900">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1900">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1900">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1900">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1900">
                <a:solidFill>
                  <a:schemeClr val="tx1"/>
                </a:solidFill>
                <a:latin typeface="Arial" pitchFamily="34" charset="0"/>
                <a:ea typeface="MS PGothic" pitchFamily="34" charset="-128"/>
              </a:defRPr>
            </a:lvl9pPr>
          </a:lstStyle>
          <a:p>
            <a:pPr eaLnBrk="1" hangingPunct="1">
              <a:lnSpc>
                <a:spcPct val="130000"/>
              </a:lnSpc>
            </a:pPr>
            <a:r>
              <a:rPr lang="pt-BR" sz="1700" b="1" dirty="0" smtClean="0">
                <a:latin typeface="Calibri" pitchFamily="34" charset="0"/>
              </a:rPr>
              <a:t>OPCIONAL</a:t>
            </a:r>
            <a:endParaRPr lang="pt-BR" sz="1700" b="1" dirty="0">
              <a:latin typeface="Calibri" pitchFamily="34" charset="0"/>
            </a:endParaRPr>
          </a:p>
          <a:p>
            <a:pPr eaLnBrk="1" hangingPunct="1">
              <a:lnSpc>
                <a:spcPct val="130000"/>
              </a:lnSpc>
            </a:pPr>
            <a:r>
              <a:rPr lang="pt-BR" sz="1400" dirty="0" smtClean="0">
                <a:latin typeface="Calibri" pitchFamily="34" charset="0"/>
              </a:rPr>
              <a:t>1 – FUNDO DE PENSÃO</a:t>
            </a:r>
            <a:endParaRPr lang="pt-BR" sz="1400" b="1" dirty="0">
              <a:latin typeface="Calibri" pitchFamily="34" charset="0"/>
            </a:endParaRPr>
          </a:p>
          <a:p>
            <a:pPr eaLnBrk="1" hangingPunct="1">
              <a:lnSpc>
                <a:spcPct val="130000"/>
              </a:lnSpc>
            </a:pPr>
            <a:r>
              <a:rPr lang="pt-BR" sz="1400" dirty="0">
                <a:latin typeface="Calibri" pitchFamily="34" charset="0"/>
              </a:rPr>
              <a:t>2 </a:t>
            </a:r>
            <a:r>
              <a:rPr lang="pt-BR" sz="1400" dirty="0" smtClean="0">
                <a:latin typeface="Calibri" pitchFamily="34" charset="0"/>
              </a:rPr>
              <a:t>– ASSOCIAÇÕES DE CLASSE</a:t>
            </a:r>
          </a:p>
          <a:p>
            <a:pPr eaLnBrk="1" hangingPunct="1">
              <a:lnSpc>
                <a:spcPct val="130000"/>
              </a:lnSpc>
            </a:pPr>
            <a:r>
              <a:rPr lang="pt-BR" sz="1400" dirty="0" smtClean="0">
                <a:latin typeface="Calibri" pitchFamily="34" charset="0"/>
              </a:rPr>
              <a:t>3 – BANCOS E SEGURADORAS</a:t>
            </a:r>
            <a:endParaRPr lang="pt-BR" sz="1400" dirty="0">
              <a:latin typeface="Calibri" pitchFamily="34" charset="0"/>
            </a:endParaRPr>
          </a:p>
          <a:p>
            <a:pPr eaLnBrk="1" hangingPunct="1">
              <a:lnSpc>
                <a:spcPct val="130000"/>
              </a:lnSpc>
            </a:pPr>
            <a:endParaRPr lang="pt-BR" sz="1700" b="1" dirty="0" smtClean="0">
              <a:latin typeface="Calibri" pitchFamily="34" charset="0"/>
            </a:endParaRPr>
          </a:p>
          <a:p>
            <a:pPr eaLnBrk="1" hangingPunct="1">
              <a:lnSpc>
                <a:spcPct val="130000"/>
              </a:lnSpc>
            </a:pPr>
            <a:r>
              <a:rPr lang="pt-BR" sz="1700" b="1" dirty="0" smtClean="0">
                <a:latin typeface="Calibri" pitchFamily="34" charset="0"/>
              </a:rPr>
              <a:t>SISTEMA DE CAPITALIZAÇÃO</a:t>
            </a:r>
          </a:p>
          <a:p>
            <a:pPr eaLnBrk="1" hangingPunct="1">
              <a:lnSpc>
                <a:spcPct val="130000"/>
              </a:lnSpc>
            </a:pPr>
            <a:r>
              <a:rPr lang="pt-BR" sz="1700" b="1" dirty="0" smtClean="0">
                <a:latin typeface="Calibri" pitchFamily="34" charset="0"/>
              </a:rPr>
              <a:t>EM BD OU CD</a:t>
            </a:r>
            <a:endParaRPr lang="pt-BR" sz="1700" b="1" dirty="0">
              <a:latin typeface="Calibri" pitchFamily="34" charset="0"/>
            </a:endParaRPr>
          </a:p>
          <a:p>
            <a:pPr eaLnBrk="1" hangingPunct="1">
              <a:lnSpc>
                <a:spcPct val="130000"/>
              </a:lnSpc>
            </a:pPr>
            <a:endParaRPr lang="pt-BR" sz="1300" dirty="0">
              <a:latin typeface="Calibri" pitchFamily="34" charset="0"/>
            </a:endParaRPr>
          </a:p>
        </p:txBody>
      </p:sp>
      <p:cxnSp>
        <p:nvCxnSpPr>
          <p:cNvPr id="10" name="Conector reto 9"/>
          <p:cNvCxnSpPr/>
          <p:nvPr/>
        </p:nvCxnSpPr>
        <p:spPr>
          <a:xfrm>
            <a:off x="303720" y="4213611"/>
            <a:ext cx="1830420" cy="2024"/>
          </a:xfrm>
          <a:prstGeom prst="line">
            <a:avLst/>
          </a:prstGeom>
          <a:ln w="28575">
            <a:solidFill>
              <a:srgbClr val="FF0000"/>
            </a:solidFill>
            <a:prstDash val="sysDash"/>
          </a:ln>
        </p:spPr>
        <p:style>
          <a:lnRef idx="1">
            <a:schemeClr val="accent1"/>
          </a:lnRef>
          <a:fillRef idx="0">
            <a:schemeClr val="accent1"/>
          </a:fillRef>
          <a:effectRef idx="0">
            <a:schemeClr val="accent1"/>
          </a:effectRef>
          <a:fontRef idx="minor">
            <a:schemeClr val="tx1"/>
          </a:fontRef>
        </p:style>
      </p:cxnSp>
      <p:sp>
        <p:nvSpPr>
          <p:cNvPr id="11" name="CaixaDeTexto 16"/>
          <p:cNvSpPr txBox="1">
            <a:spLocks noChangeArrowheads="1"/>
          </p:cNvSpPr>
          <p:nvPr/>
        </p:nvSpPr>
        <p:spPr bwMode="auto">
          <a:xfrm>
            <a:off x="1524676" y="4039478"/>
            <a:ext cx="1982279" cy="353927"/>
          </a:xfrm>
          <a:prstGeom prst="rect">
            <a:avLst/>
          </a:prstGeom>
          <a:solidFill>
            <a:srgbClr val="FF0000"/>
          </a:solidFill>
          <a:ln w="9525">
            <a:noFill/>
            <a:miter lim="800000"/>
            <a:headEnd/>
            <a:tailEnd/>
          </a:ln>
        </p:spPr>
        <p:txBody>
          <a:bodyPr lIns="91423" tIns="45712" rIns="91423" bIns="45712">
            <a:spAutoFit/>
          </a:bodyPr>
          <a:lstStyle/>
          <a:p>
            <a:pPr algn="ctr">
              <a:defRPr/>
            </a:pPr>
            <a:r>
              <a:rPr lang="pt-BR" sz="1700" b="1" dirty="0" smtClean="0">
                <a:solidFill>
                  <a:schemeClr val="bg1"/>
                </a:solidFill>
                <a:latin typeface="+mj-lt"/>
                <a:ea typeface="ＭＳ Ｐゴシック" pitchFamily="-84" charset="-128"/>
              </a:rPr>
              <a:t>R$ 4.390,24</a:t>
            </a:r>
            <a:endParaRPr lang="pt-BR" sz="1700" b="1" dirty="0">
              <a:solidFill>
                <a:schemeClr val="bg1"/>
              </a:solidFill>
              <a:latin typeface="+mj-lt"/>
              <a:ea typeface="ＭＳ Ｐゴシック" pitchFamily="-84" charset="-128"/>
            </a:endParaRPr>
          </a:p>
        </p:txBody>
      </p:sp>
      <p:sp>
        <p:nvSpPr>
          <p:cNvPr id="12" name="CaixaDeTexto 5"/>
          <p:cNvSpPr txBox="1">
            <a:spLocks noChangeArrowheads="1"/>
          </p:cNvSpPr>
          <p:nvPr/>
        </p:nvSpPr>
        <p:spPr bwMode="auto">
          <a:xfrm>
            <a:off x="303721" y="1305997"/>
            <a:ext cx="4039478" cy="370538"/>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23" tIns="45712" rIns="91423" bIns="45712">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defRPr/>
            </a:pPr>
            <a:r>
              <a:rPr lang="pt-BR" sz="1800" b="1" dirty="0" smtClean="0">
                <a:solidFill>
                  <a:schemeClr val="bg1"/>
                </a:solidFill>
                <a:latin typeface="+mj-lt"/>
              </a:rPr>
              <a:t>SETOR PRIVADO</a:t>
            </a:r>
            <a:endParaRPr lang="pt-BR" sz="1800" b="1" dirty="0">
              <a:solidFill>
                <a:schemeClr val="bg1"/>
              </a:solidFill>
              <a:latin typeface="+mj-lt"/>
            </a:endParaRPr>
          </a:p>
        </p:txBody>
      </p:sp>
      <p:sp>
        <p:nvSpPr>
          <p:cNvPr id="14" name="Retângulo 13"/>
          <p:cNvSpPr/>
          <p:nvPr/>
        </p:nvSpPr>
        <p:spPr>
          <a:xfrm>
            <a:off x="5333326" y="1830420"/>
            <a:ext cx="992152" cy="380865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23" tIns="45712" rIns="91423" bIns="45712" anchor="ctr"/>
          <a:lstStyle/>
          <a:p>
            <a:pPr algn="ctr">
              <a:defRPr/>
            </a:pPr>
            <a:endParaRPr lang="pt-BR" sz="1700" dirty="0"/>
          </a:p>
        </p:txBody>
      </p:sp>
      <p:sp>
        <p:nvSpPr>
          <p:cNvPr id="15" name="CaixaDeTexto 20"/>
          <p:cNvSpPr txBox="1">
            <a:spLocks noChangeArrowheads="1"/>
          </p:cNvSpPr>
          <p:nvPr/>
        </p:nvSpPr>
        <p:spPr bwMode="auto">
          <a:xfrm rot="16200000">
            <a:off x="4033404" y="3481852"/>
            <a:ext cx="3656790" cy="353927"/>
          </a:xfrm>
          <a:prstGeom prst="rect">
            <a:avLst/>
          </a:prstGeom>
          <a:noFill/>
          <a:ln w="9525">
            <a:noFill/>
            <a:miter lim="800000"/>
            <a:headEnd/>
            <a:tailEnd/>
          </a:ln>
        </p:spPr>
        <p:txBody>
          <a:bodyPr lIns="91423" tIns="45712" rIns="91423" bIns="45712">
            <a:spAutoFit/>
          </a:bodyPr>
          <a:lstStyle/>
          <a:p>
            <a:pPr algn="ctr">
              <a:defRPr/>
            </a:pPr>
            <a:r>
              <a:rPr lang="pt-BR" sz="1700" b="1" dirty="0" smtClean="0">
                <a:latin typeface="+mj-lt"/>
                <a:ea typeface="ＭＳ Ｐゴシック" pitchFamily="-84" charset="-128"/>
              </a:rPr>
              <a:t>SISTEMA ÚNICO</a:t>
            </a:r>
            <a:endParaRPr lang="pt-BR" sz="1700" b="1" dirty="0">
              <a:latin typeface="+mj-lt"/>
              <a:ea typeface="ＭＳ Ｐゴシック" pitchFamily="-84" charset="-128"/>
            </a:endParaRPr>
          </a:p>
        </p:txBody>
      </p:sp>
      <p:sp>
        <p:nvSpPr>
          <p:cNvPr id="16" name="CaixaDeTexto 22"/>
          <p:cNvSpPr txBox="1">
            <a:spLocks noChangeArrowheads="1"/>
          </p:cNvSpPr>
          <p:nvPr/>
        </p:nvSpPr>
        <p:spPr bwMode="auto">
          <a:xfrm>
            <a:off x="6400397" y="2437860"/>
            <a:ext cx="2514802" cy="3477859"/>
          </a:xfrm>
          <a:prstGeom prst="rect">
            <a:avLst/>
          </a:prstGeom>
          <a:noFill/>
          <a:ln w="9525">
            <a:noFill/>
            <a:miter lim="800000"/>
            <a:headEnd/>
            <a:tailEnd/>
          </a:ln>
        </p:spPr>
        <p:txBody>
          <a:bodyPr lIns="91423" tIns="45712" rIns="91423" bIns="45712">
            <a:spAutoFit/>
          </a:bodyPr>
          <a:lstStyle/>
          <a:p>
            <a:pPr>
              <a:defRPr/>
            </a:pPr>
            <a:endParaRPr lang="pt-BR" sz="1700" b="1" dirty="0" smtClean="0">
              <a:latin typeface="+mj-lt"/>
              <a:ea typeface="ＭＳ Ｐゴシック" pitchFamily="-84" charset="-128"/>
            </a:endParaRPr>
          </a:p>
          <a:p>
            <a:pPr>
              <a:defRPr/>
            </a:pPr>
            <a:endParaRPr lang="pt-BR" sz="1700" b="1" dirty="0">
              <a:latin typeface="+mj-lt"/>
              <a:ea typeface="ＭＳ Ｐゴシック" pitchFamily="-84" charset="-128"/>
            </a:endParaRPr>
          </a:p>
          <a:p>
            <a:pPr>
              <a:defRPr/>
            </a:pPr>
            <a:r>
              <a:rPr lang="pt-BR" sz="1700" b="1" dirty="0" smtClean="0">
                <a:latin typeface="+mj-lt"/>
                <a:ea typeface="ＭＳ Ｐゴシック" pitchFamily="-84" charset="-128"/>
              </a:rPr>
              <a:t>OBRIGATÓRIO =  </a:t>
            </a:r>
            <a:r>
              <a:rPr lang="pt-BR" sz="1700" b="1" dirty="0">
                <a:latin typeface="+mj-lt"/>
                <a:ea typeface="ＭＳ Ｐゴシック" pitchFamily="-84" charset="-128"/>
              </a:rPr>
              <a:t>RPPS</a:t>
            </a:r>
          </a:p>
          <a:p>
            <a:pPr>
              <a:defRPr/>
            </a:pPr>
            <a:endParaRPr lang="pt-BR" sz="1700" b="1" dirty="0">
              <a:latin typeface="+mj-lt"/>
              <a:ea typeface="ＭＳ Ｐゴシック" pitchFamily="-84" charset="-128"/>
            </a:endParaRPr>
          </a:p>
          <a:p>
            <a:pPr>
              <a:defRPr/>
            </a:pPr>
            <a:r>
              <a:rPr lang="pt-BR" sz="1400" dirty="0" smtClean="0">
                <a:latin typeface="+mj-lt"/>
                <a:ea typeface="ＭＳ Ｐゴシック" pitchFamily="-84" charset="-128"/>
              </a:rPr>
              <a:t>CONTRIBUIÇÕES:</a:t>
            </a:r>
            <a:endParaRPr lang="pt-BR" sz="1400" dirty="0">
              <a:latin typeface="+mj-lt"/>
              <a:ea typeface="ＭＳ Ｐゴシック" pitchFamily="-84" charset="-128"/>
            </a:endParaRPr>
          </a:p>
          <a:p>
            <a:pPr>
              <a:defRPr/>
            </a:pPr>
            <a:r>
              <a:rPr lang="pt-BR" sz="1400" b="1" dirty="0" smtClean="0">
                <a:latin typeface="+mj-lt"/>
                <a:ea typeface="ＭＳ Ｐゴシック" pitchFamily="-84" charset="-128"/>
              </a:rPr>
              <a:t>SERVIDORES(11</a:t>
            </a:r>
            <a:r>
              <a:rPr lang="pt-BR" sz="1400" b="1" dirty="0">
                <a:latin typeface="+mj-lt"/>
                <a:ea typeface="ＭＳ Ｐゴシック" pitchFamily="-84" charset="-128"/>
              </a:rPr>
              <a:t>%)</a:t>
            </a:r>
          </a:p>
          <a:p>
            <a:pPr>
              <a:defRPr/>
            </a:pPr>
            <a:r>
              <a:rPr lang="pt-BR" sz="1400" b="1" dirty="0" smtClean="0">
                <a:latin typeface="+mj-lt"/>
                <a:ea typeface="ＭＳ Ｐゴシック" pitchFamily="-84" charset="-128"/>
              </a:rPr>
              <a:t>GOVERNO (22</a:t>
            </a:r>
            <a:r>
              <a:rPr lang="pt-BR" sz="1400" b="1" dirty="0">
                <a:latin typeface="+mj-lt"/>
                <a:ea typeface="ＭＳ Ｐゴシック" pitchFamily="-84" charset="-128"/>
              </a:rPr>
              <a:t>%)</a:t>
            </a:r>
          </a:p>
          <a:p>
            <a:pPr>
              <a:defRPr/>
            </a:pPr>
            <a:endParaRPr lang="pt-BR" sz="1400" dirty="0">
              <a:latin typeface="+mj-lt"/>
              <a:ea typeface="ＭＳ Ｐゴシック" pitchFamily="-84" charset="-128"/>
            </a:endParaRPr>
          </a:p>
          <a:p>
            <a:pPr>
              <a:defRPr/>
            </a:pPr>
            <a:r>
              <a:rPr lang="pt-BR" sz="1600" b="1" dirty="0" smtClean="0">
                <a:latin typeface="+mj-lt"/>
                <a:ea typeface="ＭＳ Ｐゴシック" pitchFamily="-84" charset="-128"/>
              </a:rPr>
              <a:t>SISTEMA DE REPARTIÇÃO SIMPLES  E/OU CAPITALIZAÇÃO COM BENEFÍCIO DEFINIDO</a:t>
            </a:r>
            <a:endParaRPr lang="pt-BR" sz="1600" b="1" dirty="0">
              <a:latin typeface="+mj-lt"/>
              <a:ea typeface="ＭＳ Ｐゴシック" pitchFamily="-84" charset="-128"/>
            </a:endParaRPr>
          </a:p>
          <a:p>
            <a:pPr marL="171419" indent="-171419">
              <a:buFontTx/>
              <a:buChar char="-"/>
              <a:defRPr/>
            </a:pPr>
            <a:endParaRPr lang="pt-BR" sz="1700" dirty="0">
              <a:latin typeface="+mj-lt"/>
              <a:ea typeface="ＭＳ Ｐゴシック" pitchFamily="-84" charset="-128"/>
            </a:endParaRPr>
          </a:p>
          <a:p>
            <a:pPr marL="171419" indent="-171419">
              <a:buFontTx/>
              <a:buChar char="-"/>
              <a:defRPr/>
            </a:pPr>
            <a:endParaRPr lang="pt-BR" sz="1100" dirty="0">
              <a:latin typeface="+mj-lt"/>
              <a:ea typeface="ＭＳ Ｐゴシック" pitchFamily="-84" charset="-128"/>
            </a:endParaRPr>
          </a:p>
        </p:txBody>
      </p:sp>
      <p:cxnSp>
        <p:nvCxnSpPr>
          <p:cNvPr id="17" name="Conector reto 16"/>
          <p:cNvCxnSpPr/>
          <p:nvPr/>
        </p:nvCxnSpPr>
        <p:spPr>
          <a:xfrm>
            <a:off x="5333326" y="1826371"/>
            <a:ext cx="1601618" cy="4050"/>
          </a:xfrm>
          <a:prstGeom prst="line">
            <a:avLst/>
          </a:prstGeom>
          <a:ln w="28575">
            <a:solidFill>
              <a:srgbClr val="FF0000"/>
            </a:solidFill>
            <a:prstDash val="sysDash"/>
          </a:ln>
        </p:spPr>
        <p:style>
          <a:lnRef idx="1">
            <a:schemeClr val="accent1"/>
          </a:lnRef>
          <a:fillRef idx="0">
            <a:schemeClr val="accent1"/>
          </a:fillRef>
          <a:effectRef idx="0">
            <a:schemeClr val="accent1"/>
          </a:effectRef>
          <a:fontRef idx="minor">
            <a:schemeClr val="tx1"/>
          </a:fontRef>
        </p:style>
      </p:cxnSp>
      <p:sp>
        <p:nvSpPr>
          <p:cNvPr id="18" name="CaixaDeTexto 25"/>
          <p:cNvSpPr txBox="1">
            <a:spLocks noChangeArrowheads="1"/>
          </p:cNvSpPr>
          <p:nvPr/>
        </p:nvSpPr>
        <p:spPr bwMode="auto">
          <a:xfrm>
            <a:off x="6588224" y="1810172"/>
            <a:ext cx="2227759" cy="353927"/>
          </a:xfrm>
          <a:prstGeom prst="rect">
            <a:avLst/>
          </a:prstGeom>
          <a:solidFill>
            <a:srgbClr val="FF0000"/>
          </a:solidFill>
          <a:ln w="9525">
            <a:noFill/>
            <a:miter lim="800000"/>
            <a:headEnd/>
            <a:tailEnd/>
          </a:ln>
        </p:spPr>
        <p:txBody>
          <a:bodyPr wrap="square" lIns="91423" tIns="45712" rIns="91423" bIns="45712">
            <a:spAutoFit/>
          </a:bodyPr>
          <a:lstStyle/>
          <a:p>
            <a:pPr algn="ctr">
              <a:defRPr/>
            </a:pPr>
            <a:r>
              <a:rPr lang="pt-BR" sz="1700" b="1" dirty="0" smtClean="0">
                <a:solidFill>
                  <a:schemeClr val="bg1"/>
                </a:solidFill>
                <a:latin typeface="+mj-lt"/>
                <a:ea typeface="ＭＳ Ｐゴシック" pitchFamily="-84" charset="-128"/>
              </a:rPr>
              <a:t>ÚLTIMO PAGAMENTO</a:t>
            </a:r>
            <a:endParaRPr lang="pt-BR" sz="1700" b="1" dirty="0">
              <a:solidFill>
                <a:schemeClr val="bg1"/>
              </a:solidFill>
              <a:latin typeface="+mj-lt"/>
              <a:ea typeface="ＭＳ Ｐゴシック" pitchFamily="-84" charset="-128"/>
            </a:endParaRPr>
          </a:p>
        </p:txBody>
      </p:sp>
      <p:sp>
        <p:nvSpPr>
          <p:cNvPr id="19" name="CaixaDeTexto 5"/>
          <p:cNvSpPr txBox="1">
            <a:spLocks noChangeArrowheads="1"/>
          </p:cNvSpPr>
          <p:nvPr/>
        </p:nvSpPr>
        <p:spPr bwMode="auto">
          <a:xfrm>
            <a:off x="4648943" y="1295873"/>
            <a:ext cx="4266256" cy="368514"/>
          </a:xfrm>
          <a:prstGeom prst="rect">
            <a:avLst/>
          </a:prstGeom>
          <a:solidFill>
            <a:schemeClr val="tx1"/>
          </a:solidFill>
          <a:ln w="9525">
            <a:noFill/>
            <a:miter lim="800000"/>
            <a:headEnd/>
            <a:tailEnd/>
          </a:ln>
        </p:spPr>
        <p:txBody>
          <a:bodyPr lIns="91423" tIns="45712" rIns="91423" bIns="45712">
            <a:spAutoFit/>
          </a:bodyPr>
          <a:lstStyle/>
          <a:p>
            <a:pPr algn="ctr">
              <a:defRPr/>
            </a:pPr>
            <a:r>
              <a:rPr lang="pt-BR" b="1" dirty="0" smtClean="0">
                <a:solidFill>
                  <a:schemeClr val="bg1"/>
                </a:solidFill>
                <a:latin typeface="+mj-lt"/>
                <a:ea typeface="ＭＳ Ｐゴシック" pitchFamily="-84" charset="-128"/>
              </a:rPr>
              <a:t>SETOR PÚBLICO</a:t>
            </a:r>
            <a:endParaRPr lang="pt-BR" b="1" dirty="0">
              <a:solidFill>
                <a:schemeClr val="bg1"/>
              </a:solidFill>
              <a:latin typeface="+mj-lt"/>
              <a:ea typeface="ＭＳ Ｐゴシック" pitchFamily="-84" charset="-128"/>
            </a:endParaRPr>
          </a:p>
        </p:txBody>
      </p:sp>
      <p:sp>
        <p:nvSpPr>
          <p:cNvPr id="20" name="CaixaDeTexto 19"/>
          <p:cNvSpPr txBox="1"/>
          <p:nvPr/>
        </p:nvSpPr>
        <p:spPr>
          <a:xfrm>
            <a:off x="4648943" y="5942790"/>
            <a:ext cx="2371329" cy="822282"/>
          </a:xfrm>
          <a:prstGeom prst="ellipse">
            <a:avLst/>
          </a:prstGeom>
          <a:solidFill>
            <a:schemeClr val="tx2">
              <a:lumMod val="60000"/>
              <a:lumOff val="40000"/>
            </a:schemeClr>
          </a:solidFill>
        </p:spPr>
        <p:txBody>
          <a:bodyPr wrap="square" lIns="91423" tIns="45712" rIns="91423" bIns="45712">
            <a:spAutoFit/>
          </a:bodyPr>
          <a:lstStyle/>
          <a:p>
            <a:pPr algn="ctr">
              <a:defRPr/>
            </a:pPr>
            <a:r>
              <a:rPr lang="pt-BR" sz="1600" b="1" dirty="0" smtClean="0">
                <a:solidFill>
                  <a:schemeClr val="bg1"/>
                </a:solidFill>
                <a:latin typeface="+mj-lt"/>
              </a:rPr>
              <a:t>MODELO DE SP ATÉ DEZ/11</a:t>
            </a:r>
            <a:endParaRPr lang="pt-BR" sz="1600" b="1" dirty="0">
              <a:solidFill>
                <a:schemeClr val="bg1"/>
              </a:solidFill>
              <a:latin typeface="+mj-lt"/>
            </a:endParaRPr>
          </a:p>
        </p:txBody>
      </p:sp>
      <p:cxnSp>
        <p:nvCxnSpPr>
          <p:cNvPr id="21" name="Conector de seta reta 20"/>
          <p:cNvCxnSpPr>
            <a:stCxn id="20" idx="0"/>
            <a:endCxn id="14" idx="2"/>
          </p:cNvCxnSpPr>
          <p:nvPr/>
        </p:nvCxnSpPr>
        <p:spPr>
          <a:xfrm flipH="1" flipV="1">
            <a:off x="5829402" y="5639070"/>
            <a:ext cx="5206" cy="303720"/>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sp>
        <p:nvSpPr>
          <p:cNvPr id="2" name="CaixaDeTexto 1"/>
          <p:cNvSpPr txBox="1"/>
          <p:nvPr/>
        </p:nvSpPr>
        <p:spPr>
          <a:xfrm>
            <a:off x="5261318" y="2276872"/>
            <a:ext cx="4207226" cy="584775"/>
          </a:xfrm>
          <a:prstGeom prst="rect">
            <a:avLst/>
          </a:prstGeom>
          <a:noFill/>
        </p:spPr>
        <p:txBody>
          <a:bodyPr wrap="square" rtlCol="0">
            <a:spAutoFit/>
          </a:bodyPr>
          <a:lstStyle/>
          <a:p>
            <a:r>
              <a:rPr lang="pt-BR" sz="1600" dirty="0" smtClean="0"/>
              <a:t>(Descontos: </a:t>
            </a:r>
            <a:r>
              <a:rPr lang="pt-BR" sz="1600" b="1" dirty="0" smtClean="0"/>
              <a:t>Contribuição Previdenciária + IR</a:t>
            </a:r>
            <a:r>
              <a:rPr lang="pt-BR" sz="1600" dirty="0" smtClean="0"/>
              <a:t>)</a:t>
            </a:r>
          </a:p>
          <a:p>
            <a:pPr algn="ctr"/>
            <a:r>
              <a:rPr lang="pt-BR" sz="1600" dirty="0" smtClean="0"/>
              <a:t>Valor líquido: </a:t>
            </a:r>
            <a:r>
              <a:rPr lang="pt-BR" sz="1600" b="1" dirty="0" smtClean="0">
                <a:solidFill>
                  <a:srgbClr val="FF0000"/>
                </a:solidFill>
              </a:rPr>
              <a:t>cerca de 80% </a:t>
            </a:r>
            <a:endParaRPr lang="en-US" sz="1600" b="1" dirty="0">
              <a:solidFill>
                <a:srgbClr val="FF0000"/>
              </a:solidFill>
            </a:endParaRPr>
          </a:p>
        </p:txBody>
      </p:sp>
    </p:spTree>
    <p:extLst>
      <p:ext uri="{BB962C8B-B14F-4D97-AF65-F5344CB8AC3E}">
        <p14:creationId xmlns:p14="http://schemas.microsoft.com/office/powerpoint/2010/main" val="81953038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ângulo 1"/>
          <p:cNvSpPr/>
          <p:nvPr/>
        </p:nvSpPr>
        <p:spPr>
          <a:xfrm>
            <a:off x="1331640" y="5877272"/>
            <a:ext cx="4536504" cy="36004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CaixaDeTexto 11"/>
          <p:cNvSpPr txBox="1">
            <a:spLocks noChangeArrowheads="1"/>
          </p:cNvSpPr>
          <p:nvPr/>
        </p:nvSpPr>
        <p:spPr bwMode="auto">
          <a:xfrm>
            <a:off x="304800" y="1599486"/>
            <a:ext cx="8534400" cy="4801314"/>
          </a:xfrm>
          <a:prstGeom prst="rect">
            <a:avLst/>
          </a:prstGeom>
          <a:noFill/>
          <a:ln w="9525">
            <a:noFill/>
            <a:miter lim="800000"/>
            <a:headEnd/>
            <a:tailEnd/>
          </a:ln>
        </p:spPr>
        <p:txBody>
          <a:bodyPr wrap="square">
            <a:spAutoFit/>
          </a:bodyPr>
          <a:lstStyle/>
          <a:p>
            <a:pPr marL="63500" indent="457200" algn="just">
              <a:spcBef>
                <a:spcPts val="600"/>
              </a:spcBef>
              <a:spcAft>
                <a:spcPts val="600"/>
              </a:spcAft>
              <a:buSzPct val="150000"/>
              <a:buFont typeface="Wingdings" pitchFamily="2" charset="2"/>
              <a:buChar char="ü"/>
            </a:pPr>
            <a:r>
              <a:rPr lang="pt-BR" dirty="0">
                <a:cs typeface="Arial" pitchFamily="34" charset="0"/>
              </a:rPr>
              <a:t>Ó</a:t>
            </a:r>
            <a:r>
              <a:rPr lang="pt-BR" dirty="0" smtClean="0">
                <a:cs typeface="Arial" pitchFamily="34" charset="0"/>
              </a:rPr>
              <a:t>rgão Gestor Único</a:t>
            </a:r>
          </a:p>
          <a:p>
            <a:pPr marL="63500" indent="457200" algn="just">
              <a:spcBef>
                <a:spcPts val="600"/>
              </a:spcBef>
              <a:spcAft>
                <a:spcPts val="600"/>
              </a:spcAft>
              <a:buSzPct val="150000"/>
              <a:buFont typeface="Wingdings" pitchFamily="2" charset="2"/>
              <a:buChar char="ü"/>
            </a:pPr>
            <a:r>
              <a:rPr lang="pt-BR" dirty="0" smtClean="0">
                <a:cs typeface="Arial" pitchFamily="34" charset="0"/>
              </a:rPr>
              <a:t>Aposentadoria</a:t>
            </a:r>
          </a:p>
          <a:p>
            <a:pPr marL="1320800" lvl="2" indent="-342900" algn="just">
              <a:spcBef>
                <a:spcPts val="600"/>
              </a:spcBef>
              <a:spcAft>
                <a:spcPts val="600"/>
              </a:spcAft>
              <a:buSzPct val="150000"/>
              <a:buFont typeface="Arial" pitchFamily="34" charset="0"/>
              <a:buChar char="•"/>
            </a:pPr>
            <a:r>
              <a:rPr lang="pt-BR" dirty="0" smtClean="0">
                <a:cs typeface="Arial" pitchFamily="34" charset="0"/>
              </a:rPr>
              <a:t>Idade/Tempo de contribuição</a:t>
            </a:r>
          </a:p>
          <a:p>
            <a:pPr marL="1320800" lvl="2" indent="-342900" algn="just">
              <a:spcBef>
                <a:spcPts val="600"/>
              </a:spcBef>
              <a:spcAft>
                <a:spcPts val="600"/>
              </a:spcAft>
              <a:buSzPct val="150000"/>
              <a:buFont typeface="Arial" pitchFamily="34" charset="0"/>
              <a:buChar char="•"/>
            </a:pPr>
            <a:r>
              <a:rPr lang="pt-BR" dirty="0" smtClean="0">
                <a:cs typeface="Arial" pitchFamily="34" charset="0"/>
              </a:rPr>
              <a:t>Integral </a:t>
            </a:r>
            <a:r>
              <a:rPr lang="pt-BR" dirty="0">
                <a:cs typeface="Arial" pitchFamily="34" charset="0"/>
              </a:rPr>
              <a:t>(</a:t>
            </a:r>
            <a:r>
              <a:rPr lang="pt-BR" dirty="0" smtClean="0">
                <a:cs typeface="Arial" pitchFamily="34" charset="0"/>
              </a:rPr>
              <a:t>BD) / Média </a:t>
            </a:r>
            <a:r>
              <a:rPr lang="pt-BR" dirty="0">
                <a:cs typeface="Arial" pitchFamily="34" charset="0"/>
              </a:rPr>
              <a:t>(BD)</a:t>
            </a:r>
          </a:p>
          <a:p>
            <a:pPr marL="1343025" lvl="4" indent="-342900" algn="just">
              <a:spcBef>
                <a:spcPts val="600"/>
              </a:spcBef>
              <a:spcAft>
                <a:spcPts val="600"/>
              </a:spcAft>
              <a:buSzPct val="150000"/>
              <a:buFont typeface="Arial" pitchFamily="34" charset="0"/>
              <a:buChar char="•"/>
            </a:pPr>
            <a:r>
              <a:rPr lang="pt-BR" dirty="0" smtClean="0">
                <a:cs typeface="Arial" pitchFamily="34" charset="0"/>
              </a:rPr>
              <a:t>Benefício Vitalício</a:t>
            </a:r>
          </a:p>
          <a:p>
            <a:pPr marL="428625" lvl="2" indent="-342900" algn="just">
              <a:spcBef>
                <a:spcPts val="600"/>
              </a:spcBef>
              <a:spcAft>
                <a:spcPts val="600"/>
              </a:spcAft>
              <a:buSzPct val="150000"/>
              <a:buFont typeface="Wingdings" pitchFamily="2" charset="2"/>
              <a:buChar char="ü"/>
            </a:pPr>
            <a:r>
              <a:rPr lang="pt-BR" dirty="0" smtClean="0">
                <a:cs typeface="Arial" pitchFamily="34" charset="0"/>
              </a:rPr>
              <a:t>Pensão  - em BD e vitalício</a:t>
            </a:r>
          </a:p>
          <a:p>
            <a:pPr marL="428625" lvl="2" indent="-342900" algn="just">
              <a:spcBef>
                <a:spcPts val="600"/>
              </a:spcBef>
              <a:spcAft>
                <a:spcPts val="600"/>
              </a:spcAft>
              <a:buSzPct val="150000"/>
              <a:buFont typeface="Wingdings" pitchFamily="2" charset="2"/>
              <a:buChar char="ü"/>
            </a:pPr>
            <a:r>
              <a:rPr lang="pt-BR" dirty="0" smtClean="0">
                <a:cs typeface="Arial" pitchFamily="34" charset="0"/>
              </a:rPr>
              <a:t>Regime de Repartição Simples </a:t>
            </a:r>
          </a:p>
          <a:p>
            <a:pPr marL="1343025" lvl="4" indent="-342900" algn="just">
              <a:spcBef>
                <a:spcPts val="600"/>
              </a:spcBef>
              <a:spcAft>
                <a:spcPts val="600"/>
              </a:spcAft>
              <a:buSzPct val="150000"/>
              <a:buFont typeface="Arial" pitchFamily="34" charset="0"/>
              <a:buChar char="•"/>
            </a:pPr>
            <a:r>
              <a:rPr lang="pt-BR" dirty="0" smtClean="0">
                <a:cs typeface="Arial" pitchFamily="34" charset="0"/>
              </a:rPr>
              <a:t>Contribuição servidor ativo</a:t>
            </a:r>
          </a:p>
          <a:p>
            <a:pPr marL="1343025" lvl="4" indent="-342900" algn="just">
              <a:spcBef>
                <a:spcPts val="600"/>
              </a:spcBef>
              <a:spcAft>
                <a:spcPts val="600"/>
              </a:spcAft>
              <a:buSzPct val="150000"/>
              <a:buFont typeface="Arial" pitchFamily="34" charset="0"/>
              <a:buChar char="•"/>
            </a:pPr>
            <a:r>
              <a:rPr lang="pt-BR" dirty="0" smtClean="0">
                <a:cs typeface="Arial" pitchFamily="34" charset="0"/>
              </a:rPr>
              <a:t>Contribuição servidor inativo/pensionista ( antigos acima do teto do INSS)</a:t>
            </a:r>
          </a:p>
          <a:p>
            <a:pPr marL="1343025" lvl="4" indent="-342900" algn="just">
              <a:spcBef>
                <a:spcPts val="600"/>
              </a:spcBef>
              <a:spcAft>
                <a:spcPts val="600"/>
              </a:spcAft>
              <a:buSzPct val="150000"/>
              <a:buFont typeface="Arial" pitchFamily="34" charset="0"/>
              <a:buChar char="•"/>
            </a:pPr>
            <a:r>
              <a:rPr lang="pt-BR" dirty="0" smtClean="0">
                <a:cs typeface="Arial" pitchFamily="34" charset="0"/>
              </a:rPr>
              <a:t>Contribuição patronal </a:t>
            </a:r>
          </a:p>
          <a:p>
            <a:pPr marL="1343025" lvl="4" indent="-342900" algn="just">
              <a:spcBef>
                <a:spcPts val="600"/>
              </a:spcBef>
              <a:spcAft>
                <a:spcPts val="600"/>
              </a:spcAft>
              <a:buSzPct val="150000"/>
              <a:buFont typeface="Arial" pitchFamily="34" charset="0"/>
              <a:buChar char="•"/>
            </a:pPr>
            <a:r>
              <a:rPr lang="pt-BR" b="1" dirty="0" smtClean="0">
                <a:solidFill>
                  <a:schemeClr val="bg1"/>
                </a:solidFill>
                <a:cs typeface="Arial" pitchFamily="34" charset="0"/>
              </a:rPr>
              <a:t>Insuficiência financeira coberta pelo ente</a:t>
            </a:r>
            <a:endParaRPr lang="pt-BR" b="1" dirty="0">
              <a:solidFill>
                <a:schemeClr val="bg1"/>
              </a:solidFill>
              <a:cs typeface="Arial" pitchFamily="34" charset="0"/>
            </a:endParaRPr>
          </a:p>
        </p:txBody>
      </p:sp>
      <p:sp>
        <p:nvSpPr>
          <p:cNvPr id="4" name="Título 1"/>
          <p:cNvSpPr txBox="1">
            <a:spLocks/>
          </p:cNvSpPr>
          <p:nvPr/>
        </p:nvSpPr>
        <p:spPr>
          <a:xfrm>
            <a:off x="1547664" y="764704"/>
            <a:ext cx="7344816" cy="37424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a:r>
              <a:rPr lang="pt-BR" sz="2800" b="1" dirty="0" smtClean="0"/>
              <a:t>MODELO ANTERIOR</a:t>
            </a:r>
            <a:endParaRPr lang="pt-BR" sz="2800" b="1" dirty="0"/>
          </a:p>
        </p:txBody>
      </p:sp>
      <p:sp>
        <p:nvSpPr>
          <p:cNvPr id="7" name="Espaço Reservado para Número de Slide 6"/>
          <p:cNvSpPr>
            <a:spLocks noGrp="1"/>
          </p:cNvSpPr>
          <p:nvPr>
            <p:ph type="sldNum" sz="quarter" idx="12"/>
          </p:nvPr>
        </p:nvSpPr>
        <p:spPr/>
        <p:txBody>
          <a:bodyPr/>
          <a:lstStyle/>
          <a:p>
            <a:fld id="{1297A8C9-8EA8-442C-8843-1DFC11C799B5}" type="slidenum">
              <a:rPr lang="pt-BR" smtClean="0"/>
              <a:pPr/>
              <a:t>15</a:t>
            </a:fld>
            <a:endParaRPr lang="pt-BR" dirty="0"/>
          </a:p>
        </p:txBody>
      </p:sp>
      <p:sp>
        <p:nvSpPr>
          <p:cNvPr id="6" name="CaixaDeTexto 5"/>
          <p:cNvSpPr txBox="1"/>
          <p:nvPr/>
        </p:nvSpPr>
        <p:spPr>
          <a:xfrm>
            <a:off x="5220072" y="1599486"/>
            <a:ext cx="3581400" cy="3245941"/>
          </a:xfrm>
          <a:prstGeom prst="ellipse">
            <a:avLst/>
          </a:prstGeom>
          <a:solidFill>
            <a:srgbClr val="0070C0"/>
          </a:solidFill>
          <a:ln>
            <a:noFill/>
          </a:ln>
          <a:effectLst>
            <a:outerShdw blurRad="50800" dist="38100" dir="16200000" rotWithShape="0">
              <a:prstClr val="black">
                <a:alpha val="40000"/>
              </a:prstClr>
            </a:outerShdw>
          </a:effectLst>
        </p:spPr>
        <p:style>
          <a:lnRef idx="2">
            <a:schemeClr val="accent2"/>
          </a:lnRef>
          <a:fillRef idx="1">
            <a:schemeClr val="lt1"/>
          </a:fillRef>
          <a:effectRef idx="0">
            <a:schemeClr val="accent2"/>
          </a:effectRef>
          <a:fontRef idx="minor">
            <a:schemeClr val="dk1"/>
          </a:fontRef>
        </p:style>
        <p:txBody>
          <a:bodyPr wrap="square" rtlCol="0">
            <a:spAutoFit/>
          </a:bodyPr>
          <a:lstStyle/>
          <a:p>
            <a:pPr algn="ctr"/>
            <a:r>
              <a:rPr lang="pt-BR" sz="2400" b="1" dirty="0" smtClean="0">
                <a:solidFill>
                  <a:schemeClr val="bg1"/>
                </a:solidFill>
              </a:rPr>
              <a:t>EQUILÍBRIO ATUARIAL DEPENDE DA SAÚDE FINANCEIRA DO ENTE</a:t>
            </a:r>
          </a:p>
        </p:txBody>
      </p:sp>
    </p:spTree>
    <p:extLst>
      <p:ext uri="{BB962C8B-B14F-4D97-AF65-F5344CB8AC3E}">
        <p14:creationId xmlns:p14="http://schemas.microsoft.com/office/powerpoint/2010/main" val="266922778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ítulo 1"/>
          <p:cNvSpPr txBox="1">
            <a:spLocks/>
          </p:cNvSpPr>
          <p:nvPr/>
        </p:nvSpPr>
        <p:spPr>
          <a:xfrm>
            <a:off x="179512" y="692696"/>
            <a:ext cx="8568952" cy="37424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pt-BR" b="1" dirty="0" smtClean="0"/>
              <a:t>NOVO CAMINHO</a:t>
            </a:r>
            <a:endParaRPr lang="pt-BR" b="1" dirty="0"/>
          </a:p>
        </p:txBody>
      </p:sp>
      <p:pic>
        <p:nvPicPr>
          <p:cNvPr id="1026" name="Picture 2" descr="http://static.pt.groupon-content.net/57/67/1331318716757.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7969" y="1412777"/>
            <a:ext cx="6818327" cy="46602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3459738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3"/>
          <p:cNvSpPr txBox="1">
            <a:spLocks noChangeArrowheads="1"/>
          </p:cNvSpPr>
          <p:nvPr/>
        </p:nvSpPr>
        <p:spPr bwMode="auto">
          <a:xfrm>
            <a:off x="239713" y="1556792"/>
            <a:ext cx="8642350" cy="4247317"/>
          </a:xfrm>
          <a:prstGeom prst="rect">
            <a:avLst/>
          </a:prstGeom>
          <a:noFill/>
          <a:ln w="9525">
            <a:noFill/>
            <a:miter lim="800000"/>
            <a:headEnd/>
            <a:tailEnd/>
          </a:ln>
          <a:effectLst/>
        </p:spPr>
        <p:txBody>
          <a:bodyPr>
            <a:spAutoFit/>
          </a:bodyPr>
          <a:lstStyle>
            <a:lvl1pPr marL="111125" indent="282575">
              <a:defRPr sz="2000" b="1">
                <a:solidFill>
                  <a:srgbClr val="000099"/>
                </a:solidFill>
                <a:latin typeface="Times New Roman" pitchFamily="18" charset="0"/>
                <a:ea typeface="ＭＳ Ｐゴシック" pitchFamily="34" charset="-128"/>
              </a:defRPr>
            </a:lvl1pPr>
            <a:lvl2pPr marL="742950" indent="-285750">
              <a:defRPr sz="2000" b="1">
                <a:solidFill>
                  <a:srgbClr val="000099"/>
                </a:solidFill>
                <a:latin typeface="Times New Roman" pitchFamily="18" charset="0"/>
                <a:ea typeface="ＭＳ Ｐゴシック" pitchFamily="34" charset="-128"/>
              </a:defRPr>
            </a:lvl2pPr>
            <a:lvl3pPr marL="1143000" indent="-228600">
              <a:defRPr sz="2000" b="1">
                <a:solidFill>
                  <a:srgbClr val="000099"/>
                </a:solidFill>
                <a:latin typeface="Times New Roman" pitchFamily="18" charset="0"/>
                <a:ea typeface="ＭＳ Ｐゴシック" pitchFamily="34" charset="-128"/>
              </a:defRPr>
            </a:lvl3pPr>
            <a:lvl4pPr marL="1600200" indent="-228600">
              <a:defRPr sz="2000" b="1">
                <a:solidFill>
                  <a:srgbClr val="000099"/>
                </a:solidFill>
                <a:latin typeface="Times New Roman" pitchFamily="18" charset="0"/>
                <a:ea typeface="ＭＳ Ｐゴシック" pitchFamily="34" charset="-128"/>
              </a:defRPr>
            </a:lvl4pPr>
            <a:lvl5pPr marL="2057400" indent="-228600">
              <a:defRPr sz="2000" b="1">
                <a:solidFill>
                  <a:srgbClr val="000099"/>
                </a:solidFill>
                <a:latin typeface="Times New Roman" pitchFamily="18" charset="0"/>
                <a:ea typeface="ＭＳ Ｐゴシック" pitchFamily="34" charset="-128"/>
              </a:defRPr>
            </a:lvl5pPr>
            <a:lvl6pPr marL="2514600" indent="-228600" algn="r" eaLnBrk="0" fontAlgn="base" hangingPunct="0">
              <a:spcBef>
                <a:spcPct val="0"/>
              </a:spcBef>
              <a:spcAft>
                <a:spcPct val="0"/>
              </a:spcAft>
              <a:defRPr sz="2000" b="1">
                <a:solidFill>
                  <a:srgbClr val="000099"/>
                </a:solidFill>
                <a:latin typeface="Times New Roman" pitchFamily="18" charset="0"/>
                <a:ea typeface="ＭＳ Ｐゴシック" pitchFamily="34" charset="-128"/>
              </a:defRPr>
            </a:lvl6pPr>
            <a:lvl7pPr marL="2971800" indent="-228600" algn="r" eaLnBrk="0" fontAlgn="base" hangingPunct="0">
              <a:spcBef>
                <a:spcPct val="0"/>
              </a:spcBef>
              <a:spcAft>
                <a:spcPct val="0"/>
              </a:spcAft>
              <a:defRPr sz="2000" b="1">
                <a:solidFill>
                  <a:srgbClr val="000099"/>
                </a:solidFill>
                <a:latin typeface="Times New Roman" pitchFamily="18" charset="0"/>
                <a:ea typeface="ＭＳ Ｐゴシック" pitchFamily="34" charset="-128"/>
              </a:defRPr>
            </a:lvl7pPr>
            <a:lvl8pPr marL="3429000" indent="-228600" algn="r" eaLnBrk="0" fontAlgn="base" hangingPunct="0">
              <a:spcBef>
                <a:spcPct val="0"/>
              </a:spcBef>
              <a:spcAft>
                <a:spcPct val="0"/>
              </a:spcAft>
              <a:defRPr sz="2000" b="1">
                <a:solidFill>
                  <a:srgbClr val="000099"/>
                </a:solidFill>
                <a:latin typeface="Times New Roman" pitchFamily="18" charset="0"/>
                <a:ea typeface="ＭＳ Ｐゴシック" pitchFamily="34" charset="-128"/>
              </a:defRPr>
            </a:lvl8pPr>
            <a:lvl9pPr marL="3886200" indent="-228600" algn="r" eaLnBrk="0" fontAlgn="base" hangingPunct="0">
              <a:spcBef>
                <a:spcPct val="0"/>
              </a:spcBef>
              <a:spcAft>
                <a:spcPct val="0"/>
              </a:spcAft>
              <a:defRPr sz="2000" b="1">
                <a:solidFill>
                  <a:srgbClr val="000099"/>
                </a:solidFill>
                <a:latin typeface="Times New Roman" pitchFamily="18" charset="0"/>
                <a:ea typeface="ＭＳ Ｐゴシック" pitchFamily="34" charset="-128"/>
              </a:defRPr>
            </a:lvl9pPr>
          </a:lstStyle>
          <a:p>
            <a:pPr algn="just">
              <a:lnSpc>
                <a:spcPct val="150000"/>
              </a:lnSpc>
              <a:buSzPct val="150000"/>
              <a:buFont typeface="Wingdings" pitchFamily="2" charset="2"/>
              <a:buChar char="ü"/>
            </a:pPr>
            <a:r>
              <a:rPr lang="pt-BR" dirty="0" smtClean="0">
                <a:solidFill>
                  <a:schemeClr val="tx1"/>
                </a:solidFill>
                <a:latin typeface="+mn-lt"/>
              </a:rPr>
              <a:t>ART</a:t>
            </a:r>
            <a:r>
              <a:rPr lang="pt-BR" dirty="0">
                <a:solidFill>
                  <a:schemeClr val="tx1"/>
                </a:solidFill>
                <a:latin typeface="+mn-lt"/>
              </a:rPr>
              <a:t>. 40 DA CONSTITUIÇÃO FEDERAL </a:t>
            </a:r>
            <a:r>
              <a:rPr lang="pt-BR" dirty="0" smtClean="0">
                <a:solidFill>
                  <a:schemeClr val="tx1"/>
                </a:solidFill>
                <a:latin typeface="+mn-lt"/>
              </a:rPr>
              <a:t>(§ 14 </a:t>
            </a:r>
            <a:r>
              <a:rPr lang="pt-BR" dirty="0">
                <a:solidFill>
                  <a:schemeClr val="tx1"/>
                </a:solidFill>
                <a:latin typeface="+mn-lt"/>
              </a:rPr>
              <a:t>e </a:t>
            </a:r>
            <a:r>
              <a:rPr lang="pt-BR" dirty="0" smtClean="0">
                <a:solidFill>
                  <a:schemeClr val="tx1"/>
                </a:solidFill>
                <a:latin typeface="+mn-lt"/>
              </a:rPr>
              <a:t>§15 </a:t>
            </a:r>
            <a:r>
              <a:rPr lang="pt-BR" dirty="0">
                <a:solidFill>
                  <a:schemeClr val="tx1"/>
                </a:solidFill>
                <a:latin typeface="+mn-lt"/>
              </a:rPr>
              <a:t>e </a:t>
            </a:r>
            <a:r>
              <a:rPr lang="pt-BR" dirty="0" smtClean="0">
                <a:solidFill>
                  <a:schemeClr val="tx1"/>
                </a:solidFill>
                <a:latin typeface="+mn-lt"/>
              </a:rPr>
              <a:t>§16</a:t>
            </a:r>
            <a:r>
              <a:rPr lang="pt-BR" dirty="0">
                <a:solidFill>
                  <a:schemeClr val="tx1"/>
                </a:solidFill>
                <a:latin typeface="+mn-lt"/>
              </a:rPr>
              <a:t>)</a:t>
            </a:r>
          </a:p>
          <a:p>
            <a:pPr algn="just">
              <a:lnSpc>
                <a:spcPct val="150000"/>
              </a:lnSpc>
              <a:buSzPct val="150000"/>
              <a:buFont typeface="Wingdings" pitchFamily="2" charset="2"/>
              <a:buChar char="ü"/>
            </a:pPr>
            <a:endParaRPr lang="pt-BR" dirty="0">
              <a:solidFill>
                <a:schemeClr val="tx1"/>
              </a:solidFill>
              <a:latin typeface="+mn-lt"/>
            </a:endParaRPr>
          </a:p>
          <a:p>
            <a:pPr algn="just">
              <a:lnSpc>
                <a:spcPct val="150000"/>
              </a:lnSpc>
              <a:buSzPct val="150000"/>
              <a:buFont typeface="Wingdings" pitchFamily="2" charset="2"/>
              <a:buChar char="ü"/>
            </a:pPr>
            <a:r>
              <a:rPr lang="pt-BR" dirty="0">
                <a:solidFill>
                  <a:schemeClr val="tx1"/>
                </a:solidFill>
                <a:latin typeface="+mn-lt"/>
              </a:rPr>
              <a:t>ART. 202 DA CONSTITUIÇÃO FEDERAL</a:t>
            </a:r>
          </a:p>
          <a:p>
            <a:pPr algn="just">
              <a:lnSpc>
                <a:spcPct val="150000"/>
              </a:lnSpc>
              <a:buSzPct val="150000"/>
              <a:buFont typeface="Wingdings" pitchFamily="2" charset="2"/>
              <a:buChar char="ü"/>
            </a:pPr>
            <a:endParaRPr lang="pt-BR" dirty="0">
              <a:solidFill>
                <a:schemeClr val="tx1"/>
              </a:solidFill>
              <a:latin typeface="+mn-lt"/>
            </a:endParaRPr>
          </a:p>
          <a:p>
            <a:pPr algn="just">
              <a:lnSpc>
                <a:spcPct val="150000"/>
              </a:lnSpc>
              <a:buSzPct val="150000"/>
              <a:buFont typeface="Wingdings" pitchFamily="2" charset="2"/>
              <a:buChar char="ü"/>
            </a:pPr>
            <a:r>
              <a:rPr lang="pt-BR" dirty="0">
                <a:solidFill>
                  <a:schemeClr val="tx1"/>
                </a:solidFill>
                <a:latin typeface="+mn-lt"/>
              </a:rPr>
              <a:t>LEI COMPLEMENTAR 109/01</a:t>
            </a:r>
          </a:p>
          <a:p>
            <a:pPr algn="just">
              <a:lnSpc>
                <a:spcPct val="150000"/>
              </a:lnSpc>
              <a:buSzPct val="150000"/>
              <a:buFont typeface="Wingdings" pitchFamily="2" charset="2"/>
              <a:buChar char="ü"/>
            </a:pPr>
            <a:endParaRPr lang="pt-BR" dirty="0">
              <a:solidFill>
                <a:schemeClr val="tx1"/>
              </a:solidFill>
              <a:latin typeface="+mn-lt"/>
            </a:endParaRPr>
          </a:p>
          <a:p>
            <a:pPr algn="just">
              <a:lnSpc>
                <a:spcPct val="150000"/>
              </a:lnSpc>
              <a:buSzPct val="150000"/>
              <a:buFont typeface="Wingdings" pitchFamily="2" charset="2"/>
              <a:buChar char="ü"/>
            </a:pPr>
            <a:r>
              <a:rPr lang="pt-BR" dirty="0">
                <a:solidFill>
                  <a:schemeClr val="tx1"/>
                </a:solidFill>
                <a:latin typeface="+mn-lt"/>
              </a:rPr>
              <a:t>LEI COMPLEMENTAR 108/01</a:t>
            </a:r>
          </a:p>
          <a:p>
            <a:pPr algn="just">
              <a:lnSpc>
                <a:spcPct val="150000"/>
              </a:lnSpc>
              <a:buSzPct val="150000"/>
              <a:buFont typeface="Wingdings" pitchFamily="2" charset="2"/>
              <a:buChar char="ü"/>
            </a:pPr>
            <a:endParaRPr lang="pt-BR" dirty="0">
              <a:solidFill>
                <a:schemeClr val="tx1"/>
              </a:solidFill>
              <a:latin typeface="+mn-lt"/>
            </a:endParaRPr>
          </a:p>
          <a:p>
            <a:pPr algn="just">
              <a:lnSpc>
                <a:spcPct val="150000"/>
              </a:lnSpc>
              <a:buSzPct val="150000"/>
              <a:buFont typeface="Wingdings" pitchFamily="2" charset="2"/>
              <a:buChar char="ü"/>
            </a:pPr>
            <a:r>
              <a:rPr lang="pt-BR" dirty="0">
                <a:solidFill>
                  <a:schemeClr val="tx1"/>
                </a:solidFill>
                <a:latin typeface="+mn-lt"/>
              </a:rPr>
              <a:t>RESOLUÇÕES </a:t>
            </a:r>
            <a:r>
              <a:rPr lang="pt-BR" dirty="0" smtClean="0">
                <a:solidFill>
                  <a:schemeClr val="tx1"/>
                </a:solidFill>
                <a:latin typeface="+mn-lt"/>
              </a:rPr>
              <a:t>CGPC</a:t>
            </a:r>
            <a:endParaRPr lang="pt-BR" dirty="0">
              <a:solidFill>
                <a:schemeClr val="tx1"/>
              </a:solidFill>
              <a:latin typeface="+mn-lt"/>
            </a:endParaRPr>
          </a:p>
        </p:txBody>
      </p:sp>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942457" y="3471522"/>
            <a:ext cx="3950023" cy="262177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ítulo 1"/>
          <p:cNvSpPr txBox="1">
            <a:spLocks/>
          </p:cNvSpPr>
          <p:nvPr/>
        </p:nvSpPr>
        <p:spPr>
          <a:xfrm>
            <a:off x="1547664" y="822512"/>
            <a:ext cx="7344816" cy="37424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a:r>
              <a:rPr lang="pt-BR" sz="2800" b="1" dirty="0" smtClean="0"/>
              <a:t>FUNDAMENTOS JURÍDICOS</a:t>
            </a:r>
          </a:p>
        </p:txBody>
      </p:sp>
    </p:spTree>
    <p:extLst>
      <p:ext uri="{BB962C8B-B14F-4D97-AF65-F5344CB8AC3E}">
        <p14:creationId xmlns:p14="http://schemas.microsoft.com/office/powerpoint/2010/main" val="365454154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 Box 3"/>
          <p:cNvSpPr txBox="1">
            <a:spLocks noChangeArrowheads="1"/>
          </p:cNvSpPr>
          <p:nvPr/>
        </p:nvSpPr>
        <p:spPr bwMode="auto">
          <a:xfrm>
            <a:off x="285750" y="1196752"/>
            <a:ext cx="8642350" cy="5647700"/>
          </a:xfrm>
          <a:prstGeom prst="rect">
            <a:avLst/>
          </a:prstGeom>
          <a:noFill/>
          <a:ln w="9525">
            <a:noFill/>
            <a:miter lim="800000"/>
            <a:headEnd/>
            <a:tailEnd/>
          </a:ln>
          <a:effectLst/>
        </p:spPr>
        <p:txBody>
          <a:bodyPr>
            <a:spAutoFit/>
          </a:bodyPr>
          <a:lstStyle/>
          <a:p>
            <a:pPr algn="just">
              <a:spcBef>
                <a:spcPts val="600"/>
              </a:spcBef>
              <a:spcAft>
                <a:spcPts val="600"/>
              </a:spcAft>
              <a:defRPr/>
            </a:pPr>
            <a:r>
              <a:rPr lang="pt-BR" sz="2800" u="sng" dirty="0">
                <a:solidFill>
                  <a:schemeClr val="tx1"/>
                </a:solidFill>
                <a:effectLst>
                  <a:outerShdw blurRad="38100" dist="38100" dir="2700000" algn="tl">
                    <a:srgbClr val="C0C0C0"/>
                  </a:outerShdw>
                </a:effectLst>
                <a:latin typeface="+mj-lt"/>
                <a:ea typeface="ＭＳ Ｐゴシック" charset="-128"/>
              </a:rPr>
              <a:t>Art. 40 </a:t>
            </a:r>
            <a:endParaRPr lang="pt-BR" dirty="0">
              <a:solidFill>
                <a:schemeClr val="tx1"/>
              </a:solidFill>
              <a:latin typeface="+mj-lt"/>
              <a:ea typeface="ＭＳ Ｐゴシック" charset="-128"/>
            </a:endParaRPr>
          </a:p>
          <a:p>
            <a:pPr algn="just">
              <a:spcBef>
                <a:spcPts val="600"/>
              </a:spcBef>
              <a:spcAft>
                <a:spcPts val="600"/>
              </a:spcAft>
              <a:defRPr/>
            </a:pPr>
            <a:r>
              <a:rPr lang="pt-BR" b="0" dirty="0">
                <a:solidFill>
                  <a:schemeClr val="tx1"/>
                </a:solidFill>
                <a:latin typeface="+mj-lt"/>
                <a:ea typeface="ＭＳ Ｐゴシック" charset="-128"/>
              </a:rPr>
              <a:t>Aos </a:t>
            </a:r>
            <a:r>
              <a:rPr lang="pt-BR" b="0" u="sng" dirty="0">
                <a:solidFill>
                  <a:schemeClr val="tx1"/>
                </a:solidFill>
                <a:latin typeface="+mj-lt"/>
                <a:ea typeface="ＭＳ Ｐゴシック" charset="-128"/>
              </a:rPr>
              <a:t>servidores titulares de cargos efetivos</a:t>
            </a:r>
            <a:r>
              <a:rPr lang="pt-BR" b="0" dirty="0">
                <a:solidFill>
                  <a:schemeClr val="tx1"/>
                </a:solidFill>
                <a:latin typeface="+mj-lt"/>
                <a:ea typeface="ＭＳ Ｐゴシック" charset="-128"/>
              </a:rPr>
              <a:t> da União, </a:t>
            </a:r>
            <a:r>
              <a:rPr lang="pt-BR" b="0" u="sng" dirty="0">
                <a:solidFill>
                  <a:schemeClr val="tx1"/>
                </a:solidFill>
                <a:latin typeface="+mj-lt"/>
                <a:ea typeface="ＭＳ Ｐゴシック" charset="-128"/>
              </a:rPr>
              <a:t>dos Estados</a:t>
            </a:r>
            <a:r>
              <a:rPr lang="pt-BR" b="0" dirty="0">
                <a:solidFill>
                  <a:schemeClr val="tx1"/>
                </a:solidFill>
                <a:latin typeface="+mj-lt"/>
                <a:ea typeface="ＭＳ Ｐゴシック" charset="-128"/>
              </a:rPr>
              <a:t>, do Distrito Federal e dos Municípios, </a:t>
            </a:r>
            <a:r>
              <a:rPr lang="pt-BR" b="0" u="sng" dirty="0">
                <a:solidFill>
                  <a:schemeClr val="tx1"/>
                </a:solidFill>
                <a:latin typeface="+mj-lt"/>
                <a:ea typeface="ＭＳ Ｐゴシック" charset="-128"/>
              </a:rPr>
              <a:t>incluídas suas autarquias e fundações</a:t>
            </a:r>
            <a:r>
              <a:rPr lang="pt-BR" b="0" dirty="0">
                <a:solidFill>
                  <a:schemeClr val="tx1"/>
                </a:solidFill>
                <a:latin typeface="+mj-lt"/>
                <a:ea typeface="ＭＳ Ｐゴシック" charset="-128"/>
              </a:rPr>
              <a:t>, é assegurado regime de previdência de caráter contributivo e solidário, mediante contribuição do respectivo ente público, dos servidores ativos e inativos e dos pensionistas, observados critérios que preservem o equilíbrio financeiro e atuarial e o disposto neste artigo</a:t>
            </a:r>
            <a:r>
              <a:rPr lang="pt-BR" b="0" dirty="0" smtClean="0">
                <a:solidFill>
                  <a:schemeClr val="tx1"/>
                </a:solidFill>
                <a:latin typeface="+mj-lt"/>
                <a:ea typeface="ＭＳ Ｐゴシック" charset="-128"/>
              </a:rPr>
              <a:t>.</a:t>
            </a:r>
          </a:p>
          <a:p>
            <a:pPr algn="just">
              <a:spcBef>
                <a:spcPts val="600"/>
              </a:spcBef>
              <a:spcAft>
                <a:spcPts val="600"/>
              </a:spcAft>
              <a:defRPr/>
            </a:pPr>
            <a:r>
              <a:rPr lang="pt-BR" dirty="0">
                <a:effectLst>
                  <a:outerShdw blurRad="38100" dist="38100" dir="2700000" algn="tl">
                    <a:srgbClr val="C0C0C0"/>
                  </a:outerShdw>
                </a:effectLst>
                <a:ea typeface="ＭＳ Ｐゴシック" charset="-128"/>
              </a:rPr>
              <a:t>§ 14 </a:t>
            </a:r>
            <a:r>
              <a:rPr lang="pt-BR" dirty="0">
                <a:ea typeface="ＭＳ Ｐゴシック" charset="-128"/>
              </a:rPr>
              <a:t>- A União, os Estados, o Distrito Federal e os Municípios, </a:t>
            </a:r>
            <a:r>
              <a:rPr lang="pt-BR" u="sng" dirty="0">
                <a:ea typeface="ＭＳ Ｐゴシック" charset="-128"/>
              </a:rPr>
              <a:t>desde que instituam regime de previdência complementar para os seus respectivos servidores titulares de cargo efetivo,</a:t>
            </a:r>
            <a:r>
              <a:rPr lang="pt-BR" dirty="0">
                <a:ea typeface="ＭＳ Ｐゴシック" charset="-128"/>
              </a:rPr>
              <a:t> poderão fixar, para o valor das aposentadorias e pensões a serem concedidas pelo regime de que trata este artigo, o limite máximo estabelecido para os benefícios do regime geral de previdência social de que trata o art. 201. </a:t>
            </a:r>
          </a:p>
          <a:p>
            <a:pPr algn="just">
              <a:spcBef>
                <a:spcPts val="600"/>
              </a:spcBef>
              <a:spcAft>
                <a:spcPts val="600"/>
              </a:spcAft>
              <a:defRPr/>
            </a:pPr>
            <a:r>
              <a:rPr lang="pt-BR" dirty="0">
                <a:effectLst>
                  <a:outerShdw blurRad="38100" dist="38100" dir="2700000" algn="tl">
                    <a:srgbClr val="C0C0C0"/>
                  </a:outerShdw>
                </a:effectLst>
                <a:ea typeface="ＭＳ Ｐゴシック" charset="-128"/>
              </a:rPr>
              <a:t>§ 15 -  </a:t>
            </a:r>
            <a:r>
              <a:rPr lang="pt-BR" u="sng" dirty="0">
                <a:ea typeface="ＭＳ Ｐゴシック" charset="-128"/>
              </a:rPr>
              <a:t>O regime de previdência complementar de que trata o § 14 será instituído por lei de iniciativa do respectivo Poder Executivo,</a:t>
            </a:r>
            <a:r>
              <a:rPr lang="pt-BR" dirty="0">
                <a:ea typeface="ＭＳ Ｐゴシック" charset="-128"/>
              </a:rPr>
              <a:t> observado o disposto no art. 202 e seus parágrafos, no que couber, por intermédio de entidades fechadas de previdência complementar, de natureza pública, </a:t>
            </a:r>
            <a:r>
              <a:rPr lang="pt-BR" u="sng" dirty="0">
                <a:ea typeface="ＭＳ Ｐゴシック" charset="-128"/>
              </a:rPr>
              <a:t>que oferecerão aos respectivos participantes planos de benefícios somente na modalidade de contribuição definida</a:t>
            </a:r>
            <a:r>
              <a:rPr lang="pt-BR" dirty="0">
                <a:ea typeface="ＭＳ Ｐゴシック" charset="-128"/>
              </a:rPr>
              <a:t>.</a:t>
            </a:r>
          </a:p>
          <a:p>
            <a:pPr algn="just">
              <a:spcBef>
                <a:spcPts val="1200"/>
              </a:spcBef>
              <a:spcAft>
                <a:spcPts val="1200"/>
              </a:spcAft>
              <a:defRPr/>
            </a:pPr>
            <a:endParaRPr lang="pt-BR" b="0" dirty="0">
              <a:solidFill>
                <a:schemeClr val="tx1"/>
              </a:solidFill>
              <a:latin typeface="+mj-lt"/>
              <a:ea typeface="ＭＳ Ｐゴシック" charset="-128"/>
            </a:endParaRPr>
          </a:p>
        </p:txBody>
      </p:sp>
      <p:sp>
        <p:nvSpPr>
          <p:cNvPr id="4" name="Rectangle 4"/>
          <p:cNvSpPr>
            <a:spLocks noChangeArrowheads="1"/>
          </p:cNvSpPr>
          <p:nvPr/>
        </p:nvSpPr>
        <p:spPr bwMode="auto">
          <a:xfrm>
            <a:off x="1855788" y="0"/>
            <a:ext cx="7288212" cy="973138"/>
          </a:xfrm>
          <a:prstGeom prst="rect">
            <a:avLst/>
          </a:prstGeom>
          <a:noFill/>
          <a:ln w="9525">
            <a:noFill/>
            <a:miter lim="800000"/>
            <a:headEnd/>
            <a:tailEnd/>
          </a:ln>
          <a:effectLst/>
        </p:spPr>
        <p:txBody>
          <a:bodyPr anchor="ctr"/>
          <a:lstStyle/>
          <a:p>
            <a:pPr algn="ctr">
              <a:defRPr/>
            </a:pPr>
            <a:r>
              <a:rPr lang="pt-BR" sz="3200" dirty="0">
                <a:solidFill>
                  <a:schemeClr val="bg1"/>
                </a:solidFill>
                <a:latin typeface="+mj-lt"/>
              </a:rPr>
              <a:t>CONSTITUIÇÃO FEDERAL</a:t>
            </a:r>
          </a:p>
        </p:txBody>
      </p:sp>
      <p:sp>
        <p:nvSpPr>
          <p:cNvPr id="5" name="Título 1"/>
          <p:cNvSpPr txBox="1">
            <a:spLocks/>
          </p:cNvSpPr>
          <p:nvPr/>
        </p:nvSpPr>
        <p:spPr>
          <a:xfrm>
            <a:off x="1547664" y="822512"/>
            <a:ext cx="7344816" cy="37424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a:r>
              <a:rPr lang="pt-BR" sz="2800" b="1" dirty="0" smtClean="0"/>
              <a:t>CONSTITUIÇÃO FEDERAL</a:t>
            </a:r>
          </a:p>
        </p:txBody>
      </p:sp>
    </p:spTree>
    <p:extLst>
      <p:ext uri="{BB962C8B-B14F-4D97-AF65-F5344CB8AC3E}">
        <p14:creationId xmlns:p14="http://schemas.microsoft.com/office/powerpoint/2010/main" val="549494349"/>
      </p:ext>
    </p:extLst>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3"/>
          <p:cNvSpPr txBox="1">
            <a:spLocks noChangeArrowheads="1"/>
          </p:cNvSpPr>
          <p:nvPr/>
        </p:nvSpPr>
        <p:spPr bwMode="auto">
          <a:xfrm>
            <a:off x="357188" y="1201738"/>
            <a:ext cx="8642350" cy="4800600"/>
          </a:xfrm>
          <a:prstGeom prst="rect">
            <a:avLst/>
          </a:prstGeom>
          <a:noFill/>
          <a:ln w="9525">
            <a:noFill/>
            <a:miter lim="800000"/>
            <a:headEnd/>
            <a:tailEnd/>
          </a:ln>
          <a:effectLst/>
        </p:spPr>
        <p:txBody>
          <a:bodyPr>
            <a:spAutoFit/>
          </a:bodyPr>
          <a:lstStyle/>
          <a:p>
            <a:pPr algn="just">
              <a:defRPr/>
            </a:pPr>
            <a:endParaRPr lang="pt-BR" sz="1800" dirty="0">
              <a:solidFill>
                <a:schemeClr val="tx1"/>
              </a:solidFill>
              <a:effectLst>
                <a:outerShdw blurRad="38100" dist="38100" dir="2700000" algn="tl">
                  <a:srgbClr val="C0C0C0"/>
                </a:outerShdw>
              </a:effectLst>
              <a:latin typeface="Arial" pitchFamily="34" charset="0"/>
              <a:ea typeface="ＭＳ Ｐゴシック" charset="-128"/>
            </a:endParaRPr>
          </a:p>
          <a:p>
            <a:pPr algn="just">
              <a:defRPr/>
            </a:pPr>
            <a:r>
              <a:rPr lang="pt-BR" sz="1800" dirty="0">
                <a:solidFill>
                  <a:schemeClr val="tx1"/>
                </a:solidFill>
                <a:effectLst>
                  <a:outerShdw blurRad="38100" dist="38100" dir="2700000" algn="tl">
                    <a:srgbClr val="C0C0C0"/>
                  </a:outerShdw>
                </a:effectLst>
                <a:latin typeface="+mj-lt"/>
                <a:ea typeface="ＭＳ Ｐゴシック" charset="-128"/>
              </a:rPr>
              <a:t>Artigo 1º § 1º </a:t>
            </a:r>
            <a:r>
              <a:rPr lang="pt-BR" sz="1800" b="0" dirty="0">
                <a:solidFill>
                  <a:schemeClr val="tx1"/>
                </a:solidFill>
                <a:latin typeface="+mj-lt"/>
                <a:ea typeface="ＭＳ Ｐゴシック" charset="-128"/>
              </a:rPr>
              <a:t>- O regime de previdência complementar de que trata o </a:t>
            </a:r>
            <a:r>
              <a:rPr lang="pt-BR" altLang="en-US" sz="1800" b="0" dirty="0">
                <a:solidFill>
                  <a:schemeClr val="tx1"/>
                </a:solidFill>
                <a:latin typeface="+mj-lt"/>
                <a:ea typeface="ＭＳ Ｐゴシック" charset="-128"/>
              </a:rPr>
              <a:t>“</a:t>
            </a:r>
            <a:r>
              <a:rPr lang="pt-BR" sz="1800" b="0" dirty="0">
                <a:solidFill>
                  <a:schemeClr val="tx1"/>
                </a:solidFill>
                <a:latin typeface="+mj-lt"/>
                <a:ea typeface="ＭＳ Ｐゴシック" charset="-128"/>
              </a:rPr>
              <a:t>caput</a:t>
            </a:r>
            <a:r>
              <a:rPr lang="pt-BR" altLang="en-US" sz="1800" b="0" dirty="0">
                <a:solidFill>
                  <a:schemeClr val="tx1"/>
                </a:solidFill>
                <a:latin typeface="+mj-lt"/>
                <a:ea typeface="ＭＳ Ｐゴシック" charset="-128"/>
              </a:rPr>
              <a:t>”</a:t>
            </a:r>
            <a:r>
              <a:rPr lang="pt-BR" sz="1800" b="0" dirty="0">
                <a:solidFill>
                  <a:schemeClr val="tx1"/>
                </a:solidFill>
                <a:latin typeface="+mj-lt"/>
                <a:ea typeface="ＭＳ Ｐゴシック" charset="-128"/>
              </a:rPr>
              <a:t> deste artigo, de caráter facultativo, </a:t>
            </a:r>
            <a:r>
              <a:rPr lang="pt-BR" sz="1800" dirty="0">
                <a:solidFill>
                  <a:schemeClr val="tx1"/>
                </a:solidFill>
                <a:latin typeface="+mj-lt"/>
                <a:ea typeface="ＭＳ Ｐゴシック" charset="-128"/>
              </a:rPr>
              <a:t>aplica-se aos que ingressarem no serviço público estadual a partir da data da publicação desta lei</a:t>
            </a:r>
            <a:r>
              <a:rPr lang="pt-BR" sz="1800" b="0" dirty="0">
                <a:solidFill>
                  <a:schemeClr val="tx1"/>
                </a:solidFill>
                <a:latin typeface="+mj-lt"/>
                <a:ea typeface="ＭＳ Ｐゴシック" charset="-128"/>
              </a:rPr>
              <a:t>, e abrange:</a:t>
            </a:r>
          </a:p>
          <a:p>
            <a:pPr algn="just">
              <a:defRPr/>
            </a:pPr>
            <a:r>
              <a:rPr lang="pt-BR" sz="1800" b="0" dirty="0">
                <a:solidFill>
                  <a:schemeClr val="tx1"/>
                </a:solidFill>
                <a:latin typeface="+mj-lt"/>
                <a:ea typeface="ＭＳ Ｐゴシック" charset="-128"/>
              </a:rPr>
              <a:t> </a:t>
            </a:r>
          </a:p>
          <a:p>
            <a:pPr algn="just">
              <a:defRPr/>
            </a:pPr>
            <a:r>
              <a:rPr lang="pt-BR" sz="1800" b="0" dirty="0">
                <a:solidFill>
                  <a:schemeClr val="tx1"/>
                </a:solidFill>
                <a:latin typeface="+mj-lt"/>
                <a:ea typeface="ＭＳ Ｐゴシック" charset="-128"/>
              </a:rPr>
              <a:t>1 - </a:t>
            </a:r>
            <a:r>
              <a:rPr lang="pt-BR" sz="1800" dirty="0">
                <a:solidFill>
                  <a:schemeClr val="tx1"/>
                </a:solidFill>
                <a:latin typeface="+mj-lt"/>
                <a:ea typeface="ＭＳ Ｐゴシック" charset="-128"/>
              </a:rPr>
              <a:t>os titulares de cargos efetivos </a:t>
            </a:r>
            <a:r>
              <a:rPr lang="pt-BR" sz="1800" b="0" dirty="0">
                <a:solidFill>
                  <a:schemeClr val="tx1"/>
                </a:solidFill>
                <a:latin typeface="+mj-lt"/>
                <a:ea typeface="ＭＳ Ｐゴシック" charset="-128"/>
              </a:rPr>
              <a:t>(...);</a:t>
            </a:r>
          </a:p>
          <a:p>
            <a:pPr algn="just">
              <a:defRPr/>
            </a:pPr>
            <a:r>
              <a:rPr lang="pt-BR" sz="1800" b="0" dirty="0">
                <a:solidFill>
                  <a:schemeClr val="tx1"/>
                </a:solidFill>
                <a:latin typeface="+mj-lt"/>
                <a:ea typeface="ＭＳ Ｐゴシック" charset="-128"/>
              </a:rPr>
              <a:t> </a:t>
            </a:r>
          </a:p>
          <a:p>
            <a:pPr algn="just">
              <a:defRPr/>
            </a:pPr>
            <a:r>
              <a:rPr lang="pt-BR" sz="1800" b="0" dirty="0">
                <a:solidFill>
                  <a:schemeClr val="tx1"/>
                </a:solidFill>
                <a:latin typeface="+mj-lt"/>
                <a:ea typeface="ＭＳ Ｐゴシック" charset="-128"/>
              </a:rPr>
              <a:t>2 - </a:t>
            </a:r>
            <a:r>
              <a:rPr lang="pt-BR" sz="1800" dirty="0">
                <a:solidFill>
                  <a:schemeClr val="tx1"/>
                </a:solidFill>
                <a:latin typeface="+mj-lt"/>
                <a:ea typeface="ＭＳ Ｐゴシック" charset="-128"/>
              </a:rPr>
              <a:t>os titulares de cargos vitalícios ou efetivos da Administração direta, </a:t>
            </a:r>
            <a:r>
              <a:rPr lang="pt-BR" sz="1800" u="sng" dirty="0">
                <a:solidFill>
                  <a:schemeClr val="tx1"/>
                </a:solidFill>
                <a:latin typeface="+mj-lt"/>
                <a:ea typeface="ＭＳ Ｐゴシック" charset="-128"/>
              </a:rPr>
              <a:t>suas autarquias e fundações</a:t>
            </a:r>
            <a:r>
              <a:rPr lang="pt-BR" sz="1800" b="0" dirty="0">
                <a:solidFill>
                  <a:schemeClr val="tx1"/>
                </a:solidFill>
                <a:latin typeface="+mj-lt"/>
                <a:ea typeface="ＭＳ Ｐゴシック" charset="-128"/>
              </a:rPr>
              <a:t>, da Assembleia Legislativa, do Tribunal de Contas e seus Conselheiros, das Universidades, do Poder Judiciário e seus membros, do Ministério Público e seus membros, da Defensoria Pública e seus membros;</a:t>
            </a:r>
          </a:p>
          <a:p>
            <a:pPr algn="just">
              <a:defRPr/>
            </a:pPr>
            <a:r>
              <a:rPr lang="pt-BR" sz="1800" b="0" dirty="0">
                <a:solidFill>
                  <a:schemeClr val="tx1"/>
                </a:solidFill>
                <a:latin typeface="+mj-lt"/>
                <a:ea typeface="ＭＳ Ｐゴシック" charset="-128"/>
              </a:rPr>
              <a:t> </a:t>
            </a:r>
          </a:p>
          <a:p>
            <a:pPr algn="just">
              <a:defRPr/>
            </a:pPr>
            <a:r>
              <a:rPr lang="pt-BR" sz="1800" b="0" dirty="0">
                <a:solidFill>
                  <a:schemeClr val="tx1"/>
                </a:solidFill>
                <a:latin typeface="+mj-lt"/>
                <a:ea typeface="ＭＳ Ｐゴシック" charset="-128"/>
              </a:rPr>
              <a:t>3 - </a:t>
            </a:r>
            <a:r>
              <a:rPr lang="pt-BR" sz="1800" dirty="0">
                <a:solidFill>
                  <a:schemeClr val="tx1"/>
                </a:solidFill>
                <a:latin typeface="+mj-lt"/>
                <a:ea typeface="ＭＳ Ｐゴシック" charset="-128"/>
              </a:rPr>
              <a:t>os servidores ocupantes, exclusivamente, de cargo em comissão declarado em lei de livre nomeação e exoneração, bem como de outro cargo temporário ou de emprego junto à Administração direta, </a:t>
            </a:r>
            <a:r>
              <a:rPr lang="pt-BR" sz="1800" u="sng" dirty="0">
                <a:solidFill>
                  <a:schemeClr val="tx1"/>
                </a:solidFill>
                <a:latin typeface="+mj-lt"/>
                <a:ea typeface="ＭＳ Ｐゴシック" charset="-128"/>
              </a:rPr>
              <a:t>suas autarquias e fundações</a:t>
            </a:r>
            <a:r>
              <a:rPr lang="pt-BR" sz="1800" b="0" dirty="0">
                <a:solidFill>
                  <a:schemeClr val="tx1"/>
                </a:solidFill>
                <a:latin typeface="+mj-lt"/>
                <a:ea typeface="ＭＳ Ｐゴシック" charset="-128"/>
              </a:rPr>
              <a:t>, à Assembleia Legislativa, ao Tribunal de Contas, às Universidades, ao Poder Judiciário, ao Ministério Público, à Defensoria Pública e à Polícia Militar. </a:t>
            </a:r>
          </a:p>
        </p:txBody>
      </p:sp>
      <p:sp>
        <p:nvSpPr>
          <p:cNvPr id="5" name="Rectangle 4"/>
          <p:cNvSpPr>
            <a:spLocks noChangeArrowheads="1"/>
          </p:cNvSpPr>
          <p:nvPr/>
        </p:nvSpPr>
        <p:spPr bwMode="auto">
          <a:xfrm>
            <a:off x="1855788" y="0"/>
            <a:ext cx="7288212" cy="973138"/>
          </a:xfrm>
          <a:prstGeom prst="rect">
            <a:avLst/>
          </a:prstGeom>
          <a:noFill/>
          <a:ln w="9525">
            <a:noFill/>
            <a:miter lim="800000"/>
            <a:headEnd/>
            <a:tailEnd/>
          </a:ln>
          <a:effectLst/>
        </p:spPr>
        <p:txBody>
          <a:bodyPr anchor="ctr"/>
          <a:lstStyle/>
          <a:p>
            <a:pPr algn="ctr">
              <a:defRPr/>
            </a:pPr>
            <a:r>
              <a:rPr lang="pt-BR" sz="3200" dirty="0">
                <a:solidFill>
                  <a:schemeClr val="bg1"/>
                </a:solidFill>
                <a:latin typeface="+mj-lt"/>
              </a:rPr>
              <a:t>LEI 14.653 DE 23/12/11</a:t>
            </a:r>
          </a:p>
        </p:txBody>
      </p:sp>
      <p:sp>
        <p:nvSpPr>
          <p:cNvPr id="6" name="Título 1"/>
          <p:cNvSpPr txBox="1">
            <a:spLocks/>
          </p:cNvSpPr>
          <p:nvPr/>
        </p:nvSpPr>
        <p:spPr>
          <a:xfrm>
            <a:off x="1547664" y="822512"/>
            <a:ext cx="7344816" cy="37424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a:r>
              <a:rPr lang="pt-BR" sz="2800" b="1" dirty="0" smtClean="0"/>
              <a:t>LEI 14.653/11</a:t>
            </a:r>
          </a:p>
        </p:txBody>
      </p:sp>
    </p:spTree>
    <p:extLst>
      <p:ext uri="{BB962C8B-B14F-4D97-AF65-F5344CB8AC3E}">
        <p14:creationId xmlns:p14="http://schemas.microsoft.com/office/powerpoint/2010/main" val="4040002556"/>
      </p:ext>
    </p:extLst>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4"/>
          <p:cNvSpPr>
            <a:spLocks noChangeArrowheads="1"/>
          </p:cNvSpPr>
          <p:nvPr/>
        </p:nvSpPr>
        <p:spPr bwMode="auto">
          <a:xfrm>
            <a:off x="1855788" y="0"/>
            <a:ext cx="7288212" cy="973138"/>
          </a:xfrm>
          <a:prstGeom prst="rect">
            <a:avLst/>
          </a:prstGeom>
          <a:noFill/>
          <a:ln w="9525">
            <a:noFill/>
            <a:miter lim="800000"/>
            <a:headEnd/>
            <a:tailEnd/>
          </a:ln>
          <a:effectLst/>
        </p:spPr>
        <p:txBody>
          <a:bodyPr anchor="ctr"/>
          <a:lstStyle/>
          <a:p>
            <a:pPr algn="ctr">
              <a:defRPr/>
            </a:pPr>
            <a:r>
              <a:rPr lang="pt-BR" sz="3200" dirty="0">
                <a:solidFill>
                  <a:schemeClr val="bg1"/>
                </a:solidFill>
                <a:latin typeface="+mj-lt"/>
              </a:rPr>
              <a:t>LEI 14.653 DE 23/12/11</a:t>
            </a:r>
          </a:p>
        </p:txBody>
      </p:sp>
      <p:sp>
        <p:nvSpPr>
          <p:cNvPr id="8" name="Text Box 3"/>
          <p:cNvSpPr txBox="1">
            <a:spLocks noChangeArrowheads="1"/>
          </p:cNvSpPr>
          <p:nvPr/>
        </p:nvSpPr>
        <p:spPr bwMode="auto">
          <a:xfrm>
            <a:off x="371475" y="1460500"/>
            <a:ext cx="8485188" cy="4247317"/>
          </a:xfrm>
          <a:prstGeom prst="rect">
            <a:avLst/>
          </a:prstGeom>
          <a:noFill/>
          <a:ln w="9525">
            <a:noFill/>
            <a:miter lim="800000"/>
            <a:headEnd/>
            <a:tailEnd/>
          </a:ln>
          <a:effectLst/>
        </p:spPr>
        <p:txBody>
          <a:bodyPr>
            <a:spAutoFit/>
          </a:bodyPr>
          <a:lstStyle/>
          <a:p>
            <a:pPr algn="just">
              <a:defRPr/>
            </a:pPr>
            <a:endParaRPr lang="pt-BR" sz="1800" dirty="0">
              <a:solidFill>
                <a:schemeClr val="tx1"/>
              </a:solidFill>
              <a:effectLst>
                <a:outerShdw blurRad="38100" dist="38100" dir="2700000" algn="tl">
                  <a:srgbClr val="C0C0C0"/>
                </a:outerShdw>
              </a:effectLst>
              <a:latin typeface="Arial" pitchFamily="34" charset="0"/>
              <a:ea typeface="ＭＳ Ｐゴシック" charset="-128"/>
            </a:endParaRPr>
          </a:p>
          <a:p>
            <a:pPr algn="just">
              <a:defRPr/>
            </a:pPr>
            <a:r>
              <a:rPr lang="pt-BR" sz="1800" dirty="0">
                <a:solidFill>
                  <a:schemeClr val="tx1"/>
                </a:solidFill>
                <a:effectLst>
                  <a:outerShdw blurRad="38100" dist="38100" dir="2700000" algn="tl">
                    <a:srgbClr val="C0C0C0"/>
                  </a:outerShdw>
                </a:effectLst>
                <a:latin typeface="+mj-lt"/>
                <a:ea typeface="ＭＳ Ｐゴシック" charset="-128"/>
              </a:rPr>
              <a:t>DISPOSIÇÕES TRANSITÓRIAS</a:t>
            </a:r>
          </a:p>
          <a:p>
            <a:pPr algn="just">
              <a:lnSpc>
                <a:spcPct val="150000"/>
              </a:lnSpc>
              <a:defRPr/>
            </a:pPr>
            <a:endParaRPr lang="pt-BR" sz="1800" dirty="0">
              <a:solidFill>
                <a:schemeClr val="tx1"/>
              </a:solidFill>
              <a:effectLst>
                <a:outerShdw blurRad="38100" dist="38100" dir="2700000" algn="tl">
                  <a:srgbClr val="C0C0C0"/>
                </a:outerShdw>
              </a:effectLst>
              <a:latin typeface="+mj-lt"/>
              <a:ea typeface="ＭＳ Ｐゴシック" charset="-128"/>
            </a:endParaRPr>
          </a:p>
          <a:p>
            <a:pPr algn="just">
              <a:lnSpc>
                <a:spcPct val="150000"/>
              </a:lnSpc>
              <a:defRPr/>
            </a:pPr>
            <a:r>
              <a:rPr lang="pt-BR" sz="1800" dirty="0">
                <a:solidFill>
                  <a:schemeClr val="tx1"/>
                </a:solidFill>
                <a:effectLst>
                  <a:outerShdw blurRad="38100" dist="38100" dir="2700000" algn="tl">
                    <a:srgbClr val="C0C0C0"/>
                  </a:outerShdw>
                </a:effectLst>
                <a:latin typeface="+mj-lt"/>
                <a:ea typeface="ＭＳ Ｐゴシック" charset="-128"/>
              </a:rPr>
              <a:t>Artigo 4º  - </a:t>
            </a:r>
            <a:r>
              <a:rPr lang="pt-BR" sz="1800" b="0" dirty="0">
                <a:solidFill>
                  <a:schemeClr val="tx1"/>
                </a:solidFill>
                <a:latin typeface="+mj-lt"/>
                <a:ea typeface="ＭＳ Ｐゴシック" charset="-128"/>
              </a:rPr>
              <a:t>Observado o disposto nos artigos 1º, 3º e 27 da parte permanente desta lei, o regime de previdência complementar poderá ser aplicado aos </a:t>
            </a:r>
            <a:r>
              <a:rPr lang="pt-BR" sz="1800" u="sng" dirty="0">
                <a:solidFill>
                  <a:schemeClr val="tx1"/>
                </a:solidFill>
                <a:latin typeface="+mj-lt"/>
                <a:ea typeface="ＭＳ Ｐゴシック" charset="-128"/>
              </a:rPr>
              <a:t>atuais servidores públicos estaduais admitidos com fundamento na CLT, aos atuais deputados da Assembléia Legislativa do Estado de São Paulo, desde que não integrem outro regime próprio de previdência pública de qualquer ente da federação, bem como aos atuais servidores ocupantes exclusivamente de cargos em comissão, declarados em lei de livre nomeação e exoneração.</a:t>
            </a:r>
          </a:p>
          <a:p>
            <a:pPr algn="just">
              <a:defRPr/>
            </a:pPr>
            <a:endParaRPr lang="pt-BR" sz="1800" b="0" dirty="0">
              <a:solidFill>
                <a:schemeClr val="tx1"/>
              </a:solidFill>
              <a:latin typeface="+mj-lt"/>
              <a:ea typeface="ＭＳ Ｐゴシック" charset="-128"/>
            </a:endParaRPr>
          </a:p>
        </p:txBody>
      </p:sp>
      <p:sp>
        <p:nvSpPr>
          <p:cNvPr id="4" name="Título 1"/>
          <p:cNvSpPr txBox="1">
            <a:spLocks/>
          </p:cNvSpPr>
          <p:nvPr/>
        </p:nvSpPr>
        <p:spPr>
          <a:xfrm>
            <a:off x="1547664" y="822512"/>
            <a:ext cx="7344816" cy="37424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a:r>
              <a:rPr lang="pt-BR" sz="2800" b="1" dirty="0" smtClean="0"/>
              <a:t>LEI 14.653/11</a:t>
            </a:r>
          </a:p>
        </p:txBody>
      </p:sp>
    </p:spTree>
    <p:extLst>
      <p:ext uri="{BB962C8B-B14F-4D97-AF65-F5344CB8AC3E}">
        <p14:creationId xmlns:p14="http://schemas.microsoft.com/office/powerpoint/2010/main" val="3786860027"/>
      </p:ext>
    </p:extLst>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tângulo 7"/>
          <p:cNvSpPr/>
          <p:nvPr/>
        </p:nvSpPr>
        <p:spPr>
          <a:xfrm>
            <a:off x="7524328" y="5517232"/>
            <a:ext cx="648072" cy="106734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Espaço Reservado para Número de Slide 1"/>
          <p:cNvSpPr>
            <a:spLocks noGrp="1"/>
          </p:cNvSpPr>
          <p:nvPr>
            <p:ph type="sldNum" sz="quarter" idx="12"/>
          </p:nvPr>
        </p:nvSpPr>
        <p:spPr/>
        <p:txBody>
          <a:bodyPr/>
          <a:lstStyle/>
          <a:p>
            <a:fld id="{1297A8C9-8EA8-442C-8843-1DFC11C799B5}" type="slidenum">
              <a:rPr lang="pt-BR" smtClean="0"/>
              <a:pPr/>
              <a:t>21</a:t>
            </a:fld>
            <a:endParaRPr lang="pt-BR" dirty="0"/>
          </a:p>
        </p:txBody>
      </p:sp>
      <p:sp>
        <p:nvSpPr>
          <p:cNvPr id="3" name="Título 1"/>
          <p:cNvSpPr txBox="1">
            <a:spLocks/>
          </p:cNvSpPr>
          <p:nvPr/>
        </p:nvSpPr>
        <p:spPr>
          <a:xfrm>
            <a:off x="1547664" y="822512"/>
            <a:ext cx="7344816" cy="37424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a:r>
              <a:rPr lang="pt-BR" sz="2800" b="1" dirty="0" smtClean="0"/>
              <a:t>O ESTADO DE SÃO PAULO</a:t>
            </a:r>
          </a:p>
        </p:txBody>
      </p:sp>
      <p:sp>
        <p:nvSpPr>
          <p:cNvPr id="4" name="Rectangle 4"/>
          <p:cNvSpPr>
            <a:spLocks noChangeArrowheads="1"/>
          </p:cNvSpPr>
          <p:nvPr/>
        </p:nvSpPr>
        <p:spPr bwMode="auto">
          <a:xfrm>
            <a:off x="154622" y="1393319"/>
            <a:ext cx="8989378" cy="232371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457200" indent="-457200">
              <a:spcBef>
                <a:spcPts val="1200"/>
              </a:spcBef>
              <a:spcAft>
                <a:spcPts val="600"/>
              </a:spcAft>
              <a:buSzPct val="150000"/>
              <a:buFont typeface="Wingdings" pitchFamily="2" charset="2"/>
              <a:buChar char="ü"/>
            </a:pPr>
            <a:r>
              <a:rPr lang="pt-BR" sz="2000" dirty="0" smtClean="0">
                <a:cs typeface="Arial" pitchFamily="34" charset="0"/>
              </a:rPr>
              <a:t>O Estado de São Paulo possui cerca de </a:t>
            </a:r>
            <a:r>
              <a:rPr lang="pt-BR" sz="2000" b="1" dirty="0" smtClean="0">
                <a:cs typeface="Arial" pitchFamily="34" charset="0"/>
              </a:rPr>
              <a:t>527 mil </a:t>
            </a:r>
            <a:r>
              <a:rPr lang="pt-BR" sz="2000" dirty="0" smtClean="0">
                <a:cs typeface="Arial" pitchFamily="34" charset="0"/>
              </a:rPr>
              <a:t>servidores vinculados ao RPPS e de </a:t>
            </a:r>
            <a:r>
              <a:rPr lang="pt-BR" sz="2000" b="1" dirty="0" smtClean="0">
                <a:cs typeface="Arial" pitchFamily="34" charset="0"/>
              </a:rPr>
              <a:t>173 mil </a:t>
            </a:r>
            <a:r>
              <a:rPr lang="pt-BR" sz="2000" dirty="0" smtClean="0">
                <a:cs typeface="Arial" pitchFamily="34" charset="0"/>
              </a:rPr>
              <a:t>contribuintes do RGPS.</a:t>
            </a:r>
          </a:p>
          <a:p>
            <a:pPr marL="457200" indent="-457200">
              <a:spcBef>
                <a:spcPts val="1200"/>
              </a:spcBef>
              <a:spcAft>
                <a:spcPts val="600"/>
              </a:spcAft>
              <a:buSzPct val="150000"/>
              <a:buFont typeface="Wingdings" pitchFamily="2" charset="2"/>
              <a:buChar char="ü"/>
            </a:pPr>
            <a:r>
              <a:rPr lang="pt-BR" sz="2000" dirty="0" smtClean="0">
                <a:cs typeface="Arial" pitchFamily="34" charset="0"/>
              </a:rPr>
              <a:t>A idade média dos servidores de SP é </a:t>
            </a:r>
            <a:r>
              <a:rPr lang="pt-BR" sz="2000" b="1" dirty="0" smtClean="0">
                <a:cs typeface="Arial" pitchFamily="34" charset="0"/>
              </a:rPr>
              <a:t>46 anos</a:t>
            </a:r>
            <a:r>
              <a:rPr lang="pt-BR" sz="2000" dirty="0" smtClean="0">
                <a:cs typeface="Arial" pitchFamily="34" charset="0"/>
              </a:rPr>
              <a:t>.</a:t>
            </a:r>
          </a:p>
          <a:p>
            <a:pPr marL="457200" indent="-457200">
              <a:spcBef>
                <a:spcPts val="1200"/>
              </a:spcBef>
              <a:spcAft>
                <a:spcPts val="600"/>
              </a:spcAft>
              <a:buSzPct val="150000"/>
              <a:buFont typeface="Wingdings" pitchFamily="2" charset="2"/>
              <a:buChar char="ü"/>
            </a:pPr>
            <a:r>
              <a:rPr lang="pt-BR" sz="2000" dirty="0" smtClean="0">
                <a:cs typeface="Arial" pitchFamily="34" charset="0"/>
              </a:rPr>
              <a:t>Em média, todos os servidores se aposentarão nos próximos </a:t>
            </a:r>
            <a:r>
              <a:rPr lang="pt-BR" sz="2000" b="1" dirty="0" smtClean="0">
                <a:cs typeface="Arial" pitchFamily="34" charset="0"/>
              </a:rPr>
              <a:t>11 anos</a:t>
            </a:r>
            <a:r>
              <a:rPr lang="pt-BR" sz="2000" dirty="0" smtClean="0">
                <a:cs typeface="Arial" pitchFamily="34" charset="0"/>
              </a:rPr>
              <a:t>.</a:t>
            </a:r>
          </a:p>
          <a:p>
            <a:pPr marL="457200" indent="-457200">
              <a:spcBef>
                <a:spcPts val="1200"/>
              </a:spcBef>
              <a:spcAft>
                <a:spcPts val="600"/>
              </a:spcAft>
              <a:buSzPct val="150000"/>
              <a:buFont typeface="Wingdings" pitchFamily="2" charset="2"/>
              <a:buChar char="ü"/>
            </a:pPr>
            <a:r>
              <a:rPr lang="pt-BR" sz="2000" dirty="0" smtClean="0">
                <a:cs typeface="Arial" pitchFamily="34" charset="0"/>
              </a:rPr>
              <a:t>Hoje existem cerca de </a:t>
            </a:r>
            <a:r>
              <a:rPr lang="pt-BR" sz="2000" b="1" dirty="0" smtClean="0">
                <a:cs typeface="Arial" pitchFamily="34" charset="0"/>
              </a:rPr>
              <a:t>435 mil beneficiários </a:t>
            </a:r>
            <a:r>
              <a:rPr lang="pt-BR" sz="2000" dirty="0" smtClean="0">
                <a:cs typeface="Arial" pitchFamily="34" charset="0"/>
              </a:rPr>
              <a:t>no sistema previdenciário paulista.</a:t>
            </a:r>
            <a:endParaRPr lang="pt-BR" sz="2000" dirty="0">
              <a:cs typeface="Arial" pitchFamily="34" charset="0"/>
            </a:endParaRPr>
          </a:p>
        </p:txBody>
      </p:sp>
      <p:graphicFrame>
        <p:nvGraphicFramePr>
          <p:cNvPr id="5" name="Tabela 4"/>
          <p:cNvGraphicFramePr>
            <a:graphicFrameLocks noGrp="1"/>
          </p:cNvGraphicFramePr>
          <p:nvPr>
            <p:extLst>
              <p:ext uri="{D42A27DB-BD31-4B8C-83A1-F6EECF244321}">
                <p14:modId xmlns:p14="http://schemas.microsoft.com/office/powerpoint/2010/main" val="96012308"/>
              </p:ext>
            </p:extLst>
          </p:nvPr>
        </p:nvGraphicFramePr>
        <p:xfrm>
          <a:off x="1403648" y="3762712"/>
          <a:ext cx="6336704" cy="2834640"/>
        </p:xfrm>
        <a:graphic>
          <a:graphicData uri="http://schemas.openxmlformats.org/drawingml/2006/table">
            <a:tbl>
              <a:tblPr/>
              <a:tblGrid>
                <a:gridCol w="1868324"/>
                <a:gridCol w="2234190"/>
                <a:gridCol w="2234190"/>
              </a:tblGrid>
              <a:tr h="380058">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pt-BR" sz="1800" b="1" i="0" u="none" strike="noStrike" cap="none" normalizeH="0" baseline="0" dirty="0" smtClean="0">
                          <a:ln>
                            <a:noFill/>
                          </a:ln>
                          <a:solidFill>
                            <a:schemeClr val="bg1"/>
                          </a:solidFill>
                          <a:effectLst/>
                          <a:latin typeface="+mn-lt"/>
                          <a:ea typeface="ＭＳ Ｐゴシック" pitchFamily="29" charset="-128"/>
                        </a:rPr>
                        <a:t>Ano</a:t>
                      </a:r>
                    </a:p>
                  </a:txBody>
                  <a:tcPr anchor="ctr" horzOverflow="overflow">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0070C0"/>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pt-BR" sz="1800" b="1" i="0" u="none" strike="noStrike" cap="none" normalizeH="0" baseline="0" dirty="0" smtClean="0">
                          <a:ln>
                            <a:noFill/>
                          </a:ln>
                          <a:solidFill>
                            <a:schemeClr val="bg1"/>
                          </a:solidFill>
                          <a:effectLst/>
                          <a:latin typeface="+mn-lt"/>
                          <a:ea typeface="ＭＳ Ｐゴシック" pitchFamily="29" charset="-128"/>
                        </a:rPr>
                        <a:t>Custo RPPS</a:t>
                      </a:r>
                    </a:p>
                  </a:txBody>
                  <a:tcPr anchor="ctr" horzOverflow="overflow">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0070C0"/>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pt-BR" sz="1800" b="1" i="0" u="none" strike="noStrike" cap="none" normalizeH="0" baseline="0" dirty="0" smtClean="0">
                          <a:ln>
                            <a:noFill/>
                          </a:ln>
                          <a:solidFill>
                            <a:schemeClr val="bg1"/>
                          </a:solidFill>
                          <a:effectLst/>
                          <a:latin typeface="+mn-lt"/>
                          <a:ea typeface="ＭＳ Ｐゴシック" pitchFamily="29" charset="-128"/>
                        </a:rPr>
                        <a:t>Relação com o custo dos servidores ativos</a:t>
                      </a:r>
                    </a:p>
                  </a:txBody>
                  <a:tcPr anchor="ctr" horzOverflow="overflow">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0070C0"/>
                    </a:solidFill>
                  </a:tcPr>
                </a:tc>
              </a:tr>
              <a:tr h="250344">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pt-BR" sz="1800" b="1" i="0" u="none" strike="noStrike" cap="none" normalizeH="0" baseline="0" dirty="0" smtClean="0">
                          <a:ln>
                            <a:noFill/>
                          </a:ln>
                          <a:solidFill>
                            <a:srgbClr val="000000"/>
                          </a:solidFill>
                          <a:effectLst/>
                          <a:latin typeface="+mn-lt"/>
                          <a:ea typeface="ＭＳ Ｐゴシック" pitchFamily="29" charset="-128"/>
                        </a:rPr>
                        <a:t>2014</a:t>
                      </a:r>
                    </a:p>
                  </a:txBody>
                  <a:tcPr horzOverflow="overflow">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pt-BR" sz="1800" b="1" i="0" u="none" strike="noStrike" cap="none" normalizeH="0" baseline="0" dirty="0" smtClean="0">
                          <a:ln>
                            <a:noFill/>
                          </a:ln>
                          <a:solidFill>
                            <a:srgbClr val="000000"/>
                          </a:solidFill>
                          <a:effectLst/>
                          <a:latin typeface="+mn-lt"/>
                          <a:ea typeface="ＭＳ Ｐゴシック" pitchFamily="29" charset="-128"/>
                        </a:rPr>
                        <a:t>23.867.644</a:t>
                      </a:r>
                    </a:p>
                  </a:txBody>
                  <a:tcPr anchor="ctr" horzOverflow="overflow">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pt-BR" sz="1800" b="1" i="0" u="none" strike="noStrike" cap="none" normalizeH="0" baseline="0" dirty="0" smtClean="0">
                          <a:ln>
                            <a:noFill/>
                          </a:ln>
                          <a:solidFill>
                            <a:srgbClr val="000000"/>
                          </a:solidFill>
                          <a:effectLst/>
                          <a:latin typeface="+mn-lt"/>
                          <a:ea typeface="ＭＳ Ｐゴシック" pitchFamily="29" charset="-128"/>
                        </a:rPr>
                        <a:t>88%</a:t>
                      </a:r>
                    </a:p>
                  </a:txBody>
                  <a:tcPr anchor="ctr" horzOverflow="overflow">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lumMod val="20000"/>
                        <a:lumOff val="80000"/>
                      </a:schemeClr>
                    </a:solidFill>
                  </a:tcPr>
                </a:tc>
              </a:tr>
              <a:tr h="190287">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pt-BR" sz="1800" b="1" i="0" u="none" strike="noStrike" cap="none" normalizeH="0" baseline="0" dirty="0" smtClean="0">
                          <a:ln>
                            <a:noFill/>
                          </a:ln>
                          <a:solidFill>
                            <a:srgbClr val="000000"/>
                          </a:solidFill>
                          <a:effectLst/>
                          <a:latin typeface="+mn-lt"/>
                          <a:ea typeface="ＭＳ Ｐゴシック" pitchFamily="29" charset="-128"/>
                        </a:rPr>
                        <a:t>2024</a:t>
                      </a:r>
                    </a:p>
                  </a:txBody>
                  <a:tcPr horzOverflow="overflow">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pt-BR" sz="1800" b="1" i="0" u="none" strike="noStrike" cap="none" normalizeH="0" baseline="0" dirty="0" smtClean="0">
                          <a:ln>
                            <a:noFill/>
                          </a:ln>
                          <a:solidFill>
                            <a:srgbClr val="000000"/>
                          </a:solidFill>
                          <a:effectLst/>
                          <a:latin typeface="+mn-lt"/>
                          <a:ea typeface="ＭＳ Ｐゴシック" pitchFamily="29" charset="-128"/>
                        </a:rPr>
                        <a:t>37.046.033</a:t>
                      </a:r>
                    </a:p>
                  </a:txBody>
                  <a:tcPr anchor="ctr" horzOverflow="overflow">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pt-BR" sz="1800" b="1" i="0" u="none" strike="noStrike" cap="none" normalizeH="0" baseline="0" dirty="0" smtClean="0">
                          <a:ln>
                            <a:noFill/>
                          </a:ln>
                          <a:solidFill>
                            <a:srgbClr val="000000"/>
                          </a:solidFill>
                          <a:effectLst/>
                          <a:latin typeface="+mn-lt"/>
                          <a:ea typeface="ＭＳ Ｐゴシック" pitchFamily="29" charset="-128"/>
                        </a:rPr>
                        <a:t>156%</a:t>
                      </a:r>
                    </a:p>
                  </a:txBody>
                  <a:tcPr anchor="ctr" horzOverflow="overflow">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lumMod val="20000"/>
                        <a:lumOff val="80000"/>
                      </a:schemeClr>
                    </a:solidFill>
                  </a:tcPr>
                </a:tc>
              </a:tr>
              <a:tr h="256575">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pt-BR" sz="1800" b="1" i="0" u="none" strike="noStrike" cap="none" normalizeH="0" baseline="0" dirty="0" smtClean="0">
                          <a:ln>
                            <a:noFill/>
                          </a:ln>
                          <a:solidFill>
                            <a:srgbClr val="000000"/>
                          </a:solidFill>
                          <a:effectLst/>
                          <a:latin typeface="+mn-lt"/>
                          <a:ea typeface="ＭＳ Ｐゴシック" pitchFamily="29" charset="-128"/>
                        </a:rPr>
                        <a:t>2034</a:t>
                      </a:r>
                    </a:p>
                  </a:txBody>
                  <a:tcPr horzOverflow="overflow">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pt-BR" sz="1800" b="1" i="0" u="none" strike="noStrike" cap="none" normalizeH="0" baseline="0" dirty="0" smtClean="0">
                          <a:ln>
                            <a:noFill/>
                          </a:ln>
                          <a:solidFill>
                            <a:srgbClr val="000000"/>
                          </a:solidFill>
                          <a:effectLst/>
                          <a:latin typeface="+mn-lt"/>
                          <a:ea typeface="ＭＳ Ｐゴシック" pitchFamily="29" charset="-128"/>
                        </a:rPr>
                        <a:t>44.755.750</a:t>
                      </a:r>
                    </a:p>
                  </a:txBody>
                  <a:tcPr anchor="ctr" horzOverflow="overflow">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pt-BR" sz="1800" b="1" i="0" u="none" strike="noStrike" cap="none" normalizeH="0" baseline="0" dirty="0" smtClean="0">
                          <a:ln>
                            <a:noFill/>
                          </a:ln>
                          <a:solidFill>
                            <a:srgbClr val="000000"/>
                          </a:solidFill>
                          <a:effectLst/>
                          <a:latin typeface="+mn-lt"/>
                          <a:ea typeface="ＭＳ Ｐゴシック" pitchFamily="29" charset="-128"/>
                        </a:rPr>
                        <a:t>229%</a:t>
                      </a:r>
                    </a:p>
                  </a:txBody>
                  <a:tcPr anchor="ctr" horzOverflow="overflow">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lumMod val="20000"/>
                        <a:lumOff val="80000"/>
                      </a:schemeClr>
                    </a:solidFill>
                  </a:tcPr>
                </a:tc>
              </a:tr>
              <a:tr h="178847">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pt-BR" sz="1800" b="1" i="0" u="none" strike="noStrike" cap="none" normalizeH="0" baseline="0" dirty="0" smtClean="0">
                          <a:ln>
                            <a:noFill/>
                          </a:ln>
                          <a:solidFill>
                            <a:srgbClr val="000000"/>
                          </a:solidFill>
                          <a:effectLst/>
                          <a:latin typeface="+mn-lt"/>
                          <a:ea typeface="ＭＳ Ｐゴシック" pitchFamily="29" charset="-128"/>
                        </a:rPr>
                        <a:t>2044</a:t>
                      </a:r>
                    </a:p>
                  </a:txBody>
                  <a:tcPr horzOverflow="overflow">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pt-BR" sz="1800" b="1" i="0" u="none" strike="noStrike" cap="none" normalizeH="0" baseline="0" dirty="0" smtClean="0">
                          <a:ln>
                            <a:noFill/>
                          </a:ln>
                          <a:solidFill>
                            <a:srgbClr val="000000"/>
                          </a:solidFill>
                          <a:effectLst/>
                          <a:latin typeface="+mn-lt"/>
                          <a:ea typeface="ＭＳ Ｐゴシック" pitchFamily="29" charset="-128"/>
                        </a:rPr>
                        <a:t>46.237.995</a:t>
                      </a:r>
                    </a:p>
                  </a:txBody>
                  <a:tcPr anchor="ctr" horzOverflow="overflow">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pt-BR" sz="1800" b="1" i="0" u="none" strike="noStrike" cap="none" normalizeH="0" baseline="0" dirty="0" smtClean="0">
                          <a:ln>
                            <a:noFill/>
                          </a:ln>
                          <a:solidFill>
                            <a:srgbClr val="000000"/>
                          </a:solidFill>
                          <a:effectLst/>
                          <a:latin typeface="+mn-lt"/>
                          <a:ea typeface="ＭＳ Ｐゴシック" pitchFamily="29" charset="-128"/>
                        </a:rPr>
                        <a:t>277%</a:t>
                      </a:r>
                    </a:p>
                  </a:txBody>
                  <a:tcPr anchor="ctr" horzOverflow="overflow">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lumMod val="20000"/>
                        <a:lumOff val="80000"/>
                      </a:schemeClr>
                    </a:solidFill>
                  </a:tcPr>
                </a:tc>
              </a:tr>
              <a:tr h="173127">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pt-BR" sz="1800" b="1" i="0" u="none" strike="noStrike" cap="none" normalizeH="0" baseline="0" dirty="0" smtClean="0">
                          <a:ln>
                            <a:noFill/>
                          </a:ln>
                          <a:solidFill>
                            <a:srgbClr val="000000"/>
                          </a:solidFill>
                          <a:effectLst/>
                          <a:latin typeface="+mn-lt"/>
                          <a:ea typeface="ＭＳ Ｐゴシック" pitchFamily="29" charset="-128"/>
                        </a:rPr>
                        <a:t>2054</a:t>
                      </a:r>
                    </a:p>
                  </a:txBody>
                  <a:tcPr horzOverflow="overflow">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pt-BR" sz="1800" b="1" i="0" u="none" strike="noStrike" cap="none" normalizeH="0" baseline="0" dirty="0" smtClean="0">
                          <a:ln>
                            <a:noFill/>
                          </a:ln>
                          <a:solidFill>
                            <a:srgbClr val="000000"/>
                          </a:solidFill>
                          <a:effectLst/>
                          <a:latin typeface="+mn-lt"/>
                          <a:ea typeface="ＭＳ Ｐゴシック" pitchFamily="29" charset="-128"/>
                        </a:rPr>
                        <a:t>40.206.150</a:t>
                      </a:r>
                    </a:p>
                  </a:txBody>
                  <a:tcPr anchor="ctr" horzOverflow="overflow">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pt-BR" sz="1800" b="1" i="0" u="none" strike="noStrike" cap="none" normalizeH="0" baseline="0" dirty="0" smtClean="0">
                          <a:ln>
                            <a:noFill/>
                          </a:ln>
                          <a:solidFill>
                            <a:srgbClr val="000000"/>
                          </a:solidFill>
                          <a:effectLst/>
                          <a:latin typeface="+mn-lt"/>
                          <a:ea typeface="ＭＳ Ｐゴシック" pitchFamily="29" charset="-128"/>
                        </a:rPr>
                        <a:t>256%</a:t>
                      </a:r>
                    </a:p>
                  </a:txBody>
                  <a:tcPr anchor="ctr" horzOverflow="overflow">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lumMod val="20000"/>
                        <a:lumOff val="80000"/>
                      </a:schemeClr>
                    </a:solidFill>
                  </a:tcPr>
                </a:tc>
              </a:tr>
              <a:tr h="344563">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pt-BR" sz="1800" b="1" i="0" u="none" strike="noStrike" cap="none" normalizeH="0" baseline="0" dirty="0" smtClean="0">
                          <a:ln>
                            <a:noFill/>
                          </a:ln>
                          <a:solidFill>
                            <a:srgbClr val="000000"/>
                          </a:solidFill>
                          <a:effectLst/>
                          <a:latin typeface="+mn-lt"/>
                          <a:ea typeface="ＭＳ Ｐゴシック" pitchFamily="29" charset="-128"/>
                        </a:rPr>
                        <a:t>2064</a:t>
                      </a:r>
                    </a:p>
                  </a:txBody>
                  <a:tcPr horzOverflow="overflow">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pt-BR" sz="1800" b="1" i="0" u="none" strike="noStrike" cap="none" normalizeH="0" baseline="0" dirty="0" smtClean="0">
                          <a:ln>
                            <a:noFill/>
                          </a:ln>
                          <a:solidFill>
                            <a:srgbClr val="000000"/>
                          </a:solidFill>
                          <a:effectLst/>
                          <a:latin typeface="+mn-lt"/>
                          <a:ea typeface="ＭＳ Ｐゴシック" pitchFamily="29" charset="-128"/>
                        </a:rPr>
                        <a:t>31.029.981</a:t>
                      </a:r>
                    </a:p>
                  </a:txBody>
                  <a:tcPr anchor="ctr" horzOverflow="overflow">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pt-BR" sz="1800" b="1" i="0" u="none" strike="noStrike" cap="none" normalizeH="0" baseline="0" dirty="0" smtClean="0">
                          <a:ln>
                            <a:noFill/>
                          </a:ln>
                          <a:solidFill>
                            <a:srgbClr val="000000"/>
                          </a:solidFill>
                          <a:effectLst/>
                          <a:latin typeface="+mn-lt"/>
                          <a:ea typeface="ＭＳ Ｐゴシック" pitchFamily="29" charset="-128"/>
                        </a:rPr>
                        <a:t>204%</a:t>
                      </a:r>
                    </a:p>
                  </a:txBody>
                  <a:tcPr anchor="ctr" horzOverflow="overflow">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lumMod val="20000"/>
                        <a:lumOff val="80000"/>
                      </a:schemeClr>
                    </a:solidFill>
                  </a:tcPr>
                </a:tc>
              </a:tr>
            </a:tbl>
          </a:graphicData>
        </a:graphic>
      </p:graphicFrame>
      <p:sp>
        <p:nvSpPr>
          <p:cNvPr id="6" name="CaixaDeTexto 5"/>
          <p:cNvSpPr txBox="1"/>
          <p:nvPr/>
        </p:nvSpPr>
        <p:spPr>
          <a:xfrm>
            <a:off x="7956376" y="5733256"/>
            <a:ext cx="1120913" cy="923330"/>
          </a:xfrm>
          <a:prstGeom prst="rect">
            <a:avLst/>
          </a:prstGeom>
          <a:solidFill>
            <a:schemeClr val="bg1"/>
          </a:solidFill>
        </p:spPr>
        <p:txBody>
          <a:bodyPr wrap="square" rtlCol="0">
            <a:spAutoFit/>
          </a:bodyPr>
          <a:lstStyle/>
          <a:p>
            <a:pPr algn="ctr"/>
            <a:r>
              <a:rPr lang="pt-BR" b="1" dirty="0" smtClean="0">
                <a:solidFill>
                  <a:srgbClr val="FF0000"/>
                </a:solidFill>
              </a:rPr>
              <a:t>EFEITO DO NOVO MODELO</a:t>
            </a:r>
            <a:endParaRPr lang="en-US" b="1" dirty="0">
              <a:solidFill>
                <a:srgbClr val="FF0000"/>
              </a:solidFill>
            </a:endParaRPr>
          </a:p>
        </p:txBody>
      </p:sp>
      <p:sp>
        <p:nvSpPr>
          <p:cNvPr id="7" name="Chave direita 6"/>
          <p:cNvSpPr/>
          <p:nvPr/>
        </p:nvSpPr>
        <p:spPr>
          <a:xfrm>
            <a:off x="7810628" y="5877272"/>
            <a:ext cx="145747" cy="635298"/>
          </a:xfrm>
          <a:prstGeom prst="rightBrace">
            <a:avLst/>
          </a:prstGeom>
          <a:ln w="381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98787628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Número de Slide 1"/>
          <p:cNvSpPr>
            <a:spLocks noGrp="1"/>
          </p:cNvSpPr>
          <p:nvPr>
            <p:ph type="sldNum" sz="quarter" idx="12"/>
          </p:nvPr>
        </p:nvSpPr>
        <p:spPr/>
        <p:txBody>
          <a:bodyPr/>
          <a:lstStyle/>
          <a:p>
            <a:fld id="{1297A8C9-8EA8-442C-8843-1DFC11C799B5}" type="slidenum">
              <a:rPr lang="pt-BR" smtClean="0"/>
              <a:pPr/>
              <a:t>22</a:t>
            </a:fld>
            <a:endParaRPr lang="pt-BR" dirty="0"/>
          </a:p>
        </p:txBody>
      </p:sp>
      <p:sp>
        <p:nvSpPr>
          <p:cNvPr id="3" name="CaixaDeTexto 11"/>
          <p:cNvSpPr txBox="1">
            <a:spLocks noChangeArrowheads="1"/>
          </p:cNvSpPr>
          <p:nvPr/>
        </p:nvSpPr>
        <p:spPr bwMode="auto">
          <a:xfrm>
            <a:off x="304800" y="1210682"/>
            <a:ext cx="8534400" cy="5170646"/>
          </a:xfrm>
          <a:prstGeom prst="rect">
            <a:avLst/>
          </a:prstGeom>
          <a:noFill/>
          <a:ln w="9525">
            <a:noFill/>
            <a:miter lim="800000"/>
            <a:headEnd/>
            <a:tailEnd/>
          </a:ln>
        </p:spPr>
        <p:txBody>
          <a:bodyPr wrap="square">
            <a:spAutoFit/>
          </a:bodyPr>
          <a:lstStyle/>
          <a:p>
            <a:pPr marL="63500" indent="457200" algn="just">
              <a:lnSpc>
                <a:spcPct val="150000"/>
              </a:lnSpc>
              <a:spcBef>
                <a:spcPts val="600"/>
              </a:spcBef>
              <a:spcAft>
                <a:spcPts val="600"/>
              </a:spcAft>
              <a:buSzPct val="150000"/>
              <a:buFont typeface="Wingdings" pitchFamily="2" charset="2"/>
              <a:buChar char="ü"/>
            </a:pPr>
            <a:r>
              <a:rPr lang="pt-BR" sz="2000" b="1" dirty="0" smtClean="0">
                <a:solidFill>
                  <a:srgbClr val="0070C0"/>
                </a:solidFill>
                <a:cs typeface="Arial" pitchFamily="34" charset="0"/>
              </a:rPr>
              <a:t>SOMENTE PARA REMUNERAÇÕES ACIMA DO TETO DO INSS:</a:t>
            </a:r>
          </a:p>
          <a:p>
            <a:pPr marL="1263650" lvl="2" indent="-285750" algn="just">
              <a:lnSpc>
                <a:spcPct val="150000"/>
              </a:lnSpc>
              <a:spcBef>
                <a:spcPts val="600"/>
              </a:spcBef>
              <a:spcAft>
                <a:spcPts val="600"/>
              </a:spcAft>
              <a:buSzPct val="150000"/>
              <a:buFont typeface="Arial" pitchFamily="34" charset="0"/>
              <a:buChar char="•"/>
            </a:pPr>
            <a:r>
              <a:rPr lang="pt-BR" sz="2000" b="1" dirty="0" smtClean="0">
                <a:cs typeface="Arial" pitchFamily="34" charset="0"/>
              </a:rPr>
              <a:t>Plano </a:t>
            </a:r>
            <a:r>
              <a:rPr lang="pt-BR" sz="2000" b="1" u="sng" dirty="0" smtClean="0">
                <a:cs typeface="Arial" pitchFamily="34" charset="0"/>
              </a:rPr>
              <a:t>CD puro </a:t>
            </a:r>
            <a:r>
              <a:rPr lang="pt-BR" sz="2000" b="1" dirty="0" smtClean="0">
                <a:cs typeface="Arial" pitchFamily="34" charset="0"/>
              </a:rPr>
              <a:t>– Capitalizado – contas individuais</a:t>
            </a:r>
          </a:p>
          <a:p>
            <a:pPr marL="1263650" lvl="2" indent="-285750" algn="just">
              <a:lnSpc>
                <a:spcPct val="150000"/>
              </a:lnSpc>
              <a:spcBef>
                <a:spcPts val="600"/>
              </a:spcBef>
              <a:spcAft>
                <a:spcPts val="600"/>
              </a:spcAft>
              <a:buSzPct val="150000"/>
              <a:buFont typeface="Arial" pitchFamily="34" charset="0"/>
              <a:buChar char="•"/>
            </a:pPr>
            <a:r>
              <a:rPr lang="pt-BR" sz="2000" b="1" dirty="0" smtClean="0">
                <a:cs typeface="Arial" pitchFamily="34" charset="0"/>
              </a:rPr>
              <a:t>Benefícios com base no saldo acumulado pelo participante</a:t>
            </a:r>
          </a:p>
          <a:p>
            <a:pPr marL="1263650" lvl="2" indent="-285750" algn="just">
              <a:lnSpc>
                <a:spcPct val="150000"/>
              </a:lnSpc>
              <a:spcBef>
                <a:spcPts val="600"/>
              </a:spcBef>
              <a:spcAft>
                <a:spcPts val="600"/>
              </a:spcAft>
              <a:buSzPct val="150000"/>
              <a:buFont typeface="Arial" pitchFamily="34" charset="0"/>
              <a:buChar char="•"/>
            </a:pPr>
            <a:r>
              <a:rPr lang="pt-BR" sz="2000" b="1" dirty="0" smtClean="0">
                <a:cs typeface="Arial" pitchFamily="34" charset="0"/>
              </a:rPr>
              <a:t>Pensões </a:t>
            </a:r>
            <a:r>
              <a:rPr lang="pt-BR" sz="2000" i="1" dirty="0" smtClean="0">
                <a:cs typeface="Arial" pitchFamily="34" charset="0"/>
              </a:rPr>
              <a:t>(idem)</a:t>
            </a:r>
          </a:p>
          <a:p>
            <a:pPr marL="1263650" lvl="2" indent="-285750" algn="just">
              <a:lnSpc>
                <a:spcPct val="150000"/>
              </a:lnSpc>
              <a:spcBef>
                <a:spcPts val="600"/>
              </a:spcBef>
              <a:spcAft>
                <a:spcPts val="600"/>
              </a:spcAft>
              <a:buSzPct val="150000"/>
              <a:buFont typeface="Arial" pitchFamily="34" charset="0"/>
              <a:buChar char="•"/>
            </a:pPr>
            <a:r>
              <a:rPr lang="pt-BR" sz="2000" b="1" dirty="0">
                <a:cs typeface="Arial" pitchFamily="34" charset="0"/>
              </a:rPr>
              <a:t>Não </a:t>
            </a:r>
            <a:r>
              <a:rPr lang="pt-BR" sz="2000" b="1" dirty="0" smtClean="0">
                <a:cs typeface="Arial" pitchFamily="34" charset="0"/>
              </a:rPr>
              <a:t>vitalício</a:t>
            </a:r>
          </a:p>
          <a:p>
            <a:pPr marL="1263650" lvl="2" indent="-285750" algn="just">
              <a:lnSpc>
                <a:spcPct val="150000"/>
              </a:lnSpc>
              <a:spcBef>
                <a:spcPts val="600"/>
              </a:spcBef>
              <a:spcAft>
                <a:spcPts val="600"/>
              </a:spcAft>
              <a:buSzPct val="150000"/>
              <a:buFont typeface="Arial" pitchFamily="34" charset="0"/>
              <a:buChar char="•"/>
            </a:pPr>
            <a:r>
              <a:rPr lang="pt-BR" sz="2000" b="1" dirty="0">
                <a:cs typeface="Arial" pitchFamily="34" charset="0"/>
              </a:rPr>
              <a:t>Benefícios de risco contratados individualmente de acordo com as necessidades do participante </a:t>
            </a:r>
            <a:r>
              <a:rPr lang="pt-BR" sz="2000" dirty="0">
                <a:cs typeface="Arial" pitchFamily="34" charset="0"/>
              </a:rPr>
              <a:t>(seguradoras)</a:t>
            </a:r>
            <a:endParaRPr lang="pt-BR" sz="2000" b="1" dirty="0">
              <a:latin typeface="Arial" pitchFamily="34" charset="0"/>
              <a:cs typeface="Arial" pitchFamily="34" charset="0"/>
            </a:endParaRPr>
          </a:p>
          <a:p>
            <a:pPr marL="1263650" lvl="2" indent="-285750" algn="just">
              <a:lnSpc>
                <a:spcPct val="150000"/>
              </a:lnSpc>
              <a:spcBef>
                <a:spcPts val="600"/>
              </a:spcBef>
              <a:spcAft>
                <a:spcPts val="600"/>
              </a:spcAft>
              <a:buSzPct val="150000"/>
              <a:buFont typeface="Arial" pitchFamily="34" charset="0"/>
              <a:buChar char="•"/>
            </a:pPr>
            <a:r>
              <a:rPr lang="pt-BR" sz="2000" b="1" dirty="0" smtClean="0">
                <a:cs typeface="Arial" pitchFamily="34" charset="0"/>
              </a:rPr>
              <a:t>Risco da longevidade minimizado por tempo/taxa de contribuição e soluções de mercado</a:t>
            </a:r>
            <a:r>
              <a:rPr lang="pt-BR" sz="2000" dirty="0" smtClean="0">
                <a:cs typeface="Arial" pitchFamily="34" charset="0"/>
              </a:rPr>
              <a:t> (seguradoras)</a:t>
            </a:r>
          </a:p>
        </p:txBody>
      </p:sp>
      <p:sp>
        <p:nvSpPr>
          <p:cNvPr id="4" name="Título 1"/>
          <p:cNvSpPr txBox="1">
            <a:spLocks/>
          </p:cNvSpPr>
          <p:nvPr/>
        </p:nvSpPr>
        <p:spPr>
          <a:xfrm>
            <a:off x="1547664" y="764704"/>
            <a:ext cx="7344816" cy="37424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a:r>
              <a:rPr lang="pt-BR" sz="2800" b="1" dirty="0" smtClean="0"/>
              <a:t>NOVO MODELO</a:t>
            </a:r>
            <a:endParaRPr lang="pt-BR" sz="2800" b="1" dirty="0"/>
          </a:p>
        </p:txBody>
      </p:sp>
    </p:spTree>
    <p:extLst>
      <p:ext uri="{BB962C8B-B14F-4D97-AF65-F5344CB8AC3E}">
        <p14:creationId xmlns:p14="http://schemas.microsoft.com/office/powerpoint/2010/main" val="384283113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Número de Slide 1"/>
          <p:cNvSpPr>
            <a:spLocks noGrp="1"/>
          </p:cNvSpPr>
          <p:nvPr>
            <p:ph type="sldNum" sz="quarter" idx="12"/>
          </p:nvPr>
        </p:nvSpPr>
        <p:spPr/>
        <p:txBody>
          <a:bodyPr/>
          <a:lstStyle/>
          <a:p>
            <a:fld id="{1297A8C9-8EA8-442C-8843-1DFC11C799B5}" type="slidenum">
              <a:rPr lang="pt-BR" smtClean="0"/>
              <a:pPr/>
              <a:t>23</a:t>
            </a:fld>
            <a:endParaRPr lang="pt-BR" dirty="0"/>
          </a:p>
        </p:txBody>
      </p:sp>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4544" y="1628800"/>
            <a:ext cx="9150350" cy="5475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ítulo 1"/>
          <p:cNvSpPr txBox="1">
            <a:spLocks/>
          </p:cNvSpPr>
          <p:nvPr/>
        </p:nvSpPr>
        <p:spPr>
          <a:xfrm>
            <a:off x="1547664" y="822512"/>
            <a:ext cx="7344816" cy="37424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a:r>
              <a:rPr lang="pt-BR" sz="2800" b="1" dirty="0" smtClean="0"/>
              <a:t>SOLUÇÃO ADOTADA POR SÃO PAULO</a:t>
            </a:r>
          </a:p>
        </p:txBody>
      </p:sp>
    </p:spTree>
    <p:extLst>
      <p:ext uri="{BB962C8B-B14F-4D97-AF65-F5344CB8AC3E}">
        <p14:creationId xmlns:p14="http://schemas.microsoft.com/office/powerpoint/2010/main" val="301361748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Número de Slide 1"/>
          <p:cNvSpPr>
            <a:spLocks noGrp="1"/>
          </p:cNvSpPr>
          <p:nvPr>
            <p:ph type="sldNum" sz="quarter" idx="12"/>
          </p:nvPr>
        </p:nvSpPr>
        <p:spPr/>
        <p:txBody>
          <a:bodyPr/>
          <a:lstStyle/>
          <a:p>
            <a:fld id="{1297A8C9-8EA8-442C-8843-1DFC11C799B5}" type="slidenum">
              <a:rPr lang="pt-BR" smtClean="0"/>
              <a:pPr/>
              <a:t>24</a:t>
            </a:fld>
            <a:endParaRPr lang="pt-BR" dirty="0"/>
          </a:p>
        </p:txBody>
      </p:sp>
      <p:sp>
        <p:nvSpPr>
          <p:cNvPr id="3" name="CaixaDeTexto 11"/>
          <p:cNvSpPr txBox="1">
            <a:spLocks noChangeArrowheads="1"/>
          </p:cNvSpPr>
          <p:nvPr/>
        </p:nvSpPr>
        <p:spPr bwMode="auto">
          <a:xfrm>
            <a:off x="304800" y="1548075"/>
            <a:ext cx="8534400" cy="4708981"/>
          </a:xfrm>
          <a:prstGeom prst="rect">
            <a:avLst/>
          </a:prstGeom>
          <a:noFill/>
          <a:ln w="9525">
            <a:noFill/>
            <a:miter lim="800000"/>
            <a:headEnd/>
            <a:tailEnd/>
          </a:ln>
        </p:spPr>
        <p:txBody>
          <a:bodyPr wrap="square">
            <a:spAutoFit/>
          </a:bodyPr>
          <a:lstStyle/>
          <a:p>
            <a:pPr marL="525463" lvl="2" indent="-342900" algn="just">
              <a:spcBef>
                <a:spcPts val="1200"/>
              </a:spcBef>
              <a:spcAft>
                <a:spcPts val="1200"/>
              </a:spcAft>
              <a:buSzPct val="150000"/>
              <a:buFont typeface="Wingdings" pitchFamily="2" charset="2"/>
              <a:buChar char="ü"/>
            </a:pPr>
            <a:r>
              <a:rPr lang="pt-BR" sz="2000" b="1" dirty="0">
                <a:solidFill>
                  <a:srgbClr val="FF0000"/>
                </a:solidFill>
                <a:cs typeface="Arial" pitchFamily="34" charset="0"/>
              </a:rPr>
              <a:t>N</a:t>
            </a:r>
            <a:r>
              <a:rPr lang="pt-BR" sz="2000" b="1" dirty="0" smtClean="0">
                <a:solidFill>
                  <a:srgbClr val="FF0000"/>
                </a:solidFill>
                <a:cs typeface="Arial" pitchFamily="34" charset="0"/>
              </a:rPr>
              <a:t>ão há a obrigatoriedade de 100% do último salário</a:t>
            </a:r>
          </a:p>
          <a:p>
            <a:pPr marL="525463" lvl="2" indent="-342900" algn="just">
              <a:spcBef>
                <a:spcPts val="1200"/>
              </a:spcBef>
              <a:spcAft>
                <a:spcPts val="1200"/>
              </a:spcAft>
              <a:buSzPct val="150000"/>
              <a:buFont typeface="Wingdings" pitchFamily="2" charset="2"/>
              <a:buChar char="ü"/>
            </a:pPr>
            <a:r>
              <a:rPr lang="pt-BR" sz="2000" b="1" dirty="0" smtClean="0">
                <a:solidFill>
                  <a:srgbClr val="FF0000"/>
                </a:solidFill>
                <a:cs typeface="Arial" pitchFamily="34" charset="0"/>
              </a:rPr>
              <a:t>80% do último salário se equipara ao modelo anterior (sem contribuição previdenciária e com IR menor)</a:t>
            </a:r>
            <a:endParaRPr lang="pt-BR" sz="2000" b="1" dirty="0" smtClean="0">
              <a:cs typeface="Arial" pitchFamily="34" charset="0"/>
            </a:endParaRPr>
          </a:p>
          <a:p>
            <a:pPr marL="525463" lvl="2" indent="-342900" algn="just">
              <a:spcBef>
                <a:spcPts val="1200"/>
              </a:spcBef>
              <a:spcAft>
                <a:spcPts val="1200"/>
              </a:spcAft>
              <a:buSzPct val="150000"/>
              <a:buFont typeface="Wingdings" pitchFamily="2" charset="2"/>
              <a:buChar char="ü"/>
            </a:pPr>
            <a:r>
              <a:rPr lang="pt-BR" sz="2000" b="1" dirty="0" smtClean="0">
                <a:cs typeface="Arial" pitchFamily="34" charset="0"/>
              </a:rPr>
              <a:t>Dada uma boa gestão, os principais fatores para atingir essa meta são:</a:t>
            </a:r>
          </a:p>
          <a:p>
            <a:pPr marL="1096963" lvl="3" indent="-457200" algn="just">
              <a:spcBef>
                <a:spcPts val="1200"/>
              </a:spcBef>
              <a:spcAft>
                <a:spcPts val="1200"/>
              </a:spcAft>
              <a:buSzPct val="100000"/>
              <a:buFont typeface="+mj-lt"/>
              <a:buAutoNum type="arabicPeriod"/>
            </a:pPr>
            <a:r>
              <a:rPr lang="pt-BR" sz="2000" b="1" dirty="0" smtClean="0">
                <a:cs typeface="Arial" pitchFamily="34" charset="0"/>
              </a:rPr>
              <a:t>Taxa de contribuição </a:t>
            </a:r>
            <a:r>
              <a:rPr lang="pt-BR" sz="2000" dirty="0" smtClean="0">
                <a:cs typeface="Arial" pitchFamily="34" charset="0"/>
              </a:rPr>
              <a:t>(p.ex. 11% do modelo anterior)</a:t>
            </a:r>
          </a:p>
          <a:p>
            <a:pPr marL="1096963" lvl="3" indent="-457200" algn="just">
              <a:spcBef>
                <a:spcPts val="1200"/>
              </a:spcBef>
              <a:spcAft>
                <a:spcPts val="1200"/>
              </a:spcAft>
              <a:buSzPct val="100000"/>
              <a:buFont typeface="+mj-lt"/>
              <a:buAutoNum type="arabicPeriod"/>
            </a:pPr>
            <a:r>
              <a:rPr lang="pt-BR" sz="2000" b="1" dirty="0" smtClean="0">
                <a:cs typeface="Arial" pitchFamily="34" charset="0"/>
              </a:rPr>
              <a:t>Rentabilidade </a:t>
            </a:r>
            <a:r>
              <a:rPr lang="pt-BR" sz="2000" dirty="0" smtClean="0">
                <a:cs typeface="Arial" pitchFamily="34" charset="0"/>
              </a:rPr>
              <a:t>(no mínimo 3,5%?)</a:t>
            </a:r>
          </a:p>
          <a:p>
            <a:pPr marL="1096963" lvl="3" indent="-457200" algn="just">
              <a:spcBef>
                <a:spcPts val="1200"/>
              </a:spcBef>
              <a:spcAft>
                <a:spcPts val="1200"/>
              </a:spcAft>
              <a:buSzPct val="100000"/>
              <a:buFont typeface="+mj-lt"/>
              <a:buAutoNum type="arabicPeriod"/>
            </a:pPr>
            <a:r>
              <a:rPr lang="pt-BR" sz="2000" b="1" dirty="0" smtClean="0">
                <a:cs typeface="Arial" pitchFamily="34" charset="0"/>
              </a:rPr>
              <a:t>Tempo de contribuição </a:t>
            </a:r>
            <a:r>
              <a:rPr lang="pt-BR" sz="2000" dirty="0" smtClean="0">
                <a:cs typeface="Arial" pitchFamily="34" charset="0"/>
              </a:rPr>
              <a:t>(35 ou 45 anos?)</a:t>
            </a:r>
          </a:p>
          <a:p>
            <a:pPr marL="525463" lvl="2" indent="-342900" algn="just">
              <a:spcBef>
                <a:spcPts val="1200"/>
              </a:spcBef>
              <a:spcAft>
                <a:spcPts val="1200"/>
              </a:spcAft>
              <a:buSzPct val="150000"/>
              <a:buFont typeface="Wingdings" pitchFamily="2" charset="2"/>
              <a:buChar char="ü"/>
            </a:pPr>
            <a:r>
              <a:rPr lang="pt-BR" sz="2000" b="1" dirty="0" smtClean="0">
                <a:cs typeface="Arial" pitchFamily="34" charset="0"/>
              </a:rPr>
              <a:t>A combinação desses itens garante o valor do benefício = pode ser maior que o último salário </a:t>
            </a:r>
          </a:p>
        </p:txBody>
      </p:sp>
      <p:sp>
        <p:nvSpPr>
          <p:cNvPr id="4" name="Título 1"/>
          <p:cNvSpPr txBox="1">
            <a:spLocks/>
          </p:cNvSpPr>
          <p:nvPr/>
        </p:nvSpPr>
        <p:spPr>
          <a:xfrm>
            <a:off x="1547664" y="764704"/>
            <a:ext cx="7344816" cy="37424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a:r>
              <a:rPr lang="pt-BR" sz="2800" b="1" dirty="0" smtClean="0"/>
              <a:t>NOVAS REGRAS</a:t>
            </a:r>
            <a:endParaRPr lang="pt-BR" sz="2800" b="1" dirty="0"/>
          </a:p>
        </p:txBody>
      </p:sp>
    </p:spTree>
    <p:extLst>
      <p:ext uri="{BB962C8B-B14F-4D97-AF65-F5344CB8AC3E}">
        <p14:creationId xmlns:p14="http://schemas.microsoft.com/office/powerpoint/2010/main" val="309538698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Número de Slide 1"/>
          <p:cNvSpPr>
            <a:spLocks noGrp="1"/>
          </p:cNvSpPr>
          <p:nvPr>
            <p:ph type="sldNum" sz="quarter" idx="12"/>
          </p:nvPr>
        </p:nvSpPr>
        <p:spPr/>
        <p:txBody>
          <a:bodyPr/>
          <a:lstStyle/>
          <a:p>
            <a:fld id="{1297A8C9-8EA8-442C-8843-1DFC11C799B5}" type="slidenum">
              <a:rPr lang="pt-BR" smtClean="0"/>
              <a:pPr/>
              <a:t>25</a:t>
            </a:fld>
            <a:endParaRPr lang="pt-BR" dirty="0"/>
          </a:p>
        </p:txBody>
      </p:sp>
      <p:sp>
        <p:nvSpPr>
          <p:cNvPr id="3" name="Título 1"/>
          <p:cNvSpPr txBox="1">
            <a:spLocks/>
          </p:cNvSpPr>
          <p:nvPr/>
        </p:nvSpPr>
        <p:spPr>
          <a:xfrm>
            <a:off x="1547664" y="764704"/>
            <a:ext cx="7344816" cy="37424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a:r>
              <a:rPr lang="pt-BR" sz="2800" b="1" dirty="0" smtClean="0"/>
              <a:t>PREVISÃO DE ADESÃO</a:t>
            </a:r>
            <a:endParaRPr lang="pt-BR" sz="2800" b="1" dirty="0"/>
          </a:p>
        </p:txBody>
      </p:sp>
      <p:sp>
        <p:nvSpPr>
          <p:cNvPr id="5" name="TextBox 4"/>
          <p:cNvSpPr txBox="1"/>
          <p:nvPr/>
        </p:nvSpPr>
        <p:spPr>
          <a:xfrm>
            <a:off x="1763688" y="5366246"/>
            <a:ext cx="5688632" cy="1231106"/>
          </a:xfrm>
          <a:prstGeom prst="rect">
            <a:avLst/>
          </a:prstGeom>
          <a:solidFill>
            <a:srgbClr val="0070C0"/>
          </a:solidFill>
        </p:spPr>
        <p:txBody>
          <a:bodyPr wrap="square" rtlCol="0">
            <a:spAutoFit/>
          </a:bodyPr>
          <a:lstStyle/>
          <a:p>
            <a:pPr marL="342900" indent="-342900" algn="ctr">
              <a:spcBef>
                <a:spcPts val="600"/>
              </a:spcBef>
              <a:spcAft>
                <a:spcPts val="600"/>
              </a:spcAft>
              <a:buSzPct val="150000"/>
              <a:buFont typeface="Wingdings" pitchFamily="2" charset="2"/>
              <a:buChar char="ü"/>
            </a:pPr>
            <a:r>
              <a:rPr lang="pt-BR" b="1" dirty="0" smtClean="0">
                <a:solidFill>
                  <a:schemeClr val="bg1"/>
                </a:solidFill>
                <a:cs typeface="Arial" pitchFamily="34" charset="0"/>
              </a:rPr>
              <a:t>EXPECTATIVA PARA OS PRÓXIMOS 15/20 ANOS:</a:t>
            </a:r>
          </a:p>
          <a:p>
            <a:pPr marL="800100" lvl="1" indent="-342900" algn="ctr">
              <a:spcBef>
                <a:spcPts val="600"/>
              </a:spcBef>
              <a:spcAft>
                <a:spcPts val="600"/>
              </a:spcAft>
              <a:buSzPct val="150000"/>
              <a:buFont typeface="Wingdings" pitchFamily="2" charset="2"/>
              <a:buChar char="§"/>
            </a:pPr>
            <a:r>
              <a:rPr lang="pt-BR" b="1" dirty="0" smtClean="0">
                <a:solidFill>
                  <a:schemeClr val="bg1"/>
                </a:solidFill>
                <a:cs typeface="Arial" pitchFamily="34" charset="0"/>
              </a:rPr>
              <a:t>acima de 200.000 participantes no RP + RG</a:t>
            </a:r>
          </a:p>
          <a:p>
            <a:pPr marL="800100" lvl="1" indent="-342900" algn="ctr">
              <a:spcBef>
                <a:spcPts val="600"/>
              </a:spcBef>
              <a:spcAft>
                <a:spcPts val="600"/>
              </a:spcAft>
              <a:buSzPct val="150000"/>
              <a:buFont typeface="Wingdings" pitchFamily="2" charset="2"/>
              <a:buChar char="§"/>
            </a:pPr>
            <a:r>
              <a:rPr lang="pt-BR" b="1" dirty="0" smtClean="0">
                <a:solidFill>
                  <a:schemeClr val="bg1"/>
                </a:solidFill>
                <a:cs typeface="Arial" pitchFamily="34" charset="0"/>
              </a:rPr>
              <a:t>capitalização de cerca de R$ 16 bilhões</a:t>
            </a:r>
            <a:endParaRPr lang="pt-BR" dirty="0">
              <a:solidFill>
                <a:schemeClr val="bg1"/>
              </a:solidFill>
              <a:cs typeface="Arial" pitchFamily="34" charset="0"/>
            </a:endParaRPr>
          </a:p>
        </p:txBody>
      </p:sp>
      <p:graphicFrame>
        <p:nvGraphicFramePr>
          <p:cNvPr id="6" name="Tabela 4"/>
          <p:cNvGraphicFramePr>
            <a:graphicFrameLocks noGrp="1"/>
          </p:cNvGraphicFramePr>
          <p:nvPr>
            <p:extLst>
              <p:ext uri="{D42A27DB-BD31-4B8C-83A1-F6EECF244321}">
                <p14:modId xmlns:p14="http://schemas.microsoft.com/office/powerpoint/2010/main" val="2265678019"/>
              </p:ext>
            </p:extLst>
          </p:nvPr>
        </p:nvGraphicFramePr>
        <p:xfrm>
          <a:off x="323528" y="1397000"/>
          <a:ext cx="8568952" cy="2194560"/>
        </p:xfrm>
        <a:graphic>
          <a:graphicData uri="http://schemas.openxmlformats.org/drawingml/2006/table">
            <a:tbl>
              <a:tblPr firstRow="1" bandRow="1">
                <a:tableStyleId>{5C22544A-7EE6-4342-B048-85BDC9FD1C3A}</a:tableStyleId>
              </a:tblPr>
              <a:tblGrid>
                <a:gridCol w="2120840"/>
                <a:gridCol w="1839600"/>
                <a:gridCol w="1944216"/>
                <a:gridCol w="2664296"/>
              </a:tblGrid>
              <a:tr h="370840">
                <a:tc>
                  <a:txBody>
                    <a:bodyPr/>
                    <a:lstStyle/>
                    <a:p>
                      <a:pPr algn="ctr"/>
                      <a:r>
                        <a:rPr lang="pt-BR" dirty="0" smtClean="0"/>
                        <a:t>CATEGORIA</a:t>
                      </a:r>
                      <a:endParaRPr lang="en-US" dirty="0"/>
                    </a:p>
                  </a:txBody>
                  <a:tcPr anchor="ctr">
                    <a:lnB w="76200" cap="flat" cmpd="sng" algn="ctr">
                      <a:solidFill>
                        <a:schemeClr val="bg1"/>
                      </a:solidFill>
                      <a:prstDash val="solid"/>
                      <a:round/>
                      <a:headEnd type="none" w="med" len="med"/>
                      <a:tailEnd type="none" w="med" len="med"/>
                    </a:lnB>
                    <a:solidFill>
                      <a:schemeClr val="accent1">
                        <a:lumMod val="75000"/>
                      </a:schemeClr>
                    </a:solidFill>
                  </a:tcPr>
                </a:tc>
                <a:tc>
                  <a:txBody>
                    <a:bodyPr/>
                    <a:lstStyle/>
                    <a:p>
                      <a:pPr algn="ctr"/>
                      <a:r>
                        <a:rPr lang="pt-BR" dirty="0" smtClean="0"/>
                        <a:t>REGIME PREVIDENCIÁRIO</a:t>
                      </a:r>
                      <a:endParaRPr lang="en-US" dirty="0"/>
                    </a:p>
                  </a:txBody>
                  <a:tcPr anchor="ctr">
                    <a:lnB w="76200" cap="flat" cmpd="sng" algn="ctr">
                      <a:solidFill>
                        <a:schemeClr val="bg1"/>
                      </a:solidFill>
                      <a:prstDash val="solid"/>
                      <a:round/>
                      <a:headEnd type="none" w="med" len="med"/>
                      <a:tailEnd type="none" w="med" len="med"/>
                    </a:lnB>
                    <a:solidFill>
                      <a:schemeClr val="accent1">
                        <a:lumMod val="75000"/>
                      </a:schemeClr>
                    </a:solidFill>
                  </a:tcPr>
                </a:tc>
                <a:tc>
                  <a:txBody>
                    <a:bodyPr/>
                    <a:lstStyle/>
                    <a:p>
                      <a:pPr algn="ctr"/>
                      <a:r>
                        <a:rPr lang="pt-BR" dirty="0" smtClean="0"/>
                        <a:t>CONTRIBUIÇÃO SERVIDOR</a:t>
                      </a:r>
                      <a:endParaRPr lang="en-US" dirty="0"/>
                    </a:p>
                  </a:txBody>
                  <a:tcPr anchor="ctr">
                    <a:lnB w="76200" cap="flat" cmpd="sng" algn="ctr">
                      <a:solidFill>
                        <a:schemeClr val="bg1"/>
                      </a:solidFill>
                      <a:prstDash val="solid"/>
                      <a:round/>
                      <a:headEnd type="none" w="med" len="med"/>
                      <a:tailEnd type="none" w="med" len="med"/>
                    </a:lnB>
                    <a:solidFill>
                      <a:schemeClr val="accent1">
                        <a:lumMod val="75000"/>
                      </a:schemeClr>
                    </a:solidFill>
                  </a:tcPr>
                </a:tc>
                <a:tc>
                  <a:txBody>
                    <a:bodyPr/>
                    <a:lstStyle/>
                    <a:p>
                      <a:pPr algn="ctr"/>
                      <a:r>
                        <a:rPr lang="pt-BR" dirty="0" smtClean="0"/>
                        <a:t>CONTRIBUIÇÃO</a:t>
                      </a:r>
                      <a:r>
                        <a:rPr lang="pt-BR" baseline="0" dirty="0" smtClean="0"/>
                        <a:t> PATRONAL</a:t>
                      </a:r>
                      <a:endParaRPr lang="en-US" dirty="0"/>
                    </a:p>
                  </a:txBody>
                  <a:tcPr anchor="ctr">
                    <a:lnB w="76200" cap="flat" cmpd="sng" algn="ctr">
                      <a:solidFill>
                        <a:schemeClr val="bg1"/>
                      </a:solidFill>
                      <a:prstDash val="solid"/>
                      <a:round/>
                      <a:headEnd type="none" w="med" len="med"/>
                      <a:tailEnd type="none" w="med" len="med"/>
                    </a:lnB>
                    <a:solidFill>
                      <a:schemeClr val="accent1">
                        <a:lumMod val="75000"/>
                      </a:schemeClr>
                    </a:solidFill>
                  </a:tcPr>
                </a:tc>
              </a:tr>
              <a:tr h="370840">
                <a:tc>
                  <a:txBody>
                    <a:bodyPr/>
                    <a:lstStyle/>
                    <a:p>
                      <a:pPr algn="ctr"/>
                      <a:r>
                        <a:rPr lang="pt-BR" b="1" dirty="0" smtClean="0"/>
                        <a:t>Servidores</a:t>
                      </a:r>
                      <a:r>
                        <a:rPr lang="pt-BR" b="1" baseline="0" dirty="0" smtClean="0"/>
                        <a:t> antigos RPPS</a:t>
                      </a:r>
                      <a:endParaRPr lang="en-US" b="1" dirty="0"/>
                    </a:p>
                  </a:txBody>
                  <a:tcPr anchor="ctr">
                    <a:lnT w="76200" cap="flat" cmpd="sng" algn="ctr">
                      <a:solidFill>
                        <a:schemeClr val="bg1"/>
                      </a:solidFill>
                      <a:prstDash val="solid"/>
                      <a:round/>
                      <a:headEnd type="none" w="med" len="med"/>
                      <a:tailEnd type="none" w="med" len="med"/>
                    </a:lnT>
                    <a:solidFill>
                      <a:schemeClr val="tx2">
                        <a:lumMod val="20000"/>
                        <a:lumOff val="80000"/>
                      </a:schemeClr>
                    </a:solidFill>
                  </a:tcPr>
                </a:tc>
                <a:tc rowSpan="2">
                  <a:txBody>
                    <a:bodyPr/>
                    <a:lstStyle/>
                    <a:p>
                      <a:pPr algn="ctr"/>
                      <a:r>
                        <a:rPr lang="pt-BR" b="1" baseline="0" dirty="0" smtClean="0"/>
                        <a:t>RPPS</a:t>
                      </a:r>
                      <a:endParaRPr lang="en-US" b="1" dirty="0"/>
                    </a:p>
                  </a:txBody>
                  <a:tcPr anchor="ct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tx2">
                        <a:lumMod val="20000"/>
                        <a:lumOff val="80000"/>
                      </a:schemeClr>
                    </a:solidFill>
                  </a:tcPr>
                </a:tc>
                <a:tc rowSpan="2">
                  <a:txBody>
                    <a:bodyPr/>
                    <a:lstStyle/>
                    <a:p>
                      <a:pPr algn="ctr"/>
                      <a:r>
                        <a:rPr lang="pt-BR" b="1" dirty="0" smtClean="0"/>
                        <a:t>11%</a:t>
                      </a:r>
                      <a:r>
                        <a:rPr lang="pt-BR" b="1" baseline="0" dirty="0" smtClean="0"/>
                        <a:t> sobre salário integral </a:t>
                      </a:r>
                      <a:endParaRPr lang="en-US" b="1" dirty="0"/>
                    </a:p>
                  </a:txBody>
                  <a:tcPr anchor="ct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tx2">
                        <a:lumMod val="20000"/>
                        <a:lumOff val="80000"/>
                      </a:schemeClr>
                    </a:solidFill>
                  </a:tcPr>
                </a:tc>
                <a:tc rowSpan="2">
                  <a:txBody>
                    <a:bodyPr/>
                    <a:lstStyle/>
                    <a:p>
                      <a:pPr algn="ctr"/>
                      <a:r>
                        <a:rPr lang="pt-BR" b="1" dirty="0" smtClean="0"/>
                        <a:t>22% sobre</a:t>
                      </a:r>
                      <a:r>
                        <a:rPr lang="pt-BR" b="1" baseline="0" dirty="0" smtClean="0"/>
                        <a:t> salário integral + insuficiência financeira</a:t>
                      </a:r>
                      <a:endParaRPr lang="en-US" b="1" dirty="0"/>
                    </a:p>
                  </a:txBody>
                  <a:tcPr anchor="ct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tx2">
                        <a:lumMod val="20000"/>
                        <a:lumOff val="80000"/>
                      </a:schemeClr>
                    </a:solidFill>
                  </a:tcPr>
                </a:tc>
              </a:tr>
              <a:tr h="370840">
                <a:tc>
                  <a:txBody>
                    <a:bodyPr/>
                    <a:lstStyle/>
                    <a:p>
                      <a:pPr algn="ctr"/>
                      <a:r>
                        <a:rPr lang="pt-BR" b="1" dirty="0" smtClean="0"/>
                        <a:t>Novos servidores</a:t>
                      </a:r>
                      <a:r>
                        <a:rPr lang="pt-BR" b="1" baseline="0" dirty="0" smtClean="0"/>
                        <a:t> que ganham </a:t>
                      </a:r>
                      <a:r>
                        <a:rPr lang="pt-BR" b="1" baseline="0" dirty="0" smtClean="0">
                          <a:solidFill>
                            <a:srgbClr val="FF0000"/>
                          </a:solidFill>
                        </a:rPr>
                        <a:t>abaixo</a:t>
                      </a:r>
                      <a:r>
                        <a:rPr lang="pt-BR" b="1" baseline="0" dirty="0" smtClean="0"/>
                        <a:t> de R$ 4.390,24</a:t>
                      </a:r>
                      <a:endParaRPr lang="en-US" b="1" dirty="0"/>
                    </a:p>
                  </a:txBody>
                  <a:tcPr anchor="ctr">
                    <a:lnB w="76200" cap="flat" cmpd="sng" algn="ctr">
                      <a:solidFill>
                        <a:schemeClr val="bg1"/>
                      </a:solidFill>
                      <a:prstDash val="solid"/>
                      <a:round/>
                      <a:headEnd type="none" w="med" len="med"/>
                      <a:tailEnd type="none" w="med" len="med"/>
                    </a:lnB>
                    <a:solidFill>
                      <a:schemeClr val="tx2">
                        <a:lumMod val="20000"/>
                        <a:lumOff val="80000"/>
                      </a:schemeClr>
                    </a:solidFill>
                  </a:tcPr>
                </a:tc>
                <a:tc vMerge="1">
                  <a:txBody>
                    <a:bodyPr/>
                    <a:lstStyle/>
                    <a:p>
                      <a:endParaRPr lang="en-US" dirty="0"/>
                    </a:p>
                  </a:txBody>
                  <a:tcPr/>
                </a:tc>
                <a:tc vMerge="1">
                  <a:txBody>
                    <a:bodyPr/>
                    <a:lstStyle/>
                    <a:p>
                      <a:endParaRPr lang="en-US" dirty="0"/>
                    </a:p>
                  </a:txBody>
                  <a:tcPr/>
                </a:tc>
                <a:tc vMerge="1">
                  <a:txBody>
                    <a:bodyPr/>
                    <a:lstStyle/>
                    <a:p>
                      <a:endParaRPr lang="en-US" dirty="0"/>
                    </a:p>
                  </a:txBody>
                  <a:tcPr/>
                </a:tc>
              </a:tr>
            </a:tbl>
          </a:graphicData>
        </a:graphic>
      </p:graphicFrame>
      <p:graphicFrame>
        <p:nvGraphicFramePr>
          <p:cNvPr id="7" name="Tabela 4"/>
          <p:cNvGraphicFramePr>
            <a:graphicFrameLocks noGrp="1"/>
          </p:cNvGraphicFramePr>
          <p:nvPr>
            <p:extLst>
              <p:ext uri="{D42A27DB-BD31-4B8C-83A1-F6EECF244321}">
                <p14:modId xmlns:p14="http://schemas.microsoft.com/office/powerpoint/2010/main" val="1607536408"/>
              </p:ext>
            </p:extLst>
          </p:nvPr>
        </p:nvGraphicFramePr>
        <p:xfrm>
          <a:off x="323528" y="3645024"/>
          <a:ext cx="8568951" cy="1554480"/>
        </p:xfrm>
        <a:graphic>
          <a:graphicData uri="http://schemas.openxmlformats.org/drawingml/2006/table">
            <a:tbl>
              <a:tblPr firstRow="1" bandRow="1">
                <a:tableStyleId>{5C22544A-7EE6-4342-B048-85BDC9FD1C3A}</a:tableStyleId>
              </a:tblPr>
              <a:tblGrid>
                <a:gridCol w="1746004"/>
                <a:gridCol w="1278332"/>
                <a:gridCol w="1750608"/>
                <a:gridCol w="1600597"/>
                <a:gridCol w="2193410"/>
              </a:tblGrid>
              <a:tr h="370840">
                <a:tc rowSpan="2">
                  <a:txBody>
                    <a:bodyPr/>
                    <a:lstStyle/>
                    <a:p>
                      <a:pPr algn="ctr"/>
                      <a:r>
                        <a:rPr lang="pt-BR" b="1" dirty="0" smtClean="0">
                          <a:solidFill>
                            <a:schemeClr val="tx1"/>
                          </a:solidFill>
                        </a:rPr>
                        <a:t>Novos servidores que</a:t>
                      </a:r>
                      <a:r>
                        <a:rPr lang="pt-BR" b="1" baseline="0" dirty="0" smtClean="0">
                          <a:solidFill>
                            <a:schemeClr val="tx1"/>
                          </a:solidFill>
                        </a:rPr>
                        <a:t> ganham </a:t>
                      </a:r>
                      <a:r>
                        <a:rPr lang="pt-BR" b="1" baseline="0" dirty="0" smtClean="0">
                          <a:solidFill>
                            <a:srgbClr val="FF0000"/>
                          </a:solidFill>
                        </a:rPr>
                        <a:t>acima</a:t>
                      </a:r>
                      <a:r>
                        <a:rPr lang="pt-BR" b="1" baseline="0" dirty="0" smtClean="0">
                          <a:solidFill>
                            <a:schemeClr val="tx1"/>
                          </a:solidFill>
                        </a:rPr>
                        <a:t> de R$ 4.390.24</a:t>
                      </a:r>
                    </a:p>
                  </a:txBody>
                  <a:tcPr anchor="ctr">
                    <a:lnT w="76200" cap="flat" cmpd="sng" algn="ctr">
                      <a:solidFill>
                        <a:schemeClr val="bg1"/>
                      </a:solidFill>
                      <a:prstDash val="solid"/>
                      <a:round/>
                      <a:headEnd type="none" w="med" len="med"/>
                      <a:tailEnd type="none" w="med" len="med"/>
                    </a:lnT>
                    <a:solidFill>
                      <a:schemeClr val="accent5">
                        <a:lumMod val="60000"/>
                        <a:lumOff val="40000"/>
                      </a:schemeClr>
                    </a:solidFill>
                  </a:tcPr>
                </a:tc>
                <a:tc>
                  <a:txBody>
                    <a:bodyPr/>
                    <a:lstStyle/>
                    <a:p>
                      <a:pPr algn="ctr"/>
                      <a:r>
                        <a:rPr lang="pt-BR" b="1" dirty="0" smtClean="0">
                          <a:solidFill>
                            <a:schemeClr val="tx1"/>
                          </a:solidFill>
                        </a:rPr>
                        <a:t>Abaixo </a:t>
                      </a:r>
                      <a:r>
                        <a:rPr lang="pt-BR" b="1" dirty="0" smtClean="0">
                          <a:solidFill>
                            <a:schemeClr val="tx1"/>
                          </a:solidFill>
                        </a:rPr>
                        <a:t>do teto</a:t>
                      </a:r>
                      <a:endParaRPr lang="en-US" b="1" dirty="0">
                        <a:solidFill>
                          <a:schemeClr val="tx1"/>
                        </a:solidFill>
                      </a:endParaRPr>
                    </a:p>
                  </a:txBody>
                  <a:tcPr anchor="ctr">
                    <a:lnT w="762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5">
                        <a:lumMod val="60000"/>
                        <a:lumOff val="40000"/>
                      </a:schemeClr>
                    </a:solidFill>
                  </a:tcPr>
                </a:tc>
                <a:tc>
                  <a:txBody>
                    <a:bodyPr/>
                    <a:lstStyle/>
                    <a:p>
                      <a:pPr algn="ctr"/>
                      <a:r>
                        <a:rPr lang="pt-BR" b="1" dirty="0" smtClean="0">
                          <a:solidFill>
                            <a:schemeClr val="tx1"/>
                          </a:solidFill>
                        </a:rPr>
                        <a:t>RPPS</a:t>
                      </a:r>
                      <a:endParaRPr lang="en-US" b="1" dirty="0">
                        <a:solidFill>
                          <a:schemeClr val="tx1"/>
                        </a:solidFill>
                      </a:endParaRPr>
                    </a:p>
                  </a:txBody>
                  <a:tcPr anchor="ctr">
                    <a:lnT w="762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5">
                        <a:lumMod val="60000"/>
                        <a:lumOff val="40000"/>
                      </a:schemeClr>
                    </a:solidFill>
                  </a:tcPr>
                </a:tc>
                <a:tc>
                  <a:txBody>
                    <a:bodyPr/>
                    <a:lstStyle/>
                    <a:p>
                      <a:pPr algn="ctr"/>
                      <a:r>
                        <a:rPr lang="pt-BR" b="1" dirty="0" smtClean="0">
                          <a:solidFill>
                            <a:schemeClr val="tx1"/>
                          </a:solidFill>
                        </a:rPr>
                        <a:t>11% até o teto</a:t>
                      </a:r>
                      <a:endParaRPr lang="en-US" b="1" dirty="0">
                        <a:solidFill>
                          <a:schemeClr val="tx1"/>
                        </a:solidFill>
                      </a:endParaRPr>
                    </a:p>
                  </a:txBody>
                  <a:tcPr anchor="ctr">
                    <a:lnT w="762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5">
                        <a:lumMod val="60000"/>
                        <a:lumOff val="40000"/>
                      </a:schemeClr>
                    </a:solidFill>
                  </a:tcPr>
                </a:tc>
                <a:tc>
                  <a:txBody>
                    <a:bodyPr/>
                    <a:lstStyle/>
                    <a:p>
                      <a:pPr algn="ctr"/>
                      <a:r>
                        <a:rPr lang="pt-BR" b="1" dirty="0" smtClean="0">
                          <a:solidFill>
                            <a:schemeClr val="tx1"/>
                          </a:solidFill>
                        </a:rPr>
                        <a:t>22% até o teto</a:t>
                      </a:r>
                      <a:endParaRPr lang="en-US" b="1" dirty="0">
                        <a:solidFill>
                          <a:schemeClr val="tx1"/>
                        </a:solidFill>
                      </a:endParaRPr>
                    </a:p>
                  </a:txBody>
                  <a:tcPr anchor="ctr">
                    <a:lnT w="762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5">
                        <a:lumMod val="60000"/>
                        <a:lumOff val="40000"/>
                      </a:schemeClr>
                    </a:solidFill>
                  </a:tcPr>
                </a:tc>
              </a:tr>
              <a:tr h="370840">
                <a:tc vMerge="1">
                  <a:txBody>
                    <a:bodyPr/>
                    <a:lstStyle/>
                    <a:p>
                      <a:endParaRPr lang="en-US" dirty="0"/>
                    </a:p>
                  </a:txBody>
                  <a:tcPr/>
                </a:tc>
                <a:tc>
                  <a:txBody>
                    <a:bodyPr/>
                    <a:lstStyle/>
                    <a:p>
                      <a:pPr algn="ctr"/>
                      <a:r>
                        <a:rPr lang="pt-BR" b="1" dirty="0" smtClean="0">
                          <a:solidFill>
                            <a:schemeClr val="tx1"/>
                          </a:solidFill>
                        </a:rPr>
                        <a:t>Acima </a:t>
                      </a:r>
                      <a:r>
                        <a:rPr lang="pt-BR" b="1" dirty="0" smtClean="0">
                          <a:solidFill>
                            <a:schemeClr val="tx1"/>
                          </a:solidFill>
                        </a:rPr>
                        <a:t>do teto</a:t>
                      </a:r>
                      <a:endParaRPr lang="en-US" b="1" dirty="0">
                        <a:solidFill>
                          <a:schemeClr val="tx1"/>
                        </a:solidFill>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solidFill>
                      <a:schemeClr val="accent5">
                        <a:lumMod val="60000"/>
                        <a:lumOff val="40000"/>
                      </a:schemeClr>
                    </a:solidFill>
                  </a:tcPr>
                </a:tc>
                <a:tc>
                  <a:txBody>
                    <a:bodyPr/>
                    <a:lstStyle/>
                    <a:p>
                      <a:pPr algn="ctr"/>
                      <a:r>
                        <a:rPr lang="pt-BR" b="1" dirty="0" smtClean="0">
                          <a:solidFill>
                            <a:schemeClr val="tx1"/>
                          </a:solidFill>
                        </a:rPr>
                        <a:t>Previdência Complementar</a:t>
                      </a:r>
                      <a:endParaRPr lang="en-US" b="1" dirty="0">
                        <a:solidFill>
                          <a:schemeClr val="tx1"/>
                        </a:solidFill>
                      </a:endParaRPr>
                    </a:p>
                  </a:txBody>
                  <a:tcPr anchor="ctr">
                    <a:lnL w="12700" cap="flat" cmpd="sng" algn="ctr">
                      <a:solidFill>
                        <a:schemeClr val="bg1"/>
                      </a:solidFill>
                      <a:prstDash val="solid"/>
                      <a:round/>
                      <a:headEnd type="none" w="med" len="med"/>
                      <a:tailEnd type="none" w="med" len="med"/>
                    </a:lnL>
                    <a:lnT w="12700" cap="flat" cmpd="sng" algn="ctr">
                      <a:solidFill>
                        <a:schemeClr val="bg1"/>
                      </a:solidFill>
                      <a:prstDash val="solid"/>
                      <a:round/>
                      <a:headEnd type="none" w="med" len="med"/>
                      <a:tailEnd type="none" w="med" len="med"/>
                    </a:lnT>
                    <a:solidFill>
                      <a:schemeClr val="accent5">
                        <a:lumMod val="60000"/>
                        <a:lumOff val="40000"/>
                      </a:schemeClr>
                    </a:solidFill>
                  </a:tcPr>
                </a:tc>
                <a:tc>
                  <a:txBody>
                    <a:bodyPr/>
                    <a:lstStyle/>
                    <a:p>
                      <a:pPr algn="ctr"/>
                      <a:r>
                        <a:rPr lang="pt-BR" b="1" dirty="0" smtClean="0">
                          <a:solidFill>
                            <a:schemeClr val="tx1"/>
                          </a:solidFill>
                        </a:rPr>
                        <a:t>7,5% do</a:t>
                      </a:r>
                      <a:r>
                        <a:rPr lang="pt-BR" b="1" baseline="0" dirty="0" smtClean="0">
                          <a:solidFill>
                            <a:schemeClr val="tx1"/>
                          </a:solidFill>
                        </a:rPr>
                        <a:t> valor que excede o teto</a:t>
                      </a:r>
                      <a:endParaRPr lang="en-US" b="1" dirty="0">
                        <a:solidFill>
                          <a:schemeClr val="tx1"/>
                        </a:solidFill>
                      </a:endParaRPr>
                    </a:p>
                  </a:txBody>
                  <a:tcPr anchor="ctr">
                    <a:lnT w="12700" cap="flat" cmpd="sng" algn="ctr">
                      <a:solidFill>
                        <a:schemeClr val="bg1"/>
                      </a:solidFill>
                      <a:prstDash val="solid"/>
                      <a:round/>
                      <a:headEnd type="none" w="med" len="med"/>
                      <a:tailEnd type="none" w="med" len="med"/>
                    </a:lnT>
                    <a:solidFill>
                      <a:schemeClr val="accent5">
                        <a:lumMod val="60000"/>
                        <a:lumOff val="40000"/>
                      </a:schemeClr>
                    </a:solidFill>
                  </a:tcPr>
                </a:tc>
                <a:tc>
                  <a:txBody>
                    <a:bodyPr/>
                    <a:lstStyle/>
                    <a:p>
                      <a:pPr algn="ctr"/>
                      <a:r>
                        <a:rPr lang="pt-BR" b="1" dirty="0" smtClean="0">
                          <a:solidFill>
                            <a:schemeClr val="tx1"/>
                          </a:solidFill>
                        </a:rPr>
                        <a:t>Até</a:t>
                      </a:r>
                      <a:r>
                        <a:rPr lang="pt-BR" b="1" baseline="0" dirty="0" smtClean="0">
                          <a:solidFill>
                            <a:schemeClr val="tx1"/>
                          </a:solidFill>
                        </a:rPr>
                        <a:t> 7,5%  do valor que excede o teto (paritária)</a:t>
                      </a:r>
                      <a:endParaRPr lang="en-US" b="1" dirty="0">
                        <a:solidFill>
                          <a:schemeClr val="tx1"/>
                        </a:solidFill>
                      </a:endParaRPr>
                    </a:p>
                  </a:txBody>
                  <a:tcPr anchor="ctr">
                    <a:lnT w="12700" cap="flat" cmpd="sng" algn="ctr">
                      <a:solidFill>
                        <a:schemeClr val="bg1"/>
                      </a:solidFill>
                      <a:prstDash val="solid"/>
                      <a:round/>
                      <a:headEnd type="none" w="med" len="med"/>
                      <a:tailEnd type="none" w="med" len="med"/>
                    </a:lnT>
                    <a:solidFill>
                      <a:schemeClr val="accent5">
                        <a:lumMod val="60000"/>
                        <a:lumOff val="40000"/>
                      </a:schemeClr>
                    </a:solidFill>
                  </a:tcPr>
                </a:tc>
              </a:tr>
            </a:tbl>
          </a:graphicData>
        </a:graphic>
      </p:graphicFrame>
    </p:spTree>
    <p:extLst>
      <p:ext uri="{BB962C8B-B14F-4D97-AF65-F5344CB8AC3E}">
        <p14:creationId xmlns:p14="http://schemas.microsoft.com/office/powerpoint/2010/main" val="136407957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Número de Slide 1"/>
          <p:cNvSpPr>
            <a:spLocks noGrp="1"/>
          </p:cNvSpPr>
          <p:nvPr>
            <p:ph type="sldNum" sz="quarter" idx="12"/>
          </p:nvPr>
        </p:nvSpPr>
        <p:spPr/>
        <p:txBody>
          <a:bodyPr/>
          <a:lstStyle/>
          <a:p>
            <a:fld id="{1297A8C9-8EA8-442C-8843-1DFC11C799B5}" type="slidenum">
              <a:rPr lang="pt-BR" smtClean="0"/>
              <a:pPr/>
              <a:t>26</a:t>
            </a:fld>
            <a:endParaRPr lang="pt-BR" dirty="0"/>
          </a:p>
        </p:txBody>
      </p:sp>
      <p:sp>
        <p:nvSpPr>
          <p:cNvPr id="4" name="Título 1"/>
          <p:cNvSpPr txBox="1">
            <a:spLocks/>
          </p:cNvSpPr>
          <p:nvPr/>
        </p:nvSpPr>
        <p:spPr>
          <a:xfrm>
            <a:off x="1547664" y="822512"/>
            <a:ext cx="7344816" cy="37424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a:r>
              <a:rPr lang="pt-BR" sz="2800" b="1" dirty="0" smtClean="0"/>
              <a:t>GOVERNANÇA CORPORATIVA</a:t>
            </a:r>
          </a:p>
        </p:txBody>
      </p:sp>
      <p:pic>
        <p:nvPicPr>
          <p:cNvPr id="3" name="Picture 2"/>
          <p:cNvPicPr>
            <a:picLocks noChangeAspect="1"/>
          </p:cNvPicPr>
          <p:nvPr/>
        </p:nvPicPr>
        <p:blipFill>
          <a:blip r:embed="rId2" cstate="print"/>
          <a:stretch>
            <a:fillRect/>
          </a:stretch>
        </p:blipFill>
        <p:spPr>
          <a:xfrm>
            <a:off x="1331640" y="1484784"/>
            <a:ext cx="7088212" cy="4648353"/>
          </a:xfrm>
          <a:prstGeom prst="rect">
            <a:avLst/>
          </a:prstGeom>
        </p:spPr>
      </p:pic>
    </p:spTree>
    <p:extLst>
      <p:ext uri="{BB962C8B-B14F-4D97-AF65-F5344CB8AC3E}">
        <p14:creationId xmlns:p14="http://schemas.microsoft.com/office/powerpoint/2010/main" val="137551609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Número de Slide 1"/>
          <p:cNvSpPr>
            <a:spLocks noGrp="1"/>
          </p:cNvSpPr>
          <p:nvPr>
            <p:ph type="sldNum" sz="quarter" idx="12"/>
          </p:nvPr>
        </p:nvSpPr>
        <p:spPr/>
        <p:txBody>
          <a:bodyPr/>
          <a:lstStyle/>
          <a:p>
            <a:fld id="{1297A8C9-8EA8-442C-8843-1DFC11C799B5}" type="slidenum">
              <a:rPr lang="pt-BR" smtClean="0"/>
              <a:pPr/>
              <a:t>27</a:t>
            </a:fld>
            <a:endParaRPr lang="pt-BR" dirty="0"/>
          </a:p>
        </p:txBody>
      </p:sp>
      <p:sp>
        <p:nvSpPr>
          <p:cNvPr id="4" name="Título 1"/>
          <p:cNvSpPr txBox="1">
            <a:spLocks/>
          </p:cNvSpPr>
          <p:nvPr/>
        </p:nvSpPr>
        <p:spPr>
          <a:xfrm>
            <a:off x="1547664" y="822512"/>
            <a:ext cx="7344816" cy="37424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a:r>
              <a:rPr lang="pt-BR" sz="2800" b="1" dirty="0" smtClean="0"/>
              <a:t>ESTRUTURA ORGANIZACIONAL</a:t>
            </a: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528" y="1287470"/>
            <a:ext cx="8352928" cy="54455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3673965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ítulo 1"/>
          <p:cNvSpPr txBox="1">
            <a:spLocks/>
          </p:cNvSpPr>
          <p:nvPr/>
        </p:nvSpPr>
        <p:spPr>
          <a:xfrm>
            <a:off x="179512" y="692696"/>
            <a:ext cx="8568952" cy="37424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pt-BR" b="1" dirty="0" smtClean="0"/>
              <a:t>RISCOS DO PLANO CD</a:t>
            </a:r>
            <a:endParaRPr lang="pt-BR" b="1" dirty="0"/>
          </a:p>
        </p:txBody>
      </p:sp>
      <p:pic>
        <p:nvPicPr>
          <p:cNvPr id="1034" name="Picture 10" descr="http://1.bp.blogspot.com/-qFy4DiQ-WSY/ULuH1Y3a1JI/AAAAAAAAAWE/wf48ZqEOUks/s1600/financas+rsico.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9552" y="1556792"/>
            <a:ext cx="6527496" cy="46085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24826487"/>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Número de Slide 1"/>
          <p:cNvSpPr>
            <a:spLocks noGrp="1"/>
          </p:cNvSpPr>
          <p:nvPr>
            <p:ph type="sldNum" sz="quarter" idx="12"/>
          </p:nvPr>
        </p:nvSpPr>
        <p:spPr/>
        <p:txBody>
          <a:bodyPr/>
          <a:lstStyle/>
          <a:p>
            <a:fld id="{1297A8C9-8EA8-442C-8843-1DFC11C799B5}" type="slidenum">
              <a:rPr lang="pt-BR" smtClean="0"/>
              <a:pPr/>
              <a:t>29</a:t>
            </a:fld>
            <a:endParaRPr lang="pt-BR" dirty="0"/>
          </a:p>
        </p:txBody>
      </p:sp>
      <p:sp>
        <p:nvSpPr>
          <p:cNvPr id="3" name="CaixaDeTexto 3"/>
          <p:cNvSpPr txBox="1"/>
          <p:nvPr/>
        </p:nvSpPr>
        <p:spPr>
          <a:xfrm>
            <a:off x="3779912" y="1543521"/>
            <a:ext cx="5256584" cy="4549775"/>
          </a:xfrm>
          <a:prstGeom prst="rect">
            <a:avLst/>
          </a:prstGeom>
          <a:noFill/>
          <a:ln>
            <a:noFill/>
          </a:ln>
        </p:spPr>
        <p:txBody>
          <a:bodyPr wrap="square" lIns="71682" tIns="35841" rIns="71682" bIns="35841">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defRPr/>
            </a:pPr>
            <a:endParaRPr lang="en-US" sz="1400" dirty="0"/>
          </a:p>
          <a:p>
            <a:pPr eaLnBrk="1" hangingPunct="1">
              <a:defRPr/>
            </a:pPr>
            <a:r>
              <a:rPr lang="en-US" sz="1200" b="1" u="sng" dirty="0"/>
              <a:t>When I get older, losing my hair, many years from now</a:t>
            </a:r>
            <a:br>
              <a:rPr lang="en-US" sz="1200" b="1" u="sng" dirty="0"/>
            </a:br>
            <a:r>
              <a:rPr lang="en-US" sz="1200" dirty="0"/>
              <a:t>Will you still be sending me a valentine, birthday greetings, bottle of wine?</a:t>
            </a:r>
            <a:br>
              <a:rPr lang="en-US" sz="1200" dirty="0"/>
            </a:br>
            <a:r>
              <a:rPr lang="en-US" sz="1200" dirty="0"/>
              <a:t>If I'd been out 'til quarter to three, would you lock the door?</a:t>
            </a:r>
            <a:br>
              <a:rPr lang="en-US" sz="1200" dirty="0"/>
            </a:br>
            <a:r>
              <a:rPr lang="en-US" sz="1200" dirty="0"/>
              <a:t>Will you still need me, will you still feed me when I'm sixty-four?</a:t>
            </a:r>
            <a:br>
              <a:rPr lang="en-US" sz="1200" dirty="0"/>
            </a:br>
            <a:r>
              <a:rPr lang="en-US" sz="1200" dirty="0"/>
              <a:t/>
            </a:r>
            <a:br>
              <a:rPr lang="en-US" sz="1200" dirty="0"/>
            </a:br>
            <a:r>
              <a:rPr lang="en-US" sz="1200" dirty="0"/>
              <a:t>You'll be older too</a:t>
            </a:r>
            <a:br>
              <a:rPr lang="en-US" sz="1200" dirty="0"/>
            </a:br>
            <a:r>
              <a:rPr lang="en-US" sz="1200" dirty="0"/>
              <a:t>Ah, and if you say the word, I could stay with you</a:t>
            </a:r>
            <a:br>
              <a:rPr lang="en-US" sz="1200" dirty="0"/>
            </a:br>
            <a:r>
              <a:rPr lang="en-US" sz="1200" dirty="0"/>
              <a:t/>
            </a:r>
            <a:br>
              <a:rPr lang="en-US" sz="1200" dirty="0"/>
            </a:br>
            <a:r>
              <a:rPr lang="en-US" sz="1200" b="1" u="sng" dirty="0"/>
              <a:t>I could be handy, mending a fuse when your lights have gone</a:t>
            </a:r>
            <a:br>
              <a:rPr lang="en-US" sz="1200" b="1" u="sng" dirty="0"/>
            </a:br>
            <a:r>
              <a:rPr lang="en-US" sz="1200" b="1" u="sng" dirty="0"/>
              <a:t>You can knit a sweater by the fireside, Sunday mornings, go for a ride</a:t>
            </a:r>
            <a:br>
              <a:rPr lang="en-US" sz="1200" b="1" u="sng" dirty="0"/>
            </a:br>
            <a:r>
              <a:rPr lang="en-US" sz="1200" b="1" u="sng" dirty="0"/>
              <a:t>Doing the garden, digging the weeds, who could ask for more?</a:t>
            </a:r>
            <a:br>
              <a:rPr lang="en-US" sz="1200" b="1" u="sng" dirty="0"/>
            </a:br>
            <a:r>
              <a:rPr lang="en-US" sz="1200" dirty="0"/>
              <a:t>Will you still need me, will you still feed me when I'm sixty-four?</a:t>
            </a:r>
            <a:br>
              <a:rPr lang="en-US" sz="1200" dirty="0"/>
            </a:br>
            <a:r>
              <a:rPr lang="en-US" sz="1200" dirty="0"/>
              <a:t/>
            </a:r>
            <a:br>
              <a:rPr lang="en-US" sz="1200" dirty="0"/>
            </a:br>
            <a:r>
              <a:rPr lang="en-US" sz="1200" dirty="0"/>
              <a:t>Every summer we can rent a cottage</a:t>
            </a:r>
            <a:br>
              <a:rPr lang="en-US" sz="1200" dirty="0"/>
            </a:br>
            <a:r>
              <a:rPr lang="en-US" sz="1200" dirty="0"/>
              <a:t>In the Isle of Wight if it's not to, dear</a:t>
            </a:r>
            <a:br>
              <a:rPr lang="en-US" sz="1200" dirty="0"/>
            </a:br>
            <a:r>
              <a:rPr lang="en-US" sz="1200" dirty="0"/>
              <a:t>We shall scrimp and save</a:t>
            </a:r>
            <a:br>
              <a:rPr lang="en-US" sz="1200" dirty="0"/>
            </a:br>
            <a:r>
              <a:rPr lang="en-US" sz="1200" dirty="0"/>
              <a:t>Ah, grandchildren on your knee, Vera, Chuck and Dave</a:t>
            </a:r>
            <a:br>
              <a:rPr lang="en-US" sz="1200" dirty="0"/>
            </a:br>
            <a:r>
              <a:rPr lang="en-US" sz="1200" dirty="0"/>
              <a:t/>
            </a:r>
            <a:br>
              <a:rPr lang="en-US" sz="1200" dirty="0"/>
            </a:br>
            <a:r>
              <a:rPr lang="en-US" sz="1200" dirty="0"/>
              <a:t>Send me a postcard, drop me a line stating point of view</a:t>
            </a:r>
            <a:br>
              <a:rPr lang="en-US" sz="1200" dirty="0"/>
            </a:br>
            <a:r>
              <a:rPr lang="en-US" sz="1200" dirty="0"/>
              <a:t>Indicate precisely what you mean to say, yours sincerely wasting away</a:t>
            </a:r>
            <a:br>
              <a:rPr lang="en-US" sz="1200" dirty="0"/>
            </a:br>
            <a:r>
              <a:rPr lang="en-US" sz="1200" dirty="0"/>
              <a:t>Give me your answer, fill in a form, mine forever more</a:t>
            </a:r>
            <a:br>
              <a:rPr lang="en-US" sz="1200" dirty="0"/>
            </a:br>
            <a:r>
              <a:rPr lang="en-US" sz="1200" dirty="0"/>
              <a:t>Will you still need me, will you still feed me when I'm sixty-four?</a:t>
            </a:r>
            <a:r>
              <a:rPr lang="en-US" sz="1300" dirty="0"/>
              <a:t/>
            </a:r>
            <a:br>
              <a:rPr lang="en-US" sz="1300" dirty="0"/>
            </a:br>
            <a:endParaRPr lang="pt-BR" sz="1300" dirty="0">
              <a:effectLst>
                <a:outerShdw blurRad="38100" dist="38100" dir="2700000" algn="tl">
                  <a:srgbClr val="C0C0C0"/>
                </a:outerShdw>
              </a:effectLst>
              <a:latin typeface="Calibri" pitchFamily="34" charset="0"/>
            </a:endParaRPr>
          </a:p>
        </p:txBody>
      </p:sp>
      <p:pic>
        <p:nvPicPr>
          <p:cNvPr id="4" name="Picture 2" descr="http://t1.gstatic.com/images?q=tbn:ANd9GcTHS0p0VAkY4aP_5ZkhVNeNVdro4DTjbJAu9lNeLCEM5Td8NX7lHlrXO95K"/>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20841615">
            <a:off x="791537" y="1758947"/>
            <a:ext cx="2491101" cy="3237165"/>
          </a:xfrm>
          <a:prstGeom prst="rect">
            <a:avLst/>
          </a:prstGeom>
          <a:noFill/>
          <a:extLst>
            <a:ext uri="{909E8E84-426E-40DD-AFC4-6F175D3DCCD1}">
              <a14:hiddenFill xmlns:a14="http://schemas.microsoft.com/office/drawing/2010/main">
                <a:solidFill>
                  <a:srgbClr val="FFFFFF"/>
                </a:solidFill>
              </a14:hiddenFill>
            </a:ext>
          </a:extLst>
        </p:spPr>
      </p:pic>
      <p:sp>
        <p:nvSpPr>
          <p:cNvPr id="5" name="Título 1"/>
          <p:cNvSpPr txBox="1">
            <a:spLocks/>
          </p:cNvSpPr>
          <p:nvPr/>
        </p:nvSpPr>
        <p:spPr>
          <a:xfrm>
            <a:off x="1547664" y="822512"/>
            <a:ext cx="7344816" cy="37424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a:r>
              <a:rPr lang="pt-BR" sz="2800" b="1" dirty="0" smtClean="0"/>
              <a:t>WHEN I’M SIXTY FOUR</a:t>
            </a:r>
          </a:p>
        </p:txBody>
      </p:sp>
    </p:spTree>
    <p:extLst>
      <p:ext uri="{BB962C8B-B14F-4D97-AF65-F5344CB8AC3E}">
        <p14:creationId xmlns:p14="http://schemas.microsoft.com/office/powerpoint/2010/main" val="3912130328"/>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Número de Slide 1"/>
          <p:cNvSpPr>
            <a:spLocks noGrp="1"/>
          </p:cNvSpPr>
          <p:nvPr>
            <p:ph type="sldNum" sz="quarter" idx="12"/>
          </p:nvPr>
        </p:nvSpPr>
        <p:spPr/>
        <p:txBody>
          <a:bodyPr/>
          <a:lstStyle/>
          <a:p>
            <a:fld id="{1297A8C9-8EA8-442C-8843-1DFC11C799B5}" type="slidenum">
              <a:rPr lang="pt-BR" smtClean="0"/>
              <a:pPr/>
              <a:t>30</a:t>
            </a:fld>
            <a:endParaRPr lang="pt-BR" dirty="0"/>
          </a:p>
        </p:txBody>
      </p:sp>
      <p:sp>
        <p:nvSpPr>
          <p:cNvPr id="3" name="Título 1"/>
          <p:cNvSpPr txBox="1">
            <a:spLocks/>
          </p:cNvSpPr>
          <p:nvPr/>
        </p:nvSpPr>
        <p:spPr>
          <a:xfrm>
            <a:off x="1547664" y="822512"/>
            <a:ext cx="7344816" cy="37424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a:r>
              <a:rPr lang="pt-BR" sz="2800" b="1" dirty="0" smtClean="0"/>
              <a:t>WHEN I’M SEVENTY ONE</a:t>
            </a:r>
          </a:p>
        </p:txBody>
      </p:sp>
      <p:pic>
        <p:nvPicPr>
          <p:cNvPr id="4" name="Picture 6" descr="http://www.nutallo.com.br/wp-content/uploads/2012/03/paul-mccartney-11-03-2012-1_652x408.jpe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15616" y="1628800"/>
            <a:ext cx="7056784" cy="44159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08077897"/>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Número de Slide 1"/>
          <p:cNvSpPr>
            <a:spLocks noGrp="1"/>
          </p:cNvSpPr>
          <p:nvPr>
            <p:ph type="sldNum" sz="quarter" idx="12"/>
          </p:nvPr>
        </p:nvSpPr>
        <p:spPr>
          <a:xfrm>
            <a:off x="6804248" y="6381328"/>
            <a:ext cx="2133600" cy="365125"/>
          </a:xfrm>
        </p:spPr>
        <p:txBody>
          <a:bodyPr/>
          <a:lstStyle/>
          <a:p>
            <a:fld id="{1297A8C9-8EA8-442C-8843-1DFC11C799B5}" type="slidenum">
              <a:rPr lang="pt-BR" smtClean="0"/>
              <a:pPr/>
              <a:t>31</a:t>
            </a:fld>
            <a:endParaRPr lang="pt-BR" dirty="0"/>
          </a:p>
        </p:txBody>
      </p:sp>
      <p:sp>
        <p:nvSpPr>
          <p:cNvPr id="4" name="Título 1"/>
          <p:cNvSpPr txBox="1">
            <a:spLocks/>
          </p:cNvSpPr>
          <p:nvPr/>
        </p:nvSpPr>
        <p:spPr>
          <a:xfrm>
            <a:off x="1547664" y="822512"/>
            <a:ext cx="7344816" cy="37424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a:r>
              <a:rPr lang="pt-BR" sz="2800" b="1" dirty="0" smtClean="0"/>
              <a:t>LONGEVIDADE</a:t>
            </a:r>
            <a:endParaRPr lang="pt-BR" sz="2800" b="1" dirty="0"/>
          </a:p>
        </p:txBody>
      </p:sp>
      <p:cxnSp>
        <p:nvCxnSpPr>
          <p:cNvPr id="16" name="Conector reto 15"/>
          <p:cNvCxnSpPr/>
          <p:nvPr/>
        </p:nvCxnSpPr>
        <p:spPr>
          <a:xfrm>
            <a:off x="467544" y="5537125"/>
            <a:ext cx="6192688" cy="0"/>
          </a:xfrm>
          <a:prstGeom prst="line">
            <a:avLst/>
          </a:prstGeom>
          <a:ln w="38100">
            <a:solidFill>
              <a:srgbClr val="0070C0"/>
            </a:solidFill>
          </a:ln>
        </p:spPr>
        <p:style>
          <a:lnRef idx="1">
            <a:schemeClr val="accent1"/>
          </a:lnRef>
          <a:fillRef idx="0">
            <a:schemeClr val="accent1"/>
          </a:fillRef>
          <a:effectRef idx="0">
            <a:schemeClr val="accent1"/>
          </a:effectRef>
          <a:fontRef idx="minor">
            <a:schemeClr val="tx1"/>
          </a:fontRef>
        </p:style>
      </p:cxnSp>
      <p:sp>
        <p:nvSpPr>
          <p:cNvPr id="8" name="CaixaDeTexto 7"/>
          <p:cNvSpPr txBox="1"/>
          <p:nvPr/>
        </p:nvSpPr>
        <p:spPr>
          <a:xfrm>
            <a:off x="323528" y="4889053"/>
            <a:ext cx="3600400" cy="646331"/>
          </a:xfrm>
          <a:prstGeom prst="rect">
            <a:avLst/>
          </a:prstGeom>
          <a:noFill/>
        </p:spPr>
        <p:txBody>
          <a:bodyPr wrap="square" rtlCol="0">
            <a:spAutoFit/>
          </a:bodyPr>
          <a:lstStyle/>
          <a:p>
            <a:pPr algn="ctr"/>
            <a:r>
              <a:rPr lang="pt-BR" b="1" dirty="0" smtClean="0">
                <a:solidFill>
                  <a:srgbClr val="0070C0"/>
                </a:solidFill>
              </a:rPr>
              <a:t>Cobertura para </a:t>
            </a:r>
          </a:p>
          <a:p>
            <a:pPr algn="ctr"/>
            <a:r>
              <a:rPr lang="pt-BR" b="1" dirty="0" smtClean="0">
                <a:solidFill>
                  <a:srgbClr val="0070C0"/>
                </a:solidFill>
              </a:rPr>
              <a:t>MORTE + INVALIDEZ</a:t>
            </a:r>
            <a:endParaRPr lang="pt-BR" b="1" dirty="0">
              <a:solidFill>
                <a:srgbClr val="0070C0"/>
              </a:solidFill>
            </a:endParaRPr>
          </a:p>
        </p:txBody>
      </p:sp>
      <p:sp>
        <p:nvSpPr>
          <p:cNvPr id="10" name="CaixaDeTexto 9"/>
          <p:cNvSpPr txBox="1"/>
          <p:nvPr/>
        </p:nvSpPr>
        <p:spPr>
          <a:xfrm>
            <a:off x="3995936" y="4889053"/>
            <a:ext cx="2736304" cy="646331"/>
          </a:xfrm>
          <a:prstGeom prst="rect">
            <a:avLst/>
          </a:prstGeom>
          <a:noFill/>
        </p:spPr>
        <p:txBody>
          <a:bodyPr wrap="square" rtlCol="0">
            <a:spAutoFit/>
          </a:bodyPr>
          <a:lstStyle/>
          <a:p>
            <a:pPr algn="ctr"/>
            <a:r>
              <a:rPr lang="pt-BR" b="1" dirty="0" smtClean="0">
                <a:solidFill>
                  <a:srgbClr val="0070C0"/>
                </a:solidFill>
              </a:rPr>
              <a:t>Cobertura para </a:t>
            </a:r>
          </a:p>
          <a:p>
            <a:pPr algn="ctr"/>
            <a:r>
              <a:rPr lang="pt-BR" b="1" dirty="0" smtClean="0">
                <a:solidFill>
                  <a:srgbClr val="0070C0"/>
                </a:solidFill>
              </a:rPr>
              <a:t>MORTE  + LONGEVIDADE</a:t>
            </a:r>
            <a:endParaRPr lang="pt-BR" b="1" dirty="0">
              <a:solidFill>
                <a:srgbClr val="0070C0"/>
              </a:solidFill>
            </a:endParaRPr>
          </a:p>
        </p:txBody>
      </p:sp>
      <p:cxnSp>
        <p:nvCxnSpPr>
          <p:cNvPr id="18" name="Conector reto 17"/>
          <p:cNvCxnSpPr/>
          <p:nvPr/>
        </p:nvCxnSpPr>
        <p:spPr>
          <a:xfrm>
            <a:off x="6660232" y="3715661"/>
            <a:ext cx="0" cy="1821464"/>
          </a:xfrm>
          <a:prstGeom prst="line">
            <a:avLst/>
          </a:prstGeom>
          <a:ln w="38100">
            <a:prstDash val="sysDot"/>
          </a:ln>
        </p:spPr>
        <p:style>
          <a:lnRef idx="1">
            <a:schemeClr val="accent1"/>
          </a:lnRef>
          <a:fillRef idx="0">
            <a:schemeClr val="accent1"/>
          </a:fillRef>
          <a:effectRef idx="0">
            <a:schemeClr val="accent1"/>
          </a:effectRef>
          <a:fontRef idx="minor">
            <a:schemeClr val="tx1"/>
          </a:fontRef>
        </p:style>
      </p:cxnSp>
      <p:cxnSp>
        <p:nvCxnSpPr>
          <p:cNvPr id="20" name="Conector reto 19"/>
          <p:cNvCxnSpPr/>
          <p:nvPr/>
        </p:nvCxnSpPr>
        <p:spPr>
          <a:xfrm>
            <a:off x="467544" y="3715661"/>
            <a:ext cx="0" cy="1821464"/>
          </a:xfrm>
          <a:prstGeom prst="line">
            <a:avLst/>
          </a:prstGeom>
          <a:ln w="38100">
            <a:prstDash val="sysDot"/>
          </a:ln>
        </p:spPr>
        <p:style>
          <a:lnRef idx="1">
            <a:schemeClr val="accent1"/>
          </a:lnRef>
          <a:fillRef idx="0">
            <a:schemeClr val="accent1"/>
          </a:fillRef>
          <a:effectRef idx="0">
            <a:schemeClr val="accent1"/>
          </a:effectRef>
          <a:fontRef idx="minor">
            <a:schemeClr val="tx1"/>
          </a:fontRef>
        </p:style>
      </p:cxnSp>
      <p:cxnSp>
        <p:nvCxnSpPr>
          <p:cNvPr id="25" name="Conector reto 24"/>
          <p:cNvCxnSpPr/>
          <p:nvPr/>
        </p:nvCxnSpPr>
        <p:spPr>
          <a:xfrm>
            <a:off x="4067944" y="3592909"/>
            <a:ext cx="0" cy="1944216"/>
          </a:xfrm>
          <a:prstGeom prst="line">
            <a:avLst/>
          </a:prstGeom>
          <a:ln w="38100">
            <a:prstDash val="sysDot"/>
          </a:ln>
        </p:spPr>
        <p:style>
          <a:lnRef idx="1">
            <a:schemeClr val="accent1"/>
          </a:lnRef>
          <a:fillRef idx="0">
            <a:schemeClr val="accent1"/>
          </a:fillRef>
          <a:effectRef idx="0">
            <a:schemeClr val="accent1"/>
          </a:effectRef>
          <a:fontRef idx="minor">
            <a:schemeClr val="tx1"/>
          </a:fontRef>
        </p:style>
      </p:cxnSp>
      <p:sp>
        <p:nvSpPr>
          <p:cNvPr id="11" name="CaixaDeTexto 10"/>
          <p:cNvSpPr txBox="1"/>
          <p:nvPr/>
        </p:nvSpPr>
        <p:spPr>
          <a:xfrm>
            <a:off x="467544" y="4626393"/>
            <a:ext cx="6192688" cy="338554"/>
          </a:xfrm>
          <a:prstGeom prst="rect">
            <a:avLst/>
          </a:prstGeom>
          <a:solidFill>
            <a:srgbClr val="0070C0"/>
          </a:solidFill>
        </p:spPr>
        <p:txBody>
          <a:bodyPr wrap="square" rtlCol="0">
            <a:spAutoFit/>
          </a:bodyPr>
          <a:lstStyle/>
          <a:p>
            <a:pPr algn="ctr"/>
            <a:r>
              <a:rPr lang="pt-BR" sz="1600" b="1" dirty="0" smtClean="0">
                <a:solidFill>
                  <a:schemeClr val="bg1"/>
                </a:solidFill>
              </a:rPr>
              <a:t>BENEFÍCIOS DE RISCO: CONTRIBUIÇÕES PARA SEGURADORA</a:t>
            </a:r>
            <a:endParaRPr lang="pt-BR" sz="1600" b="1" dirty="0">
              <a:solidFill>
                <a:schemeClr val="bg1"/>
              </a:solidFill>
            </a:endParaRPr>
          </a:p>
        </p:txBody>
      </p:sp>
      <p:sp>
        <p:nvSpPr>
          <p:cNvPr id="49" name="CaixaDeTexto 48"/>
          <p:cNvSpPr txBox="1"/>
          <p:nvPr/>
        </p:nvSpPr>
        <p:spPr>
          <a:xfrm>
            <a:off x="6768752" y="4628261"/>
            <a:ext cx="2267744" cy="908864"/>
          </a:xfrm>
          <a:prstGeom prst="ellipse">
            <a:avLst/>
          </a:prstGeom>
          <a:solidFill>
            <a:srgbClr val="00B0F0"/>
          </a:solidFill>
        </p:spPr>
        <p:txBody>
          <a:bodyPr wrap="square" rtlCol="0">
            <a:spAutoFit/>
          </a:bodyPr>
          <a:lstStyle/>
          <a:p>
            <a:pPr algn="ctr"/>
            <a:r>
              <a:rPr lang="pt-BR" b="1" dirty="0" smtClean="0">
                <a:solidFill>
                  <a:schemeClr val="bg1"/>
                </a:solidFill>
              </a:rPr>
              <a:t>Risco coberto por seguro</a:t>
            </a:r>
            <a:endParaRPr lang="pt-BR" b="1" dirty="0">
              <a:solidFill>
                <a:schemeClr val="bg1"/>
              </a:solidFill>
            </a:endParaRPr>
          </a:p>
        </p:txBody>
      </p:sp>
      <p:sp>
        <p:nvSpPr>
          <p:cNvPr id="50" name="Seta para baixo 49"/>
          <p:cNvSpPr/>
          <p:nvPr/>
        </p:nvSpPr>
        <p:spPr>
          <a:xfrm>
            <a:off x="7798598" y="4323398"/>
            <a:ext cx="45719" cy="277623"/>
          </a:xfrm>
          <a:prstGeom prst="downArrow">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4" name="CaixaDeTexto 13"/>
          <p:cNvSpPr txBox="1">
            <a:spLocks noChangeArrowheads="1"/>
          </p:cNvSpPr>
          <p:nvPr/>
        </p:nvSpPr>
        <p:spPr bwMode="auto">
          <a:xfrm>
            <a:off x="3313343" y="3051249"/>
            <a:ext cx="1549400" cy="307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1" tIns="45715" rIns="91431" bIns="45715">
            <a:spAutoFit/>
          </a:bodyPr>
          <a:lstStyle>
            <a:lvl1pPr>
              <a:defRPr sz="2000" b="1">
                <a:solidFill>
                  <a:srgbClr val="000099"/>
                </a:solidFill>
                <a:latin typeface="Times New Roman" pitchFamily="18" charset="0"/>
                <a:ea typeface="MS PGothic" pitchFamily="34" charset="-128"/>
              </a:defRPr>
            </a:lvl1pPr>
            <a:lvl2pPr marL="742950" indent="-285750">
              <a:defRPr sz="2000" b="1">
                <a:solidFill>
                  <a:srgbClr val="000099"/>
                </a:solidFill>
                <a:latin typeface="Times New Roman" pitchFamily="18" charset="0"/>
                <a:ea typeface="MS PGothic" pitchFamily="34" charset="-128"/>
              </a:defRPr>
            </a:lvl2pPr>
            <a:lvl3pPr marL="1143000" indent="-228600">
              <a:defRPr sz="2000" b="1">
                <a:solidFill>
                  <a:srgbClr val="000099"/>
                </a:solidFill>
                <a:latin typeface="Times New Roman" pitchFamily="18" charset="0"/>
                <a:ea typeface="MS PGothic" pitchFamily="34" charset="-128"/>
              </a:defRPr>
            </a:lvl3pPr>
            <a:lvl4pPr marL="1600200" indent="-228600">
              <a:defRPr sz="2000" b="1">
                <a:solidFill>
                  <a:srgbClr val="000099"/>
                </a:solidFill>
                <a:latin typeface="Times New Roman" pitchFamily="18" charset="0"/>
                <a:ea typeface="MS PGothic" pitchFamily="34" charset="-128"/>
              </a:defRPr>
            </a:lvl4pPr>
            <a:lvl5pPr marL="2057400" indent="-228600">
              <a:defRPr sz="2000" b="1">
                <a:solidFill>
                  <a:srgbClr val="000099"/>
                </a:solidFill>
                <a:latin typeface="Times New Roman" pitchFamily="18" charset="0"/>
                <a:ea typeface="MS PGothic" pitchFamily="34" charset="-128"/>
              </a:defRPr>
            </a:lvl5pPr>
            <a:lvl6pPr marL="2514600" indent="-228600" algn="r" eaLnBrk="0" fontAlgn="base" hangingPunct="0">
              <a:spcBef>
                <a:spcPct val="0"/>
              </a:spcBef>
              <a:spcAft>
                <a:spcPct val="0"/>
              </a:spcAft>
              <a:defRPr sz="2000" b="1">
                <a:solidFill>
                  <a:srgbClr val="000099"/>
                </a:solidFill>
                <a:latin typeface="Times New Roman" pitchFamily="18" charset="0"/>
                <a:ea typeface="MS PGothic" pitchFamily="34" charset="-128"/>
              </a:defRPr>
            </a:lvl6pPr>
            <a:lvl7pPr marL="2971800" indent="-228600" algn="r" eaLnBrk="0" fontAlgn="base" hangingPunct="0">
              <a:spcBef>
                <a:spcPct val="0"/>
              </a:spcBef>
              <a:spcAft>
                <a:spcPct val="0"/>
              </a:spcAft>
              <a:defRPr sz="2000" b="1">
                <a:solidFill>
                  <a:srgbClr val="000099"/>
                </a:solidFill>
                <a:latin typeface="Times New Roman" pitchFamily="18" charset="0"/>
                <a:ea typeface="MS PGothic" pitchFamily="34" charset="-128"/>
              </a:defRPr>
            </a:lvl7pPr>
            <a:lvl8pPr marL="3429000" indent="-228600" algn="r" eaLnBrk="0" fontAlgn="base" hangingPunct="0">
              <a:spcBef>
                <a:spcPct val="0"/>
              </a:spcBef>
              <a:spcAft>
                <a:spcPct val="0"/>
              </a:spcAft>
              <a:defRPr sz="2000" b="1">
                <a:solidFill>
                  <a:srgbClr val="000099"/>
                </a:solidFill>
                <a:latin typeface="Times New Roman" pitchFamily="18" charset="0"/>
                <a:ea typeface="MS PGothic" pitchFamily="34" charset="-128"/>
              </a:defRPr>
            </a:lvl8pPr>
            <a:lvl9pPr marL="3886200" indent="-228600" algn="r" eaLnBrk="0" fontAlgn="base" hangingPunct="0">
              <a:spcBef>
                <a:spcPct val="0"/>
              </a:spcBef>
              <a:spcAft>
                <a:spcPct val="0"/>
              </a:spcAft>
              <a:defRPr sz="2000" b="1">
                <a:solidFill>
                  <a:srgbClr val="000099"/>
                </a:solidFill>
                <a:latin typeface="Times New Roman" pitchFamily="18" charset="0"/>
                <a:ea typeface="MS PGothic" pitchFamily="34" charset="-128"/>
              </a:defRPr>
            </a:lvl9pPr>
          </a:lstStyle>
          <a:p>
            <a:r>
              <a:rPr lang="pt-BR" sz="1400">
                <a:solidFill>
                  <a:srgbClr val="000000"/>
                </a:solidFill>
                <a:latin typeface="+mn-lt"/>
              </a:rPr>
              <a:t>Aposentadoria</a:t>
            </a:r>
          </a:p>
        </p:txBody>
      </p:sp>
      <p:sp>
        <p:nvSpPr>
          <p:cNvPr id="15" name="Chave esquerda 16"/>
          <p:cNvSpPr>
            <a:spLocks/>
          </p:cNvSpPr>
          <p:nvPr/>
        </p:nvSpPr>
        <p:spPr bwMode="auto">
          <a:xfrm rot="-5400000">
            <a:off x="1880625" y="2093589"/>
            <a:ext cx="677862" cy="3597275"/>
          </a:xfrm>
          <a:prstGeom prst="leftBrace">
            <a:avLst>
              <a:gd name="adj1" fmla="val 8353"/>
              <a:gd name="adj2" fmla="val 50000"/>
            </a:avLst>
          </a:prstGeom>
          <a:solidFill>
            <a:schemeClr val="bg1"/>
          </a:solidFill>
          <a:ln w="38100">
            <a:solidFill>
              <a:srgbClr val="FF0000"/>
            </a:solidFill>
            <a:round/>
            <a:headEnd/>
            <a:tailEnd/>
          </a:ln>
        </p:spPr>
        <p:txBody>
          <a:bodyPr lIns="91431" tIns="45715" rIns="91431" bIns="45715"/>
          <a:lstStyle/>
          <a:p>
            <a:endParaRPr lang="pt-BR" sz="1400"/>
          </a:p>
        </p:txBody>
      </p:sp>
      <p:sp>
        <p:nvSpPr>
          <p:cNvPr id="17" name="CaixaDeTexto 18"/>
          <p:cNvSpPr txBox="1">
            <a:spLocks noChangeArrowheads="1"/>
          </p:cNvSpPr>
          <p:nvPr/>
        </p:nvSpPr>
        <p:spPr bwMode="auto">
          <a:xfrm>
            <a:off x="622530" y="3562821"/>
            <a:ext cx="3160713" cy="307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1" tIns="45715" rIns="91431" bIns="45715">
            <a:spAutoFit/>
          </a:bodyPr>
          <a:lstStyle>
            <a:lvl1pPr>
              <a:defRPr sz="2000" b="1">
                <a:solidFill>
                  <a:srgbClr val="000099"/>
                </a:solidFill>
                <a:latin typeface="Times New Roman" pitchFamily="18" charset="0"/>
                <a:ea typeface="MS PGothic" pitchFamily="34" charset="-128"/>
              </a:defRPr>
            </a:lvl1pPr>
            <a:lvl2pPr marL="742950" indent="-285750">
              <a:defRPr sz="2000" b="1">
                <a:solidFill>
                  <a:srgbClr val="000099"/>
                </a:solidFill>
                <a:latin typeface="Times New Roman" pitchFamily="18" charset="0"/>
                <a:ea typeface="MS PGothic" pitchFamily="34" charset="-128"/>
              </a:defRPr>
            </a:lvl2pPr>
            <a:lvl3pPr marL="1143000" indent="-228600">
              <a:defRPr sz="2000" b="1">
                <a:solidFill>
                  <a:srgbClr val="000099"/>
                </a:solidFill>
                <a:latin typeface="Times New Roman" pitchFamily="18" charset="0"/>
                <a:ea typeface="MS PGothic" pitchFamily="34" charset="-128"/>
              </a:defRPr>
            </a:lvl3pPr>
            <a:lvl4pPr marL="1600200" indent="-228600">
              <a:defRPr sz="2000" b="1">
                <a:solidFill>
                  <a:srgbClr val="000099"/>
                </a:solidFill>
                <a:latin typeface="Times New Roman" pitchFamily="18" charset="0"/>
                <a:ea typeface="MS PGothic" pitchFamily="34" charset="-128"/>
              </a:defRPr>
            </a:lvl4pPr>
            <a:lvl5pPr marL="2057400" indent="-228600">
              <a:defRPr sz="2000" b="1">
                <a:solidFill>
                  <a:srgbClr val="000099"/>
                </a:solidFill>
                <a:latin typeface="Times New Roman" pitchFamily="18" charset="0"/>
                <a:ea typeface="MS PGothic" pitchFamily="34" charset="-128"/>
              </a:defRPr>
            </a:lvl5pPr>
            <a:lvl6pPr marL="2514600" indent="-228600" algn="r" eaLnBrk="0" fontAlgn="base" hangingPunct="0">
              <a:spcBef>
                <a:spcPct val="0"/>
              </a:spcBef>
              <a:spcAft>
                <a:spcPct val="0"/>
              </a:spcAft>
              <a:defRPr sz="2000" b="1">
                <a:solidFill>
                  <a:srgbClr val="000099"/>
                </a:solidFill>
                <a:latin typeface="Times New Roman" pitchFamily="18" charset="0"/>
                <a:ea typeface="MS PGothic" pitchFamily="34" charset="-128"/>
              </a:defRPr>
            </a:lvl6pPr>
            <a:lvl7pPr marL="2971800" indent="-228600" algn="r" eaLnBrk="0" fontAlgn="base" hangingPunct="0">
              <a:spcBef>
                <a:spcPct val="0"/>
              </a:spcBef>
              <a:spcAft>
                <a:spcPct val="0"/>
              </a:spcAft>
              <a:defRPr sz="2000" b="1">
                <a:solidFill>
                  <a:srgbClr val="000099"/>
                </a:solidFill>
                <a:latin typeface="Times New Roman" pitchFamily="18" charset="0"/>
                <a:ea typeface="MS PGothic" pitchFamily="34" charset="-128"/>
              </a:defRPr>
            </a:lvl7pPr>
            <a:lvl8pPr marL="3429000" indent="-228600" algn="r" eaLnBrk="0" fontAlgn="base" hangingPunct="0">
              <a:spcBef>
                <a:spcPct val="0"/>
              </a:spcBef>
              <a:spcAft>
                <a:spcPct val="0"/>
              </a:spcAft>
              <a:defRPr sz="2000" b="1">
                <a:solidFill>
                  <a:srgbClr val="000099"/>
                </a:solidFill>
                <a:latin typeface="Times New Roman" pitchFamily="18" charset="0"/>
                <a:ea typeface="MS PGothic" pitchFamily="34" charset="-128"/>
              </a:defRPr>
            </a:lvl8pPr>
            <a:lvl9pPr marL="3886200" indent="-228600" algn="r" eaLnBrk="0" fontAlgn="base" hangingPunct="0">
              <a:spcBef>
                <a:spcPct val="0"/>
              </a:spcBef>
              <a:spcAft>
                <a:spcPct val="0"/>
              </a:spcAft>
              <a:defRPr sz="2000" b="1">
                <a:solidFill>
                  <a:srgbClr val="000099"/>
                </a:solidFill>
                <a:latin typeface="Times New Roman" pitchFamily="18" charset="0"/>
                <a:ea typeface="MS PGothic" pitchFamily="34" charset="-128"/>
              </a:defRPr>
            </a:lvl9pPr>
          </a:lstStyle>
          <a:p>
            <a:pPr algn="ctr"/>
            <a:r>
              <a:rPr lang="pt-BR" sz="1400">
                <a:solidFill>
                  <a:srgbClr val="000000"/>
                </a:solidFill>
                <a:latin typeface="+mn-lt"/>
              </a:rPr>
              <a:t>45 anos</a:t>
            </a:r>
          </a:p>
        </p:txBody>
      </p:sp>
      <p:sp>
        <p:nvSpPr>
          <p:cNvPr id="19" name="CaixaDeTexto 18"/>
          <p:cNvSpPr txBox="1">
            <a:spLocks noChangeArrowheads="1"/>
          </p:cNvSpPr>
          <p:nvPr/>
        </p:nvSpPr>
        <p:spPr bwMode="auto">
          <a:xfrm>
            <a:off x="639993" y="4289896"/>
            <a:ext cx="3163887" cy="307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1" tIns="45715" rIns="91431" bIns="45715">
            <a:spAutoFit/>
          </a:bodyPr>
          <a:lstStyle>
            <a:lvl1pPr>
              <a:defRPr sz="2000" b="1">
                <a:solidFill>
                  <a:srgbClr val="000099"/>
                </a:solidFill>
                <a:latin typeface="Times New Roman" pitchFamily="18" charset="0"/>
                <a:ea typeface="MS PGothic" pitchFamily="34" charset="-128"/>
              </a:defRPr>
            </a:lvl1pPr>
            <a:lvl2pPr marL="742950" indent="-285750">
              <a:defRPr sz="2000" b="1">
                <a:solidFill>
                  <a:srgbClr val="000099"/>
                </a:solidFill>
                <a:latin typeface="Times New Roman" pitchFamily="18" charset="0"/>
                <a:ea typeface="MS PGothic" pitchFamily="34" charset="-128"/>
              </a:defRPr>
            </a:lvl2pPr>
            <a:lvl3pPr marL="1143000" indent="-228600">
              <a:defRPr sz="2000" b="1">
                <a:solidFill>
                  <a:srgbClr val="000099"/>
                </a:solidFill>
                <a:latin typeface="Times New Roman" pitchFamily="18" charset="0"/>
                <a:ea typeface="MS PGothic" pitchFamily="34" charset="-128"/>
              </a:defRPr>
            </a:lvl3pPr>
            <a:lvl4pPr marL="1600200" indent="-228600">
              <a:defRPr sz="2000" b="1">
                <a:solidFill>
                  <a:srgbClr val="000099"/>
                </a:solidFill>
                <a:latin typeface="Times New Roman" pitchFamily="18" charset="0"/>
                <a:ea typeface="MS PGothic" pitchFamily="34" charset="-128"/>
              </a:defRPr>
            </a:lvl4pPr>
            <a:lvl5pPr marL="2057400" indent="-228600">
              <a:defRPr sz="2000" b="1">
                <a:solidFill>
                  <a:srgbClr val="000099"/>
                </a:solidFill>
                <a:latin typeface="Times New Roman" pitchFamily="18" charset="0"/>
                <a:ea typeface="MS PGothic" pitchFamily="34" charset="-128"/>
              </a:defRPr>
            </a:lvl5pPr>
            <a:lvl6pPr marL="2514600" indent="-228600" algn="r" eaLnBrk="0" fontAlgn="base" hangingPunct="0">
              <a:spcBef>
                <a:spcPct val="0"/>
              </a:spcBef>
              <a:spcAft>
                <a:spcPct val="0"/>
              </a:spcAft>
              <a:defRPr sz="2000" b="1">
                <a:solidFill>
                  <a:srgbClr val="000099"/>
                </a:solidFill>
                <a:latin typeface="Times New Roman" pitchFamily="18" charset="0"/>
                <a:ea typeface="MS PGothic" pitchFamily="34" charset="-128"/>
              </a:defRPr>
            </a:lvl6pPr>
            <a:lvl7pPr marL="2971800" indent="-228600" algn="r" eaLnBrk="0" fontAlgn="base" hangingPunct="0">
              <a:spcBef>
                <a:spcPct val="0"/>
              </a:spcBef>
              <a:spcAft>
                <a:spcPct val="0"/>
              </a:spcAft>
              <a:defRPr sz="2000" b="1">
                <a:solidFill>
                  <a:srgbClr val="000099"/>
                </a:solidFill>
                <a:latin typeface="Times New Roman" pitchFamily="18" charset="0"/>
                <a:ea typeface="MS PGothic" pitchFamily="34" charset="-128"/>
              </a:defRPr>
            </a:lvl7pPr>
            <a:lvl8pPr marL="3429000" indent="-228600" algn="r" eaLnBrk="0" fontAlgn="base" hangingPunct="0">
              <a:spcBef>
                <a:spcPct val="0"/>
              </a:spcBef>
              <a:spcAft>
                <a:spcPct val="0"/>
              </a:spcAft>
              <a:defRPr sz="2000" b="1">
                <a:solidFill>
                  <a:srgbClr val="000099"/>
                </a:solidFill>
                <a:latin typeface="Times New Roman" pitchFamily="18" charset="0"/>
                <a:ea typeface="MS PGothic" pitchFamily="34" charset="-128"/>
              </a:defRPr>
            </a:lvl8pPr>
            <a:lvl9pPr marL="3886200" indent="-228600" algn="r" eaLnBrk="0" fontAlgn="base" hangingPunct="0">
              <a:spcBef>
                <a:spcPct val="0"/>
              </a:spcBef>
              <a:spcAft>
                <a:spcPct val="0"/>
              </a:spcAft>
              <a:defRPr sz="2000" b="1">
                <a:solidFill>
                  <a:srgbClr val="000099"/>
                </a:solidFill>
                <a:latin typeface="Times New Roman" pitchFamily="18" charset="0"/>
                <a:ea typeface="MS PGothic" pitchFamily="34" charset="-128"/>
              </a:defRPr>
            </a:lvl9pPr>
          </a:lstStyle>
          <a:p>
            <a:pPr algn="ctr"/>
            <a:r>
              <a:rPr lang="pt-BR" sz="1400">
                <a:solidFill>
                  <a:srgbClr val="000000"/>
                </a:solidFill>
                <a:latin typeface="+mn-lt"/>
              </a:rPr>
              <a:t>Fase de Contribuição</a:t>
            </a:r>
          </a:p>
        </p:txBody>
      </p:sp>
      <p:sp>
        <p:nvSpPr>
          <p:cNvPr id="21" name="CaixaDeTexto 12"/>
          <p:cNvSpPr txBox="1">
            <a:spLocks noChangeArrowheads="1"/>
          </p:cNvSpPr>
          <p:nvPr/>
        </p:nvSpPr>
        <p:spPr bwMode="auto">
          <a:xfrm>
            <a:off x="2843808" y="2368139"/>
            <a:ext cx="2301875" cy="307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1" tIns="45715" rIns="91431" bIns="45715">
            <a:spAutoFit/>
          </a:bodyPr>
          <a:lstStyle>
            <a:lvl1pPr>
              <a:defRPr sz="2000" b="1">
                <a:solidFill>
                  <a:srgbClr val="000099"/>
                </a:solidFill>
                <a:latin typeface="Times New Roman" pitchFamily="18" charset="0"/>
                <a:ea typeface="MS PGothic" pitchFamily="34" charset="-128"/>
              </a:defRPr>
            </a:lvl1pPr>
            <a:lvl2pPr marL="742950" indent="-285750">
              <a:defRPr sz="2000" b="1">
                <a:solidFill>
                  <a:srgbClr val="000099"/>
                </a:solidFill>
                <a:latin typeface="Times New Roman" pitchFamily="18" charset="0"/>
                <a:ea typeface="MS PGothic" pitchFamily="34" charset="-128"/>
              </a:defRPr>
            </a:lvl2pPr>
            <a:lvl3pPr marL="1143000" indent="-228600">
              <a:defRPr sz="2000" b="1">
                <a:solidFill>
                  <a:srgbClr val="000099"/>
                </a:solidFill>
                <a:latin typeface="Times New Roman" pitchFamily="18" charset="0"/>
                <a:ea typeface="MS PGothic" pitchFamily="34" charset="-128"/>
              </a:defRPr>
            </a:lvl3pPr>
            <a:lvl4pPr marL="1600200" indent="-228600">
              <a:defRPr sz="2000" b="1">
                <a:solidFill>
                  <a:srgbClr val="000099"/>
                </a:solidFill>
                <a:latin typeface="Times New Roman" pitchFamily="18" charset="0"/>
                <a:ea typeface="MS PGothic" pitchFamily="34" charset="-128"/>
              </a:defRPr>
            </a:lvl4pPr>
            <a:lvl5pPr marL="2057400" indent="-228600">
              <a:defRPr sz="2000" b="1">
                <a:solidFill>
                  <a:srgbClr val="000099"/>
                </a:solidFill>
                <a:latin typeface="Times New Roman" pitchFamily="18" charset="0"/>
                <a:ea typeface="MS PGothic" pitchFamily="34" charset="-128"/>
              </a:defRPr>
            </a:lvl5pPr>
            <a:lvl6pPr marL="2514600" indent="-228600" algn="r" eaLnBrk="0" fontAlgn="base" hangingPunct="0">
              <a:spcBef>
                <a:spcPct val="0"/>
              </a:spcBef>
              <a:spcAft>
                <a:spcPct val="0"/>
              </a:spcAft>
              <a:defRPr sz="2000" b="1">
                <a:solidFill>
                  <a:srgbClr val="000099"/>
                </a:solidFill>
                <a:latin typeface="Times New Roman" pitchFamily="18" charset="0"/>
                <a:ea typeface="MS PGothic" pitchFamily="34" charset="-128"/>
              </a:defRPr>
            </a:lvl6pPr>
            <a:lvl7pPr marL="2971800" indent="-228600" algn="r" eaLnBrk="0" fontAlgn="base" hangingPunct="0">
              <a:spcBef>
                <a:spcPct val="0"/>
              </a:spcBef>
              <a:spcAft>
                <a:spcPct val="0"/>
              </a:spcAft>
              <a:defRPr sz="2000" b="1">
                <a:solidFill>
                  <a:srgbClr val="000099"/>
                </a:solidFill>
                <a:latin typeface="Times New Roman" pitchFamily="18" charset="0"/>
                <a:ea typeface="MS PGothic" pitchFamily="34" charset="-128"/>
              </a:defRPr>
            </a:lvl7pPr>
            <a:lvl8pPr marL="3429000" indent="-228600" algn="r" eaLnBrk="0" fontAlgn="base" hangingPunct="0">
              <a:spcBef>
                <a:spcPct val="0"/>
              </a:spcBef>
              <a:spcAft>
                <a:spcPct val="0"/>
              </a:spcAft>
              <a:defRPr sz="2000" b="1">
                <a:solidFill>
                  <a:srgbClr val="000099"/>
                </a:solidFill>
                <a:latin typeface="Times New Roman" pitchFamily="18" charset="0"/>
                <a:ea typeface="MS PGothic" pitchFamily="34" charset="-128"/>
              </a:defRPr>
            </a:lvl8pPr>
            <a:lvl9pPr marL="3886200" indent="-228600" algn="r" eaLnBrk="0" fontAlgn="base" hangingPunct="0">
              <a:spcBef>
                <a:spcPct val="0"/>
              </a:spcBef>
              <a:spcAft>
                <a:spcPct val="0"/>
              </a:spcAft>
              <a:defRPr sz="2000" b="1">
                <a:solidFill>
                  <a:srgbClr val="000099"/>
                </a:solidFill>
                <a:latin typeface="Times New Roman" pitchFamily="18" charset="0"/>
                <a:ea typeface="MS PGothic" pitchFamily="34" charset="-128"/>
              </a:defRPr>
            </a:lvl9pPr>
          </a:lstStyle>
          <a:p>
            <a:pPr algn="ctr"/>
            <a:r>
              <a:rPr lang="pt-BR" sz="1400" dirty="0">
                <a:solidFill>
                  <a:srgbClr val="000000"/>
                </a:solidFill>
                <a:latin typeface="+mj-lt"/>
              </a:rPr>
              <a:t>70 anos</a:t>
            </a:r>
          </a:p>
        </p:txBody>
      </p:sp>
      <p:cxnSp>
        <p:nvCxnSpPr>
          <p:cNvPr id="22" name="Conector reto 4"/>
          <p:cNvCxnSpPr>
            <a:cxnSpLocks noChangeShapeType="1"/>
          </p:cNvCxnSpPr>
          <p:nvPr/>
        </p:nvCxnSpPr>
        <p:spPr bwMode="auto">
          <a:xfrm>
            <a:off x="193905" y="2846462"/>
            <a:ext cx="6619875" cy="41275"/>
          </a:xfrm>
          <a:prstGeom prst="line">
            <a:avLst/>
          </a:prstGeom>
          <a:noFill/>
          <a:ln w="76200" algn="ctr">
            <a:solidFill>
              <a:schemeClr val="bg1">
                <a:lumMod val="65000"/>
              </a:schemeClr>
            </a:solidFill>
            <a:round/>
            <a:headEnd/>
            <a:tailEnd/>
          </a:ln>
        </p:spPr>
      </p:cxnSp>
      <p:sp>
        <p:nvSpPr>
          <p:cNvPr id="23" name="CaixaDeTexto 9"/>
          <p:cNvSpPr txBox="1">
            <a:spLocks noChangeArrowheads="1"/>
          </p:cNvSpPr>
          <p:nvPr/>
        </p:nvSpPr>
        <p:spPr bwMode="auto">
          <a:xfrm>
            <a:off x="-756592" y="2296131"/>
            <a:ext cx="2301875" cy="307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1" tIns="45715" rIns="91431" bIns="45715">
            <a:spAutoFit/>
          </a:bodyPr>
          <a:lstStyle>
            <a:lvl1pPr>
              <a:defRPr sz="2000" b="1">
                <a:solidFill>
                  <a:srgbClr val="000099"/>
                </a:solidFill>
                <a:latin typeface="Times New Roman" pitchFamily="18" charset="0"/>
                <a:ea typeface="MS PGothic" pitchFamily="34" charset="-128"/>
              </a:defRPr>
            </a:lvl1pPr>
            <a:lvl2pPr marL="742950" indent="-285750">
              <a:defRPr sz="2000" b="1">
                <a:solidFill>
                  <a:srgbClr val="000099"/>
                </a:solidFill>
                <a:latin typeface="Times New Roman" pitchFamily="18" charset="0"/>
                <a:ea typeface="MS PGothic" pitchFamily="34" charset="-128"/>
              </a:defRPr>
            </a:lvl2pPr>
            <a:lvl3pPr marL="1143000" indent="-228600">
              <a:defRPr sz="2000" b="1">
                <a:solidFill>
                  <a:srgbClr val="000099"/>
                </a:solidFill>
                <a:latin typeface="Times New Roman" pitchFamily="18" charset="0"/>
                <a:ea typeface="MS PGothic" pitchFamily="34" charset="-128"/>
              </a:defRPr>
            </a:lvl3pPr>
            <a:lvl4pPr marL="1600200" indent="-228600">
              <a:defRPr sz="2000" b="1">
                <a:solidFill>
                  <a:srgbClr val="000099"/>
                </a:solidFill>
                <a:latin typeface="Times New Roman" pitchFamily="18" charset="0"/>
                <a:ea typeface="MS PGothic" pitchFamily="34" charset="-128"/>
              </a:defRPr>
            </a:lvl4pPr>
            <a:lvl5pPr marL="2057400" indent="-228600">
              <a:defRPr sz="2000" b="1">
                <a:solidFill>
                  <a:srgbClr val="000099"/>
                </a:solidFill>
                <a:latin typeface="Times New Roman" pitchFamily="18" charset="0"/>
                <a:ea typeface="MS PGothic" pitchFamily="34" charset="-128"/>
              </a:defRPr>
            </a:lvl5pPr>
            <a:lvl6pPr marL="2514600" indent="-228600" algn="r" eaLnBrk="0" fontAlgn="base" hangingPunct="0">
              <a:spcBef>
                <a:spcPct val="0"/>
              </a:spcBef>
              <a:spcAft>
                <a:spcPct val="0"/>
              </a:spcAft>
              <a:defRPr sz="2000" b="1">
                <a:solidFill>
                  <a:srgbClr val="000099"/>
                </a:solidFill>
                <a:latin typeface="Times New Roman" pitchFamily="18" charset="0"/>
                <a:ea typeface="MS PGothic" pitchFamily="34" charset="-128"/>
              </a:defRPr>
            </a:lvl6pPr>
            <a:lvl7pPr marL="2971800" indent="-228600" algn="r" eaLnBrk="0" fontAlgn="base" hangingPunct="0">
              <a:spcBef>
                <a:spcPct val="0"/>
              </a:spcBef>
              <a:spcAft>
                <a:spcPct val="0"/>
              </a:spcAft>
              <a:defRPr sz="2000" b="1">
                <a:solidFill>
                  <a:srgbClr val="000099"/>
                </a:solidFill>
                <a:latin typeface="Times New Roman" pitchFamily="18" charset="0"/>
                <a:ea typeface="MS PGothic" pitchFamily="34" charset="-128"/>
              </a:defRPr>
            </a:lvl7pPr>
            <a:lvl8pPr marL="3429000" indent="-228600" algn="r" eaLnBrk="0" fontAlgn="base" hangingPunct="0">
              <a:spcBef>
                <a:spcPct val="0"/>
              </a:spcBef>
              <a:spcAft>
                <a:spcPct val="0"/>
              </a:spcAft>
              <a:defRPr sz="2000" b="1">
                <a:solidFill>
                  <a:srgbClr val="000099"/>
                </a:solidFill>
                <a:latin typeface="Times New Roman" pitchFamily="18" charset="0"/>
                <a:ea typeface="MS PGothic" pitchFamily="34" charset="-128"/>
              </a:defRPr>
            </a:lvl8pPr>
            <a:lvl9pPr marL="3886200" indent="-228600" algn="r" eaLnBrk="0" fontAlgn="base" hangingPunct="0">
              <a:spcBef>
                <a:spcPct val="0"/>
              </a:spcBef>
              <a:spcAft>
                <a:spcPct val="0"/>
              </a:spcAft>
              <a:defRPr sz="2000" b="1">
                <a:solidFill>
                  <a:srgbClr val="000099"/>
                </a:solidFill>
                <a:latin typeface="Times New Roman" pitchFamily="18" charset="0"/>
                <a:ea typeface="MS PGothic" pitchFamily="34" charset="-128"/>
              </a:defRPr>
            </a:lvl9pPr>
          </a:lstStyle>
          <a:p>
            <a:pPr algn="ctr"/>
            <a:r>
              <a:rPr lang="pt-BR" sz="1400" dirty="0">
                <a:solidFill>
                  <a:srgbClr val="000000"/>
                </a:solidFill>
                <a:latin typeface="+mj-lt"/>
              </a:rPr>
              <a:t>25 anos</a:t>
            </a:r>
          </a:p>
        </p:txBody>
      </p:sp>
      <p:sp>
        <p:nvSpPr>
          <p:cNvPr id="24" name="Elipse 10"/>
          <p:cNvSpPr>
            <a:spLocks noChangeArrowheads="1"/>
          </p:cNvSpPr>
          <p:nvPr/>
        </p:nvSpPr>
        <p:spPr bwMode="auto">
          <a:xfrm>
            <a:off x="184380" y="2619449"/>
            <a:ext cx="439738" cy="379413"/>
          </a:xfrm>
          <a:prstGeom prst="ellipse">
            <a:avLst/>
          </a:prstGeom>
          <a:solidFill>
            <a:srgbClr val="FFC000"/>
          </a:solidFill>
          <a:ln w="38100" algn="ctr">
            <a:solidFill>
              <a:schemeClr val="bg2">
                <a:lumMod val="60000"/>
                <a:lumOff val="40000"/>
              </a:schemeClr>
            </a:solidFill>
            <a:round/>
            <a:headEnd/>
            <a:tailEnd/>
          </a:ln>
        </p:spPr>
        <p:txBody>
          <a:bodyPr lIns="91431" tIns="45715" rIns="91431" bIns="45715"/>
          <a:lstStyle/>
          <a:p>
            <a:pPr>
              <a:defRPr/>
            </a:pPr>
            <a:endParaRPr lang="pt-BR" sz="1400">
              <a:ea typeface="ＭＳ Ｐゴシック" charset="-128"/>
            </a:endParaRPr>
          </a:p>
        </p:txBody>
      </p:sp>
      <p:sp>
        <p:nvSpPr>
          <p:cNvPr id="26" name="Elipse 11"/>
          <p:cNvSpPr>
            <a:spLocks noChangeArrowheads="1"/>
          </p:cNvSpPr>
          <p:nvPr/>
        </p:nvSpPr>
        <p:spPr bwMode="auto">
          <a:xfrm>
            <a:off x="3781655" y="2697237"/>
            <a:ext cx="442913" cy="377825"/>
          </a:xfrm>
          <a:prstGeom prst="ellipse">
            <a:avLst/>
          </a:prstGeom>
          <a:solidFill>
            <a:srgbClr val="FFC000"/>
          </a:solidFill>
          <a:ln w="38100" algn="ctr">
            <a:solidFill>
              <a:schemeClr val="bg2">
                <a:lumMod val="60000"/>
                <a:lumOff val="40000"/>
              </a:schemeClr>
            </a:solidFill>
            <a:round/>
            <a:headEnd/>
            <a:tailEnd/>
          </a:ln>
        </p:spPr>
        <p:txBody>
          <a:bodyPr lIns="91431" tIns="45715" rIns="91431" bIns="45715"/>
          <a:lstStyle/>
          <a:p>
            <a:pPr>
              <a:defRPr/>
            </a:pPr>
            <a:endParaRPr lang="pt-BR" sz="1400">
              <a:ea typeface="ＭＳ Ｐゴシック" charset="-128"/>
            </a:endParaRPr>
          </a:p>
        </p:txBody>
      </p:sp>
      <p:sp>
        <p:nvSpPr>
          <p:cNvPr id="27" name="CaixaDeTexto 14"/>
          <p:cNvSpPr txBox="1">
            <a:spLocks noChangeArrowheads="1"/>
          </p:cNvSpPr>
          <p:nvPr/>
        </p:nvSpPr>
        <p:spPr bwMode="auto">
          <a:xfrm>
            <a:off x="5510485" y="2368139"/>
            <a:ext cx="2301875" cy="307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1" tIns="45715" rIns="91431" bIns="45715">
            <a:spAutoFit/>
          </a:bodyPr>
          <a:lstStyle>
            <a:lvl1pPr>
              <a:defRPr sz="2000" b="1">
                <a:solidFill>
                  <a:srgbClr val="000099"/>
                </a:solidFill>
                <a:latin typeface="Times New Roman" pitchFamily="18" charset="0"/>
                <a:ea typeface="MS PGothic" pitchFamily="34" charset="-128"/>
              </a:defRPr>
            </a:lvl1pPr>
            <a:lvl2pPr marL="742950" indent="-285750">
              <a:defRPr sz="2000" b="1">
                <a:solidFill>
                  <a:srgbClr val="000099"/>
                </a:solidFill>
                <a:latin typeface="Times New Roman" pitchFamily="18" charset="0"/>
                <a:ea typeface="MS PGothic" pitchFamily="34" charset="-128"/>
              </a:defRPr>
            </a:lvl2pPr>
            <a:lvl3pPr marL="1143000" indent="-228600">
              <a:defRPr sz="2000" b="1">
                <a:solidFill>
                  <a:srgbClr val="000099"/>
                </a:solidFill>
                <a:latin typeface="Times New Roman" pitchFamily="18" charset="0"/>
                <a:ea typeface="MS PGothic" pitchFamily="34" charset="-128"/>
              </a:defRPr>
            </a:lvl3pPr>
            <a:lvl4pPr marL="1600200" indent="-228600">
              <a:defRPr sz="2000" b="1">
                <a:solidFill>
                  <a:srgbClr val="000099"/>
                </a:solidFill>
                <a:latin typeface="Times New Roman" pitchFamily="18" charset="0"/>
                <a:ea typeface="MS PGothic" pitchFamily="34" charset="-128"/>
              </a:defRPr>
            </a:lvl4pPr>
            <a:lvl5pPr marL="2057400" indent="-228600">
              <a:defRPr sz="2000" b="1">
                <a:solidFill>
                  <a:srgbClr val="000099"/>
                </a:solidFill>
                <a:latin typeface="Times New Roman" pitchFamily="18" charset="0"/>
                <a:ea typeface="MS PGothic" pitchFamily="34" charset="-128"/>
              </a:defRPr>
            </a:lvl5pPr>
            <a:lvl6pPr marL="2514600" indent="-228600" algn="r" eaLnBrk="0" fontAlgn="base" hangingPunct="0">
              <a:spcBef>
                <a:spcPct val="0"/>
              </a:spcBef>
              <a:spcAft>
                <a:spcPct val="0"/>
              </a:spcAft>
              <a:defRPr sz="2000" b="1">
                <a:solidFill>
                  <a:srgbClr val="000099"/>
                </a:solidFill>
                <a:latin typeface="Times New Roman" pitchFamily="18" charset="0"/>
                <a:ea typeface="MS PGothic" pitchFamily="34" charset="-128"/>
              </a:defRPr>
            </a:lvl6pPr>
            <a:lvl7pPr marL="2971800" indent="-228600" algn="r" eaLnBrk="0" fontAlgn="base" hangingPunct="0">
              <a:spcBef>
                <a:spcPct val="0"/>
              </a:spcBef>
              <a:spcAft>
                <a:spcPct val="0"/>
              </a:spcAft>
              <a:defRPr sz="2000" b="1">
                <a:solidFill>
                  <a:srgbClr val="000099"/>
                </a:solidFill>
                <a:latin typeface="Times New Roman" pitchFamily="18" charset="0"/>
                <a:ea typeface="MS PGothic" pitchFamily="34" charset="-128"/>
              </a:defRPr>
            </a:lvl7pPr>
            <a:lvl8pPr marL="3429000" indent="-228600" algn="r" eaLnBrk="0" fontAlgn="base" hangingPunct="0">
              <a:spcBef>
                <a:spcPct val="0"/>
              </a:spcBef>
              <a:spcAft>
                <a:spcPct val="0"/>
              </a:spcAft>
              <a:defRPr sz="2000" b="1">
                <a:solidFill>
                  <a:srgbClr val="000099"/>
                </a:solidFill>
                <a:latin typeface="Times New Roman" pitchFamily="18" charset="0"/>
                <a:ea typeface="MS PGothic" pitchFamily="34" charset="-128"/>
              </a:defRPr>
            </a:lvl8pPr>
            <a:lvl9pPr marL="3886200" indent="-228600" algn="r" eaLnBrk="0" fontAlgn="base" hangingPunct="0">
              <a:spcBef>
                <a:spcPct val="0"/>
              </a:spcBef>
              <a:spcAft>
                <a:spcPct val="0"/>
              </a:spcAft>
              <a:defRPr sz="2000" b="1">
                <a:solidFill>
                  <a:srgbClr val="000099"/>
                </a:solidFill>
                <a:latin typeface="Times New Roman" pitchFamily="18" charset="0"/>
                <a:ea typeface="MS PGothic" pitchFamily="34" charset="-128"/>
              </a:defRPr>
            </a:lvl9pPr>
          </a:lstStyle>
          <a:p>
            <a:pPr algn="ctr"/>
            <a:r>
              <a:rPr lang="pt-BR" sz="1400" dirty="0">
                <a:solidFill>
                  <a:srgbClr val="000000"/>
                </a:solidFill>
                <a:latin typeface="+mj-lt"/>
              </a:rPr>
              <a:t>100 anos</a:t>
            </a:r>
          </a:p>
        </p:txBody>
      </p:sp>
      <p:cxnSp>
        <p:nvCxnSpPr>
          <p:cNvPr id="28" name="Conector reto 17"/>
          <p:cNvCxnSpPr>
            <a:cxnSpLocks noChangeShapeType="1"/>
          </p:cNvCxnSpPr>
          <p:nvPr/>
        </p:nvCxnSpPr>
        <p:spPr bwMode="auto">
          <a:xfrm>
            <a:off x="6702655" y="2887737"/>
            <a:ext cx="2165350" cy="36512"/>
          </a:xfrm>
          <a:prstGeom prst="line">
            <a:avLst/>
          </a:prstGeom>
          <a:noFill/>
          <a:ln w="76200" algn="ctr">
            <a:solidFill>
              <a:schemeClr val="bg1">
                <a:lumMod val="65000"/>
              </a:schemeClr>
            </a:solidFill>
            <a:prstDash val="sysDot"/>
            <a:round/>
            <a:headEnd/>
            <a:tailEnd/>
          </a:ln>
        </p:spPr>
      </p:cxnSp>
      <p:sp>
        <p:nvSpPr>
          <p:cNvPr id="29" name="Elipse 13"/>
          <p:cNvSpPr>
            <a:spLocks noChangeArrowheads="1"/>
          </p:cNvSpPr>
          <p:nvPr/>
        </p:nvSpPr>
        <p:spPr bwMode="auto">
          <a:xfrm>
            <a:off x="6412143" y="2697237"/>
            <a:ext cx="441325" cy="376237"/>
          </a:xfrm>
          <a:prstGeom prst="ellipse">
            <a:avLst/>
          </a:prstGeom>
          <a:solidFill>
            <a:srgbClr val="FFC000"/>
          </a:solidFill>
          <a:ln w="38100" algn="ctr">
            <a:solidFill>
              <a:schemeClr val="bg2">
                <a:lumMod val="60000"/>
                <a:lumOff val="40000"/>
              </a:schemeClr>
            </a:solidFill>
            <a:round/>
            <a:headEnd/>
            <a:tailEnd/>
          </a:ln>
        </p:spPr>
        <p:txBody>
          <a:bodyPr lIns="91431" tIns="45715" rIns="91431" bIns="45715"/>
          <a:lstStyle/>
          <a:p>
            <a:pPr>
              <a:defRPr/>
            </a:pPr>
            <a:endParaRPr lang="pt-BR" sz="1400">
              <a:ea typeface="ＭＳ Ｐゴシック" charset="-128"/>
            </a:endParaRPr>
          </a:p>
        </p:txBody>
      </p:sp>
      <p:sp>
        <p:nvSpPr>
          <p:cNvPr id="30" name="CaixaDeTexto 11"/>
          <p:cNvSpPr txBox="1">
            <a:spLocks noChangeArrowheads="1"/>
          </p:cNvSpPr>
          <p:nvPr/>
        </p:nvSpPr>
        <p:spPr bwMode="auto">
          <a:xfrm>
            <a:off x="33568" y="2975049"/>
            <a:ext cx="1119187" cy="307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1" tIns="45715" rIns="91431" bIns="45715">
            <a:spAutoFit/>
          </a:bodyPr>
          <a:lstStyle>
            <a:lvl1pPr>
              <a:defRPr sz="2000" b="1">
                <a:solidFill>
                  <a:srgbClr val="000099"/>
                </a:solidFill>
                <a:latin typeface="Times New Roman" pitchFamily="18" charset="0"/>
                <a:ea typeface="MS PGothic" pitchFamily="34" charset="-128"/>
              </a:defRPr>
            </a:lvl1pPr>
            <a:lvl2pPr marL="742950" indent="-285750">
              <a:defRPr sz="2000" b="1">
                <a:solidFill>
                  <a:srgbClr val="000099"/>
                </a:solidFill>
                <a:latin typeface="Times New Roman" pitchFamily="18" charset="0"/>
                <a:ea typeface="MS PGothic" pitchFamily="34" charset="-128"/>
              </a:defRPr>
            </a:lvl2pPr>
            <a:lvl3pPr marL="1143000" indent="-228600">
              <a:defRPr sz="2000" b="1">
                <a:solidFill>
                  <a:srgbClr val="000099"/>
                </a:solidFill>
                <a:latin typeface="Times New Roman" pitchFamily="18" charset="0"/>
                <a:ea typeface="MS PGothic" pitchFamily="34" charset="-128"/>
              </a:defRPr>
            </a:lvl3pPr>
            <a:lvl4pPr marL="1600200" indent="-228600">
              <a:defRPr sz="2000" b="1">
                <a:solidFill>
                  <a:srgbClr val="000099"/>
                </a:solidFill>
                <a:latin typeface="Times New Roman" pitchFamily="18" charset="0"/>
                <a:ea typeface="MS PGothic" pitchFamily="34" charset="-128"/>
              </a:defRPr>
            </a:lvl4pPr>
            <a:lvl5pPr marL="2057400" indent="-228600">
              <a:defRPr sz="2000" b="1">
                <a:solidFill>
                  <a:srgbClr val="000099"/>
                </a:solidFill>
                <a:latin typeface="Times New Roman" pitchFamily="18" charset="0"/>
                <a:ea typeface="MS PGothic" pitchFamily="34" charset="-128"/>
              </a:defRPr>
            </a:lvl5pPr>
            <a:lvl6pPr marL="2514600" indent="-228600" algn="r" eaLnBrk="0" fontAlgn="base" hangingPunct="0">
              <a:spcBef>
                <a:spcPct val="0"/>
              </a:spcBef>
              <a:spcAft>
                <a:spcPct val="0"/>
              </a:spcAft>
              <a:defRPr sz="2000" b="1">
                <a:solidFill>
                  <a:srgbClr val="000099"/>
                </a:solidFill>
                <a:latin typeface="Times New Roman" pitchFamily="18" charset="0"/>
                <a:ea typeface="MS PGothic" pitchFamily="34" charset="-128"/>
              </a:defRPr>
            </a:lvl6pPr>
            <a:lvl7pPr marL="2971800" indent="-228600" algn="r" eaLnBrk="0" fontAlgn="base" hangingPunct="0">
              <a:spcBef>
                <a:spcPct val="0"/>
              </a:spcBef>
              <a:spcAft>
                <a:spcPct val="0"/>
              </a:spcAft>
              <a:defRPr sz="2000" b="1">
                <a:solidFill>
                  <a:srgbClr val="000099"/>
                </a:solidFill>
                <a:latin typeface="Times New Roman" pitchFamily="18" charset="0"/>
                <a:ea typeface="MS PGothic" pitchFamily="34" charset="-128"/>
              </a:defRPr>
            </a:lvl7pPr>
            <a:lvl8pPr marL="3429000" indent="-228600" algn="r" eaLnBrk="0" fontAlgn="base" hangingPunct="0">
              <a:spcBef>
                <a:spcPct val="0"/>
              </a:spcBef>
              <a:spcAft>
                <a:spcPct val="0"/>
              </a:spcAft>
              <a:defRPr sz="2000" b="1">
                <a:solidFill>
                  <a:srgbClr val="000099"/>
                </a:solidFill>
                <a:latin typeface="Times New Roman" pitchFamily="18" charset="0"/>
                <a:ea typeface="MS PGothic" pitchFamily="34" charset="-128"/>
              </a:defRPr>
            </a:lvl8pPr>
            <a:lvl9pPr marL="3886200" indent="-228600" algn="r" eaLnBrk="0" fontAlgn="base" hangingPunct="0">
              <a:spcBef>
                <a:spcPct val="0"/>
              </a:spcBef>
              <a:spcAft>
                <a:spcPct val="0"/>
              </a:spcAft>
              <a:defRPr sz="2000" b="1">
                <a:solidFill>
                  <a:srgbClr val="000099"/>
                </a:solidFill>
                <a:latin typeface="Times New Roman" pitchFamily="18" charset="0"/>
                <a:ea typeface="MS PGothic" pitchFamily="34" charset="-128"/>
              </a:defRPr>
            </a:lvl9pPr>
          </a:lstStyle>
          <a:p>
            <a:r>
              <a:rPr lang="pt-BR" sz="1400">
                <a:solidFill>
                  <a:srgbClr val="000000"/>
                </a:solidFill>
                <a:latin typeface="+mn-lt"/>
              </a:rPr>
              <a:t>Admissão</a:t>
            </a:r>
          </a:p>
        </p:txBody>
      </p:sp>
      <p:sp>
        <p:nvSpPr>
          <p:cNvPr id="31" name="Chave esquerda 17"/>
          <p:cNvSpPr>
            <a:spLocks/>
          </p:cNvSpPr>
          <p:nvPr/>
        </p:nvSpPr>
        <p:spPr bwMode="auto">
          <a:xfrm rot="-5400000">
            <a:off x="5009586" y="2615878"/>
            <a:ext cx="676275" cy="2570162"/>
          </a:xfrm>
          <a:prstGeom prst="leftBrace">
            <a:avLst>
              <a:gd name="adj1" fmla="val 8358"/>
              <a:gd name="adj2" fmla="val 50000"/>
            </a:avLst>
          </a:prstGeom>
          <a:solidFill>
            <a:schemeClr val="bg1"/>
          </a:solidFill>
          <a:ln w="38100">
            <a:solidFill>
              <a:srgbClr val="FF0000"/>
            </a:solidFill>
            <a:round/>
            <a:headEnd/>
            <a:tailEnd/>
          </a:ln>
        </p:spPr>
        <p:txBody>
          <a:bodyPr lIns="91431" tIns="45715" rIns="91431" bIns="45715"/>
          <a:lstStyle/>
          <a:p>
            <a:endParaRPr lang="pt-BR" sz="1400"/>
          </a:p>
        </p:txBody>
      </p:sp>
      <p:sp>
        <p:nvSpPr>
          <p:cNvPr id="32" name="CaixaDeTexto 19"/>
          <p:cNvSpPr txBox="1">
            <a:spLocks noChangeArrowheads="1"/>
          </p:cNvSpPr>
          <p:nvPr/>
        </p:nvSpPr>
        <p:spPr bwMode="auto">
          <a:xfrm>
            <a:off x="4062643" y="3578696"/>
            <a:ext cx="2570162" cy="307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1" tIns="45715" rIns="91431" bIns="45715">
            <a:spAutoFit/>
          </a:bodyPr>
          <a:lstStyle>
            <a:lvl1pPr>
              <a:defRPr sz="2000" b="1">
                <a:solidFill>
                  <a:srgbClr val="000099"/>
                </a:solidFill>
                <a:latin typeface="Times New Roman" pitchFamily="18" charset="0"/>
                <a:ea typeface="MS PGothic" pitchFamily="34" charset="-128"/>
              </a:defRPr>
            </a:lvl1pPr>
            <a:lvl2pPr marL="742950" indent="-285750">
              <a:defRPr sz="2000" b="1">
                <a:solidFill>
                  <a:srgbClr val="000099"/>
                </a:solidFill>
                <a:latin typeface="Times New Roman" pitchFamily="18" charset="0"/>
                <a:ea typeface="MS PGothic" pitchFamily="34" charset="-128"/>
              </a:defRPr>
            </a:lvl2pPr>
            <a:lvl3pPr marL="1143000" indent="-228600">
              <a:defRPr sz="2000" b="1">
                <a:solidFill>
                  <a:srgbClr val="000099"/>
                </a:solidFill>
                <a:latin typeface="Times New Roman" pitchFamily="18" charset="0"/>
                <a:ea typeface="MS PGothic" pitchFamily="34" charset="-128"/>
              </a:defRPr>
            </a:lvl3pPr>
            <a:lvl4pPr marL="1600200" indent="-228600">
              <a:defRPr sz="2000" b="1">
                <a:solidFill>
                  <a:srgbClr val="000099"/>
                </a:solidFill>
                <a:latin typeface="Times New Roman" pitchFamily="18" charset="0"/>
                <a:ea typeface="MS PGothic" pitchFamily="34" charset="-128"/>
              </a:defRPr>
            </a:lvl4pPr>
            <a:lvl5pPr marL="2057400" indent="-228600">
              <a:defRPr sz="2000" b="1">
                <a:solidFill>
                  <a:srgbClr val="000099"/>
                </a:solidFill>
                <a:latin typeface="Times New Roman" pitchFamily="18" charset="0"/>
                <a:ea typeface="MS PGothic" pitchFamily="34" charset="-128"/>
              </a:defRPr>
            </a:lvl5pPr>
            <a:lvl6pPr marL="2514600" indent="-228600" algn="r" eaLnBrk="0" fontAlgn="base" hangingPunct="0">
              <a:spcBef>
                <a:spcPct val="0"/>
              </a:spcBef>
              <a:spcAft>
                <a:spcPct val="0"/>
              </a:spcAft>
              <a:defRPr sz="2000" b="1">
                <a:solidFill>
                  <a:srgbClr val="000099"/>
                </a:solidFill>
                <a:latin typeface="Times New Roman" pitchFamily="18" charset="0"/>
                <a:ea typeface="MS PGothic" pitchFamily="34" charset="-128"/>
              </a:defRPr>
            </a:lvl6pPr>
            <a:lvl7pPr marL="2971800" indent="-228600" algn="r" eaLnBrk="0" fontAlgn="base" hangingPunct="0">
              <a:spcBef>
                <a:spcPct val="0"/>
              </a:spcBef>
              <a:spcAft>
                <a:spcPct val="0"/>
              </a:spcAft>
              <a:defRPr sz="2000" b="1">
                <a:solidFill>
                  <a:srgbClr val="000099"/>
                </a:solidFill>
                <a:latin typeface="Times New Roman" pitchFamily="18" charset="0"/>
                <a:ea typeface="MS PGothic" pitchFamily="34" charset="-128"/>
              </a:defRPr>
            </a:lvl7pPr>
            <a:lvl8pPr marL="3429000" indent="-228600" algn="r" eaLnBrk="0" fontAlgn="base" hangingPunct="0">
              <a:spcBef>
                <a:spcPct val="0"/>
              </a:spcBef>
              <a:spcAft>
                <a:spcPct val="0"/>
              </a:spcAft>
              <a:defRPr sz="2000" b="1">
                <a:solidFill>
                  <a:srgbClr val="000099"/>
                </a:solidFill>
                <a:latin typeface="Times New Roman" pitchFamily="18" charset="0"/>
                <a:ea typeface="MS PGothic" pitchFamily="34" charset="-128"/>
              </a:defRPr>
            </a:lvl8pPr>
            <a:lvl9pPr marL="3886200" indent="-228600" algn="r" eaLnBrk="0" fontAlgn="base" hangingPunct="0">
              <a:spcBef>
                <a:spcPct val="0"/>
              </a:spcBef>
              <a:spcAft>
                <a:spcPct val="0"/>
              </a:spcAft>
              <a:defRPr sz="2000" b="1">
                <a:solidFill>
                  <a:srgbClr val="000099"/>
                </a:solidFill>
                <a:latin typeface="Times New Roman" pitchFamily="18" charset="0"/>
                <a:ea typeface="MS PGothic" pitchFamily="34" charset="-128"/>
              </a:defRPr>
            </a:lvl9pPr>
          </a:lstStyle>
          <a:p>
            <a:pPr algn="ctr"/>
            <a:r>
              <a:rPr lang="pt-BR" sz="1400">
                <a:solidFill>
                  <a:srgbClr val="000000"/>
                </a:solidFill>
                <a:latin typeface="+mn-lt"/>
              </a:rPr>
              <a:t>30 anos</a:t>
            </a:r>
          </a:p>
        </p:txBody>
      </p:sp>
      <p:sp>
        <p:nvSpPr>
          <p:cNvPr id="33" name="Chave esquerda 17"/>
          <p:cNvSpPr>
            <a:spLocks/>
          </p:cNvSpPr>
          <p:nvPr/>
        </p:nvSpPr>
        <p:spPr bwMode="auto">
          <a:xfrm rot="-5400000">
            <a:off x="7482117" y="2713509"/>
            <a:ext cx="663575" cy="2362200"/>
          </a:xfrm>
          <a:prstGeom prst="leftBrace">
            <a:avLst>
              <a:gd name="adj1" fmla="val 8323"/>
              <a:gd name="adj2" fmla="val 50000"/>
            </a:avLst>
          </a:prstGeom>
          <a:solidFill>
            <a:schemeClr val="bg1"/>
          </a:solidFill>
          <a:ln w="38100">
            <a:solidFill>
              <a:srgbClr val="FF0000"/>
            </a:solidFill>
            <a:round/>
            <a:headEnd/>
            <a:tailEnd/>
          </a:ln>
        </p:spPr>
        <p:txBody>
          <a:bodyPr lIns="91431" tIns="45715" rIns="91431" bIns="45715"/>
          <a:lstStyle/>
          <a:p>
            <a:endParaRPr lang="pt-BR" sz="1400"/>
          </a:p>
        </p:txBody>
      </p:sp>
      <p:sp>
        <p:nvSpPr>
          <p:cNvPr id="34" name="CaixaDeTexto 17"/>
          <p:cNvSpPr txBox="1">
            <a:spLocks noChangeArrowheads="1"/>
          </p:cNvSpPr>
          <p:nvPr/>
        </p:nvSpPr>
        <p:spPr bwMode="auto">
          <a:xfrm>
            <a:off x="6843464" y="3562821"/>
            <a:ext cx="1905000" cy="307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1" tIns="45715" rIns="91431" bIns="45715">
            <a:spAutoFit/>
          </a:bodyPr>
          <a:lstStyle>
            <a:lvl1pPr>
              <a:defRPr sz="2000" b="1">
                <a:solidFill>
                  <a:srgbClr val="000099"/>
                </a:solidFill>
                <a:latin typeface="Times New Roman" pitchFamily="18" charset="0"/>
                <a:ea typeface="MS PGothic" pitchFamily="34" charset="-128"/>
              </a:defRPr>
            </a:lvl1pPr>
            <a:lvl2pPr marL="742950" indent="-285750">
              <a:defRPr sz="2000" b="1">
                <a:solidFill>
                  <a:srgbClr val="000099"/>
                </a:solidFill>
                <a:latin typeface="Times New Roman" pitchFamily="18" charset="0"/>
                <a:ea typeface="MS PGothic" pitchFamily="34" charset="-128"/>
              </a:defRPr>
            </a:lvl2pPr>
            <a:lvl3pPr marL="1143000" indent="-228600">
              <a:defRPr sz="2000" b="1">
                <a:solidFill>
                  <a:srgbClr val="000099"/>
                </a:solidFill>
                <a:latin typeface="Times New Roman" pitchFamily="18" charset="0"/>
                <a:ea typeface="MS PGothic" pitchFamily="34" charset="-128"/>
              </a:defRPr>
            </a:lvl3pPr>
            <a:lvl4pPr marL="1600200" indent="-228600">
              <a:defRPr sz="2000" b="1">
                <a:solidFill>
                  <a:srgbClr val="000099"/>
                </a:solidFill>
                <a:latin typeface="Times New Roman" pitchFamily="18" charset="0"/>
                <a:ea typeface="MS PGothic" pitchFamily="34" charset="-128"/>
              </a:defRPr>
            </a:lvl4pPr>
            <a:lvl5pPr marL="2057400" indent="-228600">
              <a:defRPr sz="2000" b="1">
                <a:solidFill>
                  <a:srgbClr val="000099"/>
                </a:solidFill>
                <a:latin typeface="Times New Roman" pitchFamily="18" charset="0"/>
                <a:ea typeface="MS PGothic" pitchFamily="34" charset="-128"/>
              </a:defRPr>
            </a:lvl5pPr>
            <a:lvl6pPr marL="2514600" indent="-228600" algn="r" eaLnBrk="0" fontAlgn="base" hangingPunct="0">
              <a:spcBef>
                <a:spcPct val="0"/>
              </a:spcBef>
              <a:spcAft>
                <a:spcPct val="0"/>
              </a:spcAft>
              <a:defRPr sz="2000" b="1">
                <a:solidFill>
                  <a:srgbClr val="000099"/>
                </a:solidFill>
                <a:latin typeface="Times New Roman" pitchFamily="18" charset="0"/>
                <a:ea typeface="MS PGothic" pitchFamily="34" charset="-128"/>
              </a:defRPr>
            </a:lvl6pPr>
            <a:lvl7pPr marL="2971800" indent="-228600" algn="r" eaLnBrk="0" fontAlgn="base" hangingPunct="0">
              <a:spcBef>
                <a:spcPct val="0"/>
              </a:spcBef>
              <a:spcAft>
                <a:spcPct val="0"/>
              </a:spcAft>
              <a:defRPr sz="2000" b="1">
                <a:solidFill>
                  <a:srgbClr val="000099"/>
                </a:solidFill>
                <a:latin typeface="Times New Roman" pitchFamily="18" charset="0"/>
                <a:ea typeface="MS PGothic" pitchFamily="34" charset="-128"/>
              </a:defRPr>
            </a:lvl7pPr>
            <a:lvl8pPr marL="3429000" indent="-228600" algn="r" eaLnBrk="0" fontAlgn="base" hangingPunct="0">
              <a:spcBef>
                <a:spcPct val="0"/>
              </a:spcBef>
              <a:spcAft>
                <a:spcPct val="0"/>
              </a:spcAft>
              <a:defRPr sz="2000" b="1">
                <a:solidFill>
                  <a:srgbClr val="000099"/>
                </a:solidFill>
                <a:latin typeface="Times New Roman" pitchFamily="18" charset="0"/>
                <a:ea typeface="MS PGothic" pitchFamily="34" charset="-128"/>
              </a:defRPr>
            </a:lvl8pPr>
            <a:lvl9pPr marL="3886200" indent="-228600" algn="r" eaLnBrk="0" fontAlgn="base" hangingPunct="0">
              <a:spcBef>
                <a:spcPct val="0"/>
              </a:spcBef>
              <a:spcAft>
                <a:spcPct val="0"/>
              </a:spcAft>
              <a:defRPr sz="2000" b="1">
                <a:solidFill>
                  <a:srgbClr val="000099"/>
                </a:solidFill>
                <a:latin typeface="Times New Roman" pitchFamily="18" charset="0"/>
                <a:ea typeface="MS PGothic" pitchFamily="34" charset="-128"/>
              </a:defRPr>
            </a:lvl9pPr>
          </a:lstStyle>
          <a:p>
            <a:pPr algn="ctr"/>
            <a:r>
              <a:rPr lang="pt-BR" sz="1400" dirty="0" smtClean="0">
                <a:solidFill>
                  <a:srgbClr val="FF0000"/>
                </a:solidFill>
                <a:latin typeface="+mn-lt"/>
              </a:rPr>
              <a:t>LONGEVIDADE</a:t>
            </a:r>
            <a:endParaRPr lang="pt-BR" sz="1400" dirty="0">
              <a:solidFill>
                <a:srgbClr val="FF0000"/>
              </a:solidFill>
              <a:latin typeface="+mn-lt"/>
            </a:endParaRPr>
          </a:p>
        </p:txBody>
      </p:sp>
      <p:sp>
        <p:nvSpPr>
          <p:cNvPr id="35" name="Elipse 13"/>
          <p:cNvSpPr>
            <a:spLocks noChangeArrowheads="1"/>
          </p:cNvSpPr>
          <p:nvPr/>
        </p:nvSpPr>
        <p:spPr bwMode="auto">
          <a:xfrm>
            <a:off x="8604448" y="2697237"/>
            <a:ext cx="439737" cy="376237"/>
          </a:xfrm>
          <a:prstGeom prst="ellipse">
            <a:avLst/>
          </a:prstGeom>
          <a:solidFill>
            <a:srgbClr val="FFC000"/>
          </a:solidFill>
          <a:ln w="38100" algn="ctr">
            <a:solidFill>
              <a:schemeClr val="bg2">
                <a:lumMod val="60000"/>
                <a:lumOff val="40000"/>
              </a:schemeClr>
            </a:solidFill>
            <a:round/>
            <a:headEnd/>
            <a:tailEnd/>
          </a:ln>
        </p:spPr>
        <p:txBody>
          <a:bodyPr lIns="91431" tIns="45715" rIns="91431" bIns="45715"/>
          <a:lstStyle/>
          <a:p>
            <a:pPr>
              <a:defRPr/>
            </a:pPr>
            <a:endParaRPr lang="pt-BR" sz="1400">
              <a:ea typeface="ＭＳ Ｐゴシック" charset="-128"/>
            </a:endParaRPr>
          </a:p>
        </p:txBody>
      </p:sp>
      <p:sp>
        <p:nvSpPr>
          <p:cNvPr id="36" name="CaixaDeTexto 1"/>
          <p:cNvSpPr txBox="1">
            <a:spLocks noChangeArrowheads="1"/>
          </p:cNvSpPr>
          <p:nvPr/>
        </p:nvSpPr>
        <p:spPr bwMode="auto">
          <a:xfrm>
            <a:off x="5938381" y="3051249"/>
            <a:ext cx="1561884" cy="523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5" rIns="91431" bIns="45715">
            <a:spAutoFit/>
          </a:bodyPr>
          <a:lstStyle>
            <a:lvl1pPr>
              <a:defRPr sz="2000" b="1">
                <a:solidFill>
                  <a:srgbClr val="000099"/>
                </a:solidFill>
                <a:latin typeface="Times New Roman" pitchFamily="18" charset="0"/>
                <a:ea typeface="MS PGothic" pitchFamily="34" charset="-128"/>
              </a:defRPr>
            </a:lvl1pPr>
            <a:lvl2pPr marL="742950" indent="-285750">
              <a:defRPr sz="2000" b="1">
                <a:solidFill>
                  <a:srgbClr val="000099"/>
                </a:solidFill>
                <a:latin typeface="Times New Roman" pitchFamily="18" charset="0"/>
                <a:ea typeface="MS PGothic" pitchFamily="34" charset="-128"/>
              </a:defRPr>
            </a:lvl2pPr>
            <a:lvl3pPr marL="1143000" indent="-228600">
              <a:defRPr sz="2000" b="1">
                <a:solidFill>
                  <a:srgbClr val="000099"/>
                </a:solidFill>
                <a:latin typeface="Times New Roman" pitchFamily="18" charset="0"/>
                <a:ea typeface="MS PGothic" pitchFamily="34" charset="-128"/>
              </a:defRPr>
            </a:lvl3pPr>
            <a:lvl4pPr marL="1600200" indent="-228600">
              <a:defRPr sz="2000" b="1">
                <a:solidFill>
                  <a:srgbClr val="000099"/>
                </a:solidFill>
                <a:latin typeface="Times New Roman" pitchFamily="18" charset="0"/>
                <a:ea typeface="MS PGothic" pitchFamily="34" charset="-128"/>
              </a:defRPr>
            </a:lvl4pPr>
            <a:lvl5pPr marL="2057400" indent="-228600">
              <a:defRPr sz="2000" b="1">
                <a:solidFill>
                  <a:srgbClr val="000099"/>
                </a:solidFill>
                <a:latin typeface="Times New Roman" pitchFamily="18" charset="0"/>
                <a:ea typeface="MS PGothic" pitchFamily="34" charset="-128"/>
              </a:defRPr>
            </a:lvl5pPr>
            <a:lvl6pPr marL="2514600" indent="-228600" algn="r" eaLnBrk="0" fontAlgn="base" hangingPunct="0">
              <a:spcBef>
                <a:spcPct val="0"/>
              </a:spcBef>
              <a:spcAft>
                <a:spcPct val="0"/>
              </a:spcAft>
              <a:defRPr sz="2000" b="1">
                <a:solidFill>
                  <a:srgbClr val="000099"/>
                </a:solidFill>
                <a:latin typeface="Times New Roman" pitchFamily="18" charset="0"/>
                <a:ea typeface="MS PGothic" pitchFamily="34" charset="-128"/>
              </a:defRPr>
            </a:lvl6pPr>
            <a:lvl7pPr marL="2971800" indent="-228600" algn="r" eaLnBrk="0" fontAlgn="base" hangingPunct="0">
              <a:spcBef>
                <a:spcPct val="0"/>
              </a:spcBef>
              <a:spcAft>
                <a:spcPct val="0"/>
              </a:spcAft>
              <a:defRPr sz="2000" b="1">
                <a:solidFill>
                  <a:srgbClr val="000099"/>
                </a:solidFill>
                <a:latin typeface="Times New Roman" pitchFamily="18" charset="0"/>
                <a:ea typeface="MS PGothic" pitchFamily="34" charset="-128"/>
              </a:defRPr>
            </a:lvl7pPr>
            <a:lvl8pPr marL="3429000" indent="-228600" algn="r" eaLnBrk="0" fontAlgn="base" hangingPunct="0">
              <a:spcBef>
                <a:spcPct val="0"/>
              </a:spcBef>
              <a:spcAft>
                <a:spcPct val="0"/>
              </a:spcAft>
              <a:defRPr sz="2000" b="1">
                <a:solidFill>
                  <a:srgbClr val="000099"/>
                </a:solidFill>
                <a:latin typeface="Times New Roman" pitchFamily="18" charset="0"/>
                <a:ea typeface="MS PGothic" pitchFamily="34" charset="-128"/>
              </a:defRPr>
            </a:lvl8pPr>
            <a:lvl9pPr marL="3886200" indent="-228600" algn="r" eaLnBrk="0" fontAlgn="base" hangingPunct="0">
              <a:spcBef>
                <a:spcPct val="0"/>
              </a:spcBef>
              <a:spcAft>
                <a:spcPct val="0"/>
              </a:spcAft>
              <a:defRPr sz="2000" b="1">
                <a:solidFill>
                  <a:srgbClr val="000099"/>
                </a:solidFill>
                <a:latin typeface="Times New Roman" pitchFamily="18" charset="0"/>
                <a:ea typeface="MS PGothic" pitchFamily="34" charset="-128"/>
              </a:defRPr>
            </a:lvl9pPr>
          </a:lstStyle>
          <a:p>
            <a:pPr algn="ctr"/>
            <a:r>
              <a:rPr lang="pt-BR" sz="1400">
                <a:solidFill>
                  <a:srgbClr val="000000"/>
                </a:solidFill>
                <a:latin typeface="+mn-lt"/>
              </a:rPr>
              <a:t>Fim dos benefícios</a:t>
            </a:r>
          </a:p>
          <a:p>
            <a:pPr algn="ctr"/>
            <a:r>
              <a:rPr lang="pt-BR" sz="1400">
                <a:solidFill>
                  <a:srgbClr val="000000"/>
                </a:solidFill>
                <a:latin typeface="+mn-lt"/>
              </a:rPr>
              <a:t>complementares</a:t>
            </a:r>
          </a:p>
        </p:txBody>
      </p:sp>
      <p:sp>
        <p:nvSpPr>
          <p:cNvPr id="37" name="CaixaDeTexto 30"/>
          <p:cNvSpPr txBox="1">
            <a:spLocks noChangeArrowheads="1"/>
          </p:cNvSpPr>
          <p:nvPr/>
        </p:nvSpPr>
        <p:spPr bwMode="auto">
          <a:xfrm>
            <a:off x="8316416" y="2235156"/>
            <a:ext cx="1052513" cy="5847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1" tIns="45715" rIns="91431" bIns="45715">
            <a:spAutoFit/>
          </a:bodyPr>
          <a:lstStyle>
            <a:lvl1pPr>
              <a:defRPr sz="2000" b="1">
                <a:solidFill>
                  <a:srgbClr val="000099"/>
                </a:solidFill>
                <a:latin typeface="Times New Roman" pitchFamily="18" charset="0"/>
                <a:ea typeface="MS PGothic" pitchFamily="34" charset="-128"/>
              </a:defRPr>
            </a:lvl1pPr>
            <a:lvl2pPr marL="742950" indent="-285750">
              <a:defRPr sz="2000" b="1">
                <a:solidFill>
                  <a:srgbClr val="000099"/>
                </a:solidFill>
                <a:latin typeface="Times New Roman" pitchFamily="18" charset="0"/>
                <a:ea typeface="MS PGothic" pitchFamily="34" charset="-128"/>
              </a:defRPr>
            </a:lvl2pPr>
            <a:lvl3pPr marL="1143000" indent="-228600">
              <a:defRPr sz="2000" b="1">
                <a:solidFill>
                  <a:srgbClr val="000099"/>
                </a:solidFill>
                <a:latin typeface="Times New Roman" pitchFamily="18" charset="0"/>
                <a:ea typeface="MS PGothic" pitchFamily="34" charset="-128"/>
              </a:defRPr>
            </a:lvl3pPr>
            <a:lvl4pPr marL="1600200" indent="-228600">
              <a:defRPr sz="2000" b="1">
                <a:solidFill>
                  <a:srgbClr val="000099"/>
                </a:solidFill>
                <a:latin typeface="Times New Roman" pitchFamily="18" charset="0"/>
                <a:ea typeface="MS PGothic" pitchFamily="34" charset="-128"/>
              </a:defRPr>
            </a:lvl4pPr>
            <a:lvl5pPr marL="2057400" indent="-228600">
              <a:defRPr sz="2000" b="1">
                <a:solidFill>
                  <a:srgbClr val="000099"/>
                </a:solidFill>
                <a:latin typeface="Times New Roman" pitchFamily="18" charset="0"/>
                <a:ea typeface="MS PGothic" pitchFamily="34" charset="-128"/>
              </a:defRPr>
            </a:lvl5pPr>
            <a:lvl6pPr marL="2514600" indent="-228600" algn="r" eaLnBrk="0" fontAlgn="base" hangingPunct="0">
              <a:spcBef>
                <a:spcPct val="0"/>
              </a:spcBef>
              <a:spcAft>
                <a:spcPct val="0"/>
              </a:spcAft>
              <a:defRPr sz="2000" b="1">
                <a:solidFill>
                  <a:srgbClr val="000099"/>
                </a:solidFill>
                <a:latin typeface="Times New Roman" pitchFamily="18" charset="0"/>
                <a:ea typeface="MS PGothic" pitchFamily="34" charset="-128"/>
              </a:defRPr>
            </a:lvl6pPr>
            <a:lvl7pPr marL="2971800" indent="-228600" algn="r" eaLnBrk="0" fontAlgn="base" hangingPunct="0">
              <a:spcBef>
                <a:spcPct val="0"/>
              </a:spcBef>
              <a:spcAft>
                <a:spcPct val="0"/>
              </a:spcAft>
              <a:defRPr sz="2000" b="1">
                <a:solidFill>
                  <a:srgbClr val="000099"/>
                </a:solidFill>
                <a:latin typeface="Times New Roman" pitchFamily="18" charset="0"/>
                <a:ea typeface="MS PGothic" pitchFamily="34" charset="-128"/>
              </a:defRPr>
            </a:lvl7pPr>
            <a:lvl8pPr marL="3429000" indent="-228600" algn="r" eaLnBrk="0" fontAlgn="base" hangingPunct="0">
              <a:spcBef>
                <a:spcPct val="0"/>
              </a:spcBef>
              <a:spcAft>
                <a:spcPct val="0"/>
              </a:spcAft>
              <a:defRPr sz="2000" b="1">
                <a:solidFill>
                  <a:srgbClr val="000099"/>
                </a:solidFill>
                <a:latin typeface="Times New Roman" pitchFamily="18" charset="0"/>
                <a:ea typeface="MS PGothic" pitchFamily="34" charset="-128"/>
              </a:defRPr>
            </a:lvl8pPr>
            <a:lvl9pPr marL="3886200" indent="-228600" algn="r" eaLnBrk="0" fontAlgn="base" hangingPunct="0">
              <a:spcBef>
                <a:spcPct val="0"/>
              </a:spcBef>
              <a:spcAft>
                <a:spcPct val="0"/>
              </a:spcAft>
              <a:defRPr sz="2000" b="1">
                <a:solidFill>
                  <a:srgbClr val="000099"/>
                </a:solidFill>
                <a:latin typeface="Times New Roman" pitchFamily="18" charset="0"/>
                <a:ea typeface="MS PGothic" pitchFamily="34" charset="-128"/>
              </a:defRPr>
            </a:lvl9pPr>
          </a:lstStyle>
          <a:p>
            <a:pPr algn="ctr"/>
            <a:r>
              <a:rPr lang="pt-BR" sz="3200" dirty="0" smtClean="0">
                <a:solidFill>
                  <a:srgbClr val="FF0000"/>
                </a:solidFill>
                <a:latin typeface="+mn-lt"/>
              </a:rPr>
              <a:t>?</a:t>
            </a:r>
            <a:endParaRPr lang="pt-BR" sz="3200" dirty="0">
              <a:solidFill>
                <a:srgbClr val="FF0000"/>
              </a:solidFill>
              <a:latin typeface="+mn-lt"/>
            </a:endParaRPr>
          </a:p>
        </p:txBody>
      </p:sp>
      <p:sp>
        <p:nvSpPr>
          <p:cNvPr id="38" name="CaixaDeTexto 18"/>
          <p:cNvSpPr txBox="1">
            <a:spLocks noChangeArrowheads="1"/>
          </p:cNvSpPr>
          <p:nvPr/>
        </p:nvSpPr>
        <p:spPr bwMode="auto">
          <a:xfrm>
            <a:off x="3697518" y="4289896"/>
            <a:ext cx="3484562" cy="307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1" tIns="45715" rIns="91431" bIns="45715">
            <a:spAutoFit/>
          </a:bodyPr>
          <a:lstStyle>
            <a:lvl1pPr>
              <a:defRPr sz="2000" b="1">
                <a:solidFill>
                  <a:srgbClr val="000099"/>
                </a:solidFill>
                <a:latin typeface="Times New Roman" pitchFamily="18" charset="0"/>
                <a:ea typeface="MS PGothic" pitchFamily="34" charset="-128"/>
              </a:defRPr>
            </a:lvl1pPr>
            <a:lvl2pPr marL="742950" indent="-285750">
              <a:defRPr sz="2000" b="1">
                <a:solidFill>
                  <a:srgbClr val="000099"/>
                </a:solidFill>
                <a:latin typeface="Times New Roman" pitchFamily="18" charset="0"/>
                <a:ea typeface="MS PGothic" pitchFamily="34" charset="-128"/>
              </a:defRPr>
            </a:lvl2pPr>
            <a:lvl3pPr marL="1143000" indent="-228600">
              <a:defRPr sz="2000" b="1">
                <a:solidFill>
                  <a:srgbClr val="000099"/>
                </a:solidFill>
                <a:latin typeface="Times New Roman" pitchFamily="18" charset="0"/>
                <a:ea typeface="MS PGothic" pitchFamily="34" charset="-128"/>
              </a:defRPr>
            </a:lvl3pPr>
            <a:lvl4pPr marL="1600200" indent="-228600">
              <a:defRPr sz="2000" b="1">
                <a:solidFill>
                  <a:srgbClr val="000099"/>
                </a:solidFill>
                <a:latin typeface="Times New Roman" pitchFamily="18" charset="0"/>
                <a:ea typeface="MS PGothic" pitchFamily="34" charset="-128"/>
              </a:defRPr>
            </a:lvl4pPr>
            <a:lvl5pPr marL="2057400" indent="-228600">
              <a:defRPr sz="2000" b="1">
                <a:solidFill>
                  <a:srgbClr val="000099"/>
                </a:solidFill>
                <a:latin typeface="Times New Roman" pitchFamily="18" charset="0"/>
                <a:ea typeface="MS PGothic" pitchFamily="34" charset="-128"/>
              </a:defRPr>
            </a:lvl5pPr>
            <a:lvl6pPr marL="2514600" indent="-228600" algn="r" eaLnBrk="0" fontAlgn="base" hangingPunct="0">
              <a:spcBef>
                <a:spcPct val="0"/>
              </a:spcBef>
              <a:spcAft>
                <a:spcPct val="0"/>
              </a:spcAft>
              <a:defRPr sz="2000" b="1">
                <a:solidFill>
                  <a:srgbClr val="000099"/>
                </a:solidFill>
                <a:latin typeface="Times New Roman" pitchFamily="18" charset="0"/>
                <a:ea typeface="MS PGothic" pitchFamily="34" charset="-128"/>
              </a:defRPr>
            </a:lvl6pPr>
            <a:lvl7pPr marL="2971800" indent="-228600" algn="r" eaLnBrk="0" fontAlgn="base" hangingPunct="0">
              <a:spcBef>
                <a:spcPct val="0"/>
              </a:spcBef>
              <a:spcAft>
                <a:spcPct val="0"/>
              </a:spcAft>
              <a:defRPr sz="2000" b="1">
                <a:solidFill>
                  <a:srgbClr val="000099"/>
                </a:solidFill>
                <a:latin typeface="Times New Roman" pitchFamily="18" charset="0"/>
                <a:ea typeface="MS PGothic" pitchFamily="34" charset="-128"/>
              </a:defRPr>
            </a:lvl7pPr>
            <a:lvl8pPr marL="3429000" indent="-228600" algn="r" eaLnBrk="0" fontAlgn="base" hangingPunct="0">
              <a:spcBef>
                <a:spcPct val="0"/>
              </a:spcBef>
              <a:spcAft>
                <a:spcPct val="0"/>
              </a:spcAft>
              <a:defRPr sz="2000" b="1">
                <a:solidFill>
                  <a:srgbClr val="000099"/>
                </a:solidFill>
                <a:latin typeface="Times New Roman" pitchFamily="18" charset="0"/>
                <a:ea typeface="MS PGothic" pitchFamily="34" charset="-128"/>
              </a:defRPr>
            </a:lvl8pPr>
            <a:lvl9pPr marL="3886200" indent="-228600" algn="r" eaLnBrk="0" fontAlgn="base" hangingPunct="0">
              <a:spcBef>
                <a:spcPct val="0"/>
              </a:spcBef>
              <a:spcAft>
                <a:spcPct val="0"/>
              </a:spcAft>
              <a:defRPr sz="2000" b="1">
                <a:solidFill>
                  <a:srgbClr val="000099"/>
                </a:solidFill>
                <a:latin typeface="Times New Roman" pitchFamily="18" charset="0"/>
                <a:ea typeface="MS PGothic" pitchFamily="34" charset="-128"/>
              </a:defRPr>
            </a:lvl9pPr>
          </a:lstStyle>
          <a:p>
            <a:pPr algn="ctr"/>
            <a:r>
              <a:rPr lang="pt-BR" sz="1400">
                <a:solidFill>
                  <a:srgbClr val="000000"/>
                </a:solidFill>
                <a:latin typeface="+mn-lt"/>
              </a:rPr>
              <a:t>Fase de Benefícios</a:t>
            </a:r>
          </a:p>
        </p:txBody>
      </p:sp>
      <p:sp>
        <p:nvSpPr>
          <p:cNvPr id="40" name="CaixaDeTexto 30"/>
          <p:cNvSpPr txBox="1">
            <a:spLocks noChangeArrowheads="1"/>
          </p:cNvSpPr>
          <p:nvPr/>
        </p:nvSpPr>
        <p:spPr bwMode="auto">
          <a:xfrm>
            <a:off x="4088043" y="1484784"/>
            <a:ext cx="1503107" cy="735733"/>
          </a:xfrm>
          <a:prstGeom prst="wedgeEllipseCallout">
            <a:avLst>
              <a:gd name="adj1" fmla="val -37500"/>
              <a:gd name="adj2" fmla="val 79525"/>
            </a:avLst>
          </a:prstGeom>
          <a:solidFill>
            <a:srgbClr val="FFC000"/>
          </a:solidFill>
          <a:ln>
            <a:noFill/>
          </a:ln>
          <a:extLst/>
        </p:spPr>
        <p:txBody>
          <a:bodyPr wrap="square" lIns="91431" tIns="45715" rIns="91431" bIns="45715">
            <a:spAutoFit/>
          </a:bodyPr>
          <a:lstStyle>
            <a:lvl1pPr>
              <a:defRPr sz="2000" b="1">
                <a:solidFill>
                  <a:srgbClr val="000099"/>
                </a:solidFill>
                <a:latin typeface="Times New Roman" pitchFamily="18" charset="0"/>
                <a:ea typeface="MS PGothic" pitchFamily="34" charset="-128"/>
              </a:defRPr>
            </a:lvl1pPr>
            <a:lvl2pPr marL="742950" indent="-285750">
              <a:defRPr sz="2000" b="1">
                <a:solidFill>
                  <a:srgbClr val="000099"/>
                </a:solidFill>
                <a:latin typeface="Times New Roman" pitchFamily="18" charset="0"/>
                <a:ea typeface="MS PGothic" pitchFamily="34" charset="-128"/>
              </a:defRPr>
            </a:lvl2pPr>
            <a:lvl3pPr marL="1143000" indent="-228600">
              <a:defRPr sz="2000" b="1">
                <a:solidFill>
                  <a:srgbClr val="000099"/>
                </a:solidFill>
                <a:latin typeface="Times New Roman" pitchFamily="18" charset="0"/>
                <a:ea typeface="MS PGothic" pitchFamily="34" charset="-128"/>
              </a:defRPr>
            </a:lvl3pPr>
            <a:lvl4pPr marL="1600200" indent="-228600">
              <a:defRPr sz="2000" b="1">
                <a:solidFill>
                  <a:srgbClr val="000099"/>
                </a:solidFill>
                <a:latin typeface="Times New Roman" pitchFamily="18" charset="0"/>
                <a:ea typeface="MS PGothic" pitchFamily="34" charset="-128"/>
              </a:defRPr>
            </a:lvl4pPr>
            <a:lvl5pPr marL="2057400" indent="-228600">
              <a:defRPr sz="2000" b="1">
                <a:solidFill>
                  <a:srgbClr val="000099"/>
                </a:solidFill>
                <a:latin typeface="Times New Roman" pitchFamily="18" charset="0"/>
                <a:ea typeface="MS PGothic" pitchFamily="34" charset="-128"/>
              </a:defRPr>
            </a:lvl5pPr>
            <a:lvl6pPr marL="2514600" indent="-228600" algn="r" eaLnBrk="0" fontAlgn="base" hangingPunct="0">
              <a:spcBef>
                <a:spcPct val="0"/>
              </a:spcBef>
              <a:spcAft>
                <a:spcPct val="0"/>
              </a:spcAft>
              <a:defRPr sz="2000" b="1">
                <a:solidFill>
                  <a:srgbClr val="000099"/>
                </a:solidFill>
                <a:latin typeface="Times New Roman" pitchFamily="18" charset="0"/>
                <a:ea typeface="MS PGothic" pitchFamily="34" charset="-128"/>
              </a:defRPr>
            </a:lvl6pPr>
            <a:lvl7pPr marL="2971800" indent="-228600" algn="r" eaLnBrk="0" fontAlgn="base" hangingPunct="0">
              <a:spcBef>
                <a:spcPct val="0"/>
              </a:spcBef>
              <a:spcAft>
                <a:spcPct val="0"/>
              </a:spcAft>
              <a:defRPr sz="2000" b="1">
                <a:solidFill>
                  <a:srgbClr val="000099"/>
                </a:solidFill>
                <a:latin typeface="Times New Roman" pitchFamily="18" charset="0"/>
                <a:ea typeface="MS PGothic" pitchFamily="34" charset="-128"/>
              </a:defRPr>
            </a:lvl7pPr>
            <a:lvl8pPr marL="3429000" indent="-228600" algn="r" eaLnBrk="0" fontAlgn="base" hangingPunct="0">
              <a:spcBef>
                <a:spcPct val="0"/>
              </a:spcBef>
              <a:spcAft>
                <a:spcPct val="0"/>
              </a:spcAft>
              <a:defRPr sz="2000" b="1">
                <a:solidFill>
                  <a:srgbClr val="000099"/>
                </a:solidFill>
                <a:latin typeface="Times New Roman" pitchFamily="18" charset="0"/>
                <a:ea typeface="MS PGothic" pitchFamily="34" charset="-128"/>
              </a:defRPr>
            </a:lvl8pPr>
            <a:lvl9pPr marL="3886200" indent="-228600" algn="r" eaLnBrk="0" fontAlgn="base" hangingPunct="0">
              <a:spcBef>
                <a:spcPct val="0"/>
              </a:spcBef>
              <a:spcAft>
                <a:spcPct val="0"/>
              </a:spcAft>
              <a:defRPr sz="2000" b="1">
                <a:solidFill>
                  <a:srgbClr val="000099"/>
                </a:solidFill>
                <a:latin typeface="Times New Roman" pitchFamily="18" charset="0"/>
                <a:ea typeface="MS PGothic" pitchFamily="34" charset="-128"/>
              </a:defRPr>
            </a:lvl9pPr>
          </a:lstStyle>
          <a:p>
            <a:pPr algn="ctr"/>
            <a:r>
              <a:rPr lang="pt-BR" sz="1400" dirty="0" smtClean="0">
                <a:solidFill>
                  <a:srgbClr val="FF0000"/>
                </a:solidFill>
                <a:latin typeface="+mn-lt"/>
              </a:rPr>
              <a:t>Idade legal no futuro?</a:t>
            </a:r>
            <a:endParaRPr lang="pt-BR" sz="1400" dirty="0">
              <a:solidFill>
                <a:srgbClr val="FF0000"/>
              </a:solidFill>
              <a:latin typeface="+mn-lt"/>
            </a:endParaRPr>
          </a:p>
        </p:txBody>
      </p:sp>
      <p:sp>
        <p:nvSpPr>
          <p:cNvPr id="3" name="CaixaDeTexto 2"/>
          <p:cNvSpPr txBox="1"/>
          <p:nvPr/>
        </p:nvSpPr>
        <p:spPr>
          <a:xfrm>
            <a:off x="2699792" y="5867980"/>
            <a:ext cx="4482288" cy="369332"/>
          </a:xfrm>
          <a:prstGeom prst="rect">
            <a:avLst/>
          </a:prstGeom>
          <a:solidFill>
            <a:schemeClr val="tx2">
              <a:lumMod val="60000"/>
              <a:lumOff val="40000"/>
            </a:schemeClr>
          </a:solidFill>
        </p:spPr>
        <p:txBody>
          <a:bodyPr wrap="square" rtlCol="0">
            <a:spAutoFit/>
          </a:bodyPr>
          <a:lstStyle/>
          <a:p>
            <a:r>
              <a:rPr lang="pt-BR" b="1" dirty="0" smtClean="0">
                <a:solidFill>
                  <a:schemeClr val="bg1"/>
                </a:solidFill>
              </a:rPr>
              <a:t>Temos 45 anos para encontrar uma solução!</a:t>
            </a:r>
            <a:endParaRPr lang="en-US" b="1" dirty="0">
              <a:solidFill>
                <a:schemeClr val="bg1"/>
              </a:solidFill>
            </a:endParaRPr>
          </a:p>
        </p:txBody>
      </p:sp>
      <p:cxnSp>
        <p:nvCxnSpPr>
          <p:cNvPr id="6" name="Conector angulado 5"/>
          <p:cNvCxnSpPr>
            <a:stCxn id="8" idx="2"/>
            <a:endCxn id="3" idx="1"/>
          </p:cNvCxnSpPr>
          <p:nvPr/>
        </p:nvCxnSpPr>
        <p:spPr>
          <a:xfrm rot="16200000" flipH="1">
            <a:off x="2153129" y="5505983"/>
            <a:ext cx="517262" cy="576064"/>
          </a:xfrm>
          <a:prstGeom prst="bentConnector2">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9" name="Conector angulado 8"/>
          <p:cNvCxnSpPr>
            <a:stCxn id="3" idx="3"/>
            <a:endCxn id="49" idx="4"/>
          </p:cNvCxnSpPr>
          <p:nvPr/>
        </p:nvCxnSpPr>
        <p:spPr>
          <a:xfrm flipV="1">
            <a:off x="7182080" y="5537125"/>
            <a:ext cx="720544" cy="515521"/>
          </a:xfrm>
          <a:prstGeom prst="bentConnector2">
            <a:avLst/>
          </a:prstGeom>
          <a:ln w="28575">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42267458"/>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9589" t="7616" r="6905" b="46164"/>
          <a:stretch/>
        </p:blipFill>
        <p:spPr bwMode="auto">
          <a:xfrm>
            <a:off x="3995936" y="1340768"/>
            <a:ext cx="4977599" cy="26309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Espaço Reservado para Número de Slide 1"/>
          <p:cNvSpPr>
            <a:spLocks noGrp="1"/>
          </p:cNvSpPr>
          <p:nvPr>
            <p:ph type="sldNum" sz="quarter" idx="12"/>
          </p:nvPr>
        </p:nvSpPr>
        <p:spPr/>
        <p:txBody>
          <a:bodyPr/>
          <a:lstStyle/>
          <a:p>
            <a:fld id="{1297A8C9-8EA8-442C-8843-1DFC11C799B5}" type="slidenum">
              <a:rPr lang="pt-BR" smtClean="0"/>
              <a:pPr/>
              <a:t>32</a:t>
            </a:fld>
            <a:endParaRPr lang="pt-BR" dirty="0"/>
          </a:p>
        </p:txBody>
      </p:sp>
      <p:sp>
        <p:nvSpPr>
          <p:cNvPr id="3" name="Título 1"/>
          <p:cNvSpPr txBox="1">
            <a:spLocks/>
          </p:cNvSpPr>
          <p:nvPr/>
        </p:nvSpPr>
        <p:spPr>
          <a:xfrm>
            <a:off x="1547664" y="764704"/>
            <a:ext cx="7344816" cy="37424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a:r>
              <a:rPr lang="pt-BR" sz="2800" b="1" dirty="0" smtClean="0"/>
              <a:t>TAXAS DE JUROS</a:t>
            </a:r>
            <a:endParaRPr lang="pt-BR" sz="2800" b="1" dirty="0"/>
          </a:p>
        </p:txBody>
      </p:sp>
      <p:pic>
        <p:nvPicPr>
          <p:cNvPr id="1027"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t="60424" r="27330" b="15294"/>
          <a:stretch/>
        </p:blipFill>
        <p:spPr bwMode="auto">
          <a:xfrm>
            <a:off x="467544" y="3717032"/>
            <a:ext cx="6318792" cy="20162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8" name="Picture 4"/>
          <p:cNvPicPr>
            <a:picLocks noChangeAspect="1" noChangeArrowheads="1"/>
          </p:cNvPicPr>
          <p:nvPr/>
        </p:nvPicPr>
        <p:blipFill rotWithShape="1">
          <a:blip r:embed="rId3">
            <a:extLst>
              <a:ext uri="{28A0092B-C50C-407E-A947-70E740481C1C}">
                <a14:useLocalDpi xmlns:a14="http://schemas.microsoft.com/office/drawing/2010/main" val="0"/>
              </a:ext>
            </a:extLst>
          </a:blip>
          <a:srcRect t="86827"/>
          <a:stretch/>
        </p:blipFill>
        <p:spPr bwMode="auto">
          <a:xfrm>
            <a:off x="468636" y="5660372"/>
            <a:ext cx="6326234" cy="4329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CaixaDeTexto 3"/>
          <p:cNvSpPr txBox="1"/>
          <p:nvPr/>
        </p:nvSpPr>
        <p:spPr>
          <a:xfrm>
            <a:off x="424691" y="2924944"/>
            <a:ext cx="3168352" cy="707886"/>
          </a:xfrm>
          <a:prstGeom prst="rect">
            <a:avLst/>
          </a:prstGeom>
          <a:solidFill>
            <a:schemeClr val="accent1">
              <a:lumMod val="40000"/>
              <a:lumOff val="60000"/>
            </a:schemeClr>
          </a:solidFill>
        </p:spPr>
        <p:txBody>
          <a:bodyPr wrap="square" rtlCol="0">
            <a:spAutoFit/>
          </a:bodyPr>
          <a:lstStyle/>
          <a:p>
            <a:pPr defTabSz="212725">
              <a:tabLst>
                <a:tab pos="1339850" algn="l"/>
              </a:tabLst>
            </a:pPr>
            <a:r>
              <a:rPr lang="pt-BR" sz="2000" b="1" dirty="0" smtClean="0"/>
              <a:t>Salário Inicial:   R$ 17.500</a:t>
            </a:r>
          </a:p>
          <a:p>
            <a:pPr defTabSz="273050"/>
            <a:r>
              <a:rPr lang="pt-BR" sz="2000" b="1" dirty="0" smtClean="0"/>
              <a:t>Salário Final: 	R$ 27.113</a:t>
            </a:r>
            <a:endParaRPr lang="en-US" sz="2000" b="1" dirty="0"/>
          </a:p>
        </p:txBody>
      </p:sp>
    </p:spTree>
    <p:extLst>
      <p:ext uri="{BB962C8B-B14F-4D97-AF65-F5344CB8AC3E}">
        <p14:creationId xmlns:p14="http://schemas.microsoft.com/office/powerpoint/2010/main" val="1762386373"/>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Número de Slide 1"/>
          <p:cNvSpPr>
            <a:spLocks noGrp="1"/>
          </p:cNvSpPr>
          <p:nvPr>
            <p:ph type="sldNum" sz="quarter" idx="12"/>
          </p:nvPr>
        </p:nvSpPr>
        <p:spPr/>
        <p:txBody>
          <a:bodyPr/>
          <a:lstStyle/>
          <a:p>
            <a:fld id="{1297A8C9-8EA8-442C-8843-1DFC11C799B5}" type="slidenum">
              <a:rPr lang="pt-BR" smtClean="0"/>
              <a:pPr/>
              <a:t>33</a:t>
            </a:fld>
            <a:endParaRPr lang="pt-BR" dirty="0"/>
          </a:p>
        </p:txBody>
      </p:sp>
      <p:sp>
        <p:nvSpPr>
          <p:cNvPr id="3" name="Título 1"/>
          <p:cNvSpPr txBox="1">
            <a:spLocks/>
          </p:cNvSpPr>
          <p:nvPr/>
        </p:nvSpPr>
        <p:spPr>
          <a:xfrm>
            <a:off x="1547664" y="764704"/>
            <a:ext cx="7344816" cy="37424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a:r>
              <a:rPr lang="pt-BR" sz="2800" b="1" dirty="0" smtClean="0"/>
              <a:t>TAXAS DE JUROS</a:t>
            </a:r>
            <a:endParaRPr lang="pt-BR" sz="2800" b="1" dirty="0"/>
          </a:p>
        </p:txBody>
      </p:sp>
      <p:sp>
        <p:nvSpPr>
          <p:cNvPr id="4" name="CaixaDeTexto 3"/>
          <p:cNvSpPr txBox="1"/>
          <p:nvPr/>
        </p:nvSpPr>
        <p:spPr>
          <a:xfrm>
            <a:off x="424691" y="2924944"/>
            <a:ext cx="3168352" cy="707886"/>
          </a:xfrm>
          <a:prstGeom prst="rect">
            <a:avLst/>
          </a:prstGeom>
          <a:solidFill>
            <a:schemeClr val="accent1">
              <a:lumMod val="40000"/>
              <a:lumOff val="60000"/>
            </a:schemeClr>
          </a:solidFill>
        </p:spPr>
        <p:txBody>
          <a:bodyPr wrap="square" rtlCol="0">
            <a:spAutoFit/>
          </a:bodyPr>
          <a:lstStyle/>
          <a:p>
            <a:pPr defTabSz="212725">
              <a:tabLst>
                <a:tab pos="1339850" algn="l"/>
              </a:tabLst>
            </a:pPr>
            <a:r>
              <a:rPr lang="pt-BR" sz="2000" b="1" dirty="0" smtClean="0"/>
              <a:t>Salário Inicial:   R$ 17.500</a:t>
            </a:r>
          </a:p>
          <a:p>
            <a:pPr defTabSz="273050"/>
            <a:r>
              <a:rPr lang="pt-BR" sz="2000" b="1" dirty="0" smtClean="0"/>
              <a:t>Salário Final: 	R$ 27.113</a:t>
            </a:r>
            <a:endParaRPr lang="en-US" sz="2000" b="1" dirty="0"/>
          </a:p>
        </p:txBody>
      </p:sp>
      <p:pic>
        <p:nvPicPr>
          <p:cNvPr id="8" name="Imagem 7"/>
          <p:cNvPicPr>
            <a:picLocks noChangeAspect="1" noChangeArrowheads="1"/>
          </p:cNvPicPr>
          <p:nvPr/>
        </p:nvPicPr>
        <p:blipFill rotWithShape="1">
          <a:blip r:embed="rId2">
            <a:extLst>
              <a:ext uri="{28A0092B-C50C-407E-A947-70E740481C1C}">
                <a14:useLocalDpi xmlns:a14="http://schemas.microsoft.com/office/drawing/2010/main" val="0"/>
              </a:ext>
            </a:extLst>
          </a:blip>
          <a:srcRect l="10305" t="6738" r="8356" b="45853"/>
          <a:stretch/>
        </p:blipFill>
        <p:spPr bwMode="auto">
          <a:xfrm>
            <a:off x="4139952" y="1416256"/>
            <a:ext cx="4615741" cy="2570754"/>
          </a:xfrm>
          <a:prstGeom prst="rect">
            <a:avLst/>
          </a:prstGeom>
          <a:noFill/>
          <a:extLst>
            <a:ext uri="{909E8E84-426E-40DD-AFC4-6F175D3DCCD1}">
              <a14:hiddenFill xmlns:a14="http://schemas.microsoft.com/office/drawing/2010/main">
                <a:solidFill>
                  <a:srgbClr val="FFFFFF"/>
                </a:solidFill>
              </a14:hiddenFill>
            </a:ext>
          </a:extLst>
        </p:spPr>
      </p:pic>
      <p:pic>
        <p:nvPicPr>
          <p:cNvPr id="9" name="Imagem 8"/>
          <p:cNvPicPr>
            <a:picLocks noChangeAspect="1" noChangeArrowheads="1"/>
          </p:cNvPicPr>
          <p:nvPr/>
        </p:nvPicPr>
        <p:blipFill rotWithShape="1">
          <a:blip r:embed="rId2">
            <a:extLst>
              <a:ext uri="{28A0092B-C50C-407E-A947-70E740481C1C}">
                <a14:useLocalDpi xmlns:a14="http://schemas.microsoft.com/office/drawing/2010/main" val="0"/>
              </a:ext>
            </a:extLst>
          </a:blip>
          <a:srcRect t="61362" r="26164" b="15505"/>
          <a:stretch/>
        </p:blipFill>
        <p:spPr bwMode="auto">
          <a:xfrm>
            <a:off x="371727" y="3786787"/>
            <a:ext cx="6720553" cy="2012006"/>
          </a:xfrm>
          <a:prstGeom prst="rect">
            <a:avLst/>
          </a:prstGeom>
          <a:noFill/>
          <a:extLst>
            <a:ext uri="{909E8E84-426E-40DD-AFC4-6F175D3DCCD1}">
              <a14:hiddenFill xmlns:a14="http://schemas.microsoft.com/office/drawing/2010/main">
                <a:solidFill>
                  <a:srgbClr val="FFFFFF"/>
                </a:solidFill>
              </a14:hiddenFill>
            </a:ext>
          </a:extLst>
        </p:spPr>
      </p:pic>
      <p:pic>
        <p:nvPicPr>
          <p:cNvPr id="10" name="Imagem 9"/>
          <p:cNvPicPr>
            <a:picLocks noChangeAspect="1" noChangeArrowheads="1"/>
          </p:cNvPicPr>
          <p:nvPr/>
        </p:nvPicPr>
        <p:blipFill rotWithShape="1">
          <a:blip r:embed="rId2">
            <a:extLst>
              <a:ext uri="{28A0092B-C50C-407E-A947-70E740481C1C}">
                <a14:useLocalDpi xmlns:a14="http://schemas.microsoft.com/office/drawing/2010/main" val="0"/>
              </a:ext>
            </a:extLst>
          </a:blip>
          <a:srcRect t="94486" r="25922" b="-350"/>
          <a:stretch/>
        </p:blipFill>
        <p:spPr bwMode="auto">
          <a:xfrm>
            <a:off x="371728" y="5655477"/>
            <a:ext cx="6742625" cy="5098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04397314"/>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ítulo 1"/>
          <p:cNvSpPr txBox="1">
            <a:spLocks/>
          </p:cNvSpPr>
          <p:nvPr/>
        </p:nvSpPr>
        <p:spPr>
          <a:xfrm>
            <a:off x="179512" y="692696"/>
            <a:ext cx="8568952" cy="37424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pt-BR" b="1" dirty="0" smtClean="0"/>
              <a:t>EXPERIÊNCIAS DIFERENTES</a:t>
            </a:r>
            <a:endParaRPr lang="pt-BR" b="1" dirty="0"/>
          </a:p>
        </p:txBody>
      </p:sp>
      <p:pic>
        <p:nvPicPr>
          <p:cNvPr id="3074" name="Picture 2" descr="http://www.inclusive.org.br/wp-content/uploads/2011/01/Diferen%C3%A7a.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7544" y="1328059"/>
            <a:ext cx="6480720" cy="48605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28028560"/>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Número de Slide 1"/>
          <p:cNvSpPr>
            <a:spLocks noGrp="1"/>
          </p:cNvSpPr>
          <p:nvPr>
            <p:ph type="sldNum" sz="quarter" idx="12"/>
          </p:nvPr>
        </p:nvSpPr>
        <p:spPr/>
        <p:txBody>
          <a:bodyPr/>
          <a:lstStyle/>
          <a:p>
            <a:fld id="{1297A8C9-8EA8-442C-8843-1DFC11C799B5}" type="slidenum">
              <a:rPr lang="pt-BR" smtClean="0"/>
              <a:pPr/>
              <a:t>35</a:t>
            </a:fld>
            <a:endParaRPr lang="pt-BR" dirty="0"/>
          </a:p>
        </p:txBody>
      </p:sp>
      <p:sp>
        <p:nvSpPr>
          <p:cNvPr id="4" name="Título 1"/>
          <p:cNvSpPr txBox="1">
            <a:spLocks/>
          </p:cNvSpPr>
          <p:nvPr/>
        </p:nvSpPr>
        <p:spPr>
          <a:xfrm>
            <a:off x="1547664" y="764704"/>
            <a:ext cx="7344816" cy="37424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a:r>
              <a:rPr lang="pt-BR" sz="2800" b="1" dirty="0" smtClean="0"/>
              <a:t>COMPARATIVO SP-PREVCOM E FUNPRESP-EXE</a:t>
            </a:r>
            <a:endParaRPr lang="pt-BR" sz="2800" b="1" dirty="0"/>
          </a:p>
        </p:txBody>
      </p:sp>
      <p:graphicFrame>
        <p:nvGraphicFramePr>
          <p:cNvPr id="5" name="Tabela 4"/>
          <p:cNvGraphicFramePr>
            <a:graphicFrameLocks noGrp="1"/>
          </p:cNvGraphicFramePr>
          <p:nvPr>
            <p:extLst>
              <p:ext uri="{D42A27DB-BD31-4B8C-83A1-F6EECF244321}">
                <p14:modId xmlns:p14="http://schemas.microsoft.com/office/powerpoint/2010/main" val="934297991"/>
              </p:ext>
            </p:extLst>
          </p:nvPr>
        </p:nvGraphicFramePr>
        <p:xfrm>
          <a:off x="395535" y="1563712"/>
          <a:ext cx="8568954" cy="4490720"/>
        </p:xfrm>
        <a:graphic>
          <a:graphicData uri="http://schemas.openxmlformats.org/drawingml/2006/table">
            <a:tbl>
              <a:tblPr firstRow="1" bandRow="1">
                <a:tableStyleId>{5C22544A-7EE6-4342-B048-85BDC9FD1C3A}</a:tableStyleId>
              </a:tblPr>
              <a:tblGrid>
                <a:gridCol w="2232249"/>
                <a:gridCol w="3240360"/>
                <a:gridCol w="3096345"/>
              </a:tblGrid>
              <a:tr h="370840">
                <a:tc>
                  <a:txBody>
                    <a:bodyPr/>
                    <a:lstStyle/>
                    <a:p>
                      <a:r>
                        <a:rPr lang="pt-BR" dirty="0" smtClean="0"/>
                        <a:t>TEMA</a:t>
                      </a:r>
                      <a:endParaRPr lang="pt-BR" dirty="0"/>
                    </a:p>
                  </a:txBody>
                  <a:tcPr>
                    <a:solidFill>
                      <a:srgbClr val="0070C0"/>
                    </a:solidFill>
                  </a:tcPr>
                </a:tc>
                <a:tc>
                  <a:txBody>
                    <a:bodyPr/>
                    <a:lstStyle/>
                    <a:p>
                      <a:pPr algn="ctr"/>
                      <a:r>
                        <a:rPr lang="pt-BR" dirty="0" smtClean="0"/>
                        <a:t>SPPREVCOM </a:t>
                      </a:r>
                      <a:endParaRPr lang="pt-BR" dirty="0"/>
                    </a:p>
                  </a:txBody>
                  <a:tcPr>
                    <a:solidFill>
                      <a:srgbClr val="0070C0"/>
                    </a:solidFill>
                  </a:tcPr>
                </a:tc>
                <a:tc>
                  <a:txBody>
                    <a:bodyPr/>
                    <a:lstStyle/>
                    <a:p>
                      <a:pPr algn="ctr"/>
                      <a:r>
                        <a:rPr lang="pt-BR" dirty="0" smtClean="0"/>
                        <a:t>FUNPRESP - EXE</a:t>
                      </a:r>
                      <a:endParaRPr lang="pt-BR" dirty="0"/>
                    </a:p>
                  </a:txBody>
                  <a:tcPr>
                    <a:solidFill>
                      <a:srgbClr val="0070C0"/>
                    </a:solidFill>
                  </a:tcPr>
                </a:tc>
              </a:tr>
              <a:tr h="370840">
                <a:tc>
                  <a:txBody>
                    <a:bodyPr/>
                    <a:lstStyle/>
                    <a:p>
                      <a:r>
                        <a:rPr lang="pt-BR" b="1" dirty="0" smtClean="0"/>
                        <a:t>Tipo</a:t>
                      </a:r>
                      <a:r>
                        <a:rPr lang="pt-BR" b="1" baseline="0" dirty="0" smtClean="0"/>
                        <a:t> de Entidade</a:t>
                      </a:r>
                      <a:endParaRPr lang="pt-BR" b="1" dirty="0"/>
                    </a:p>
                  </a:txBody>
                  <a:tcPr anchor="ctr"/>
                </a:tc>
                <a:tc>
                  <a:txBody>
                    <a:bodyPr/>
                    <a:lstStyle/>
                    <a:p>
                      <a:pPr algn="ctr"/>
                      <a:r>
                        <a:rPr lang="pt-BR" dirty="0" smtClean="0"/>
                        <a:t>Fundação</a:t>
                      </a:r>
                      <a:r>
                        <a:rPr lang="pt-BR" baseline="0" dirty="0" smtClean="0"/>
                        <a:t> privada</a:t>
                      </a:r>
                      <a:endParaRPr lang="pt-BR" dirty="0"/>
                    </a:p>
                  </a:txBody>
                  <a:tcPr anchor="ctr"/>
                </a:tc>
                <a:tc>
                  <a:txBody>
                    <a:bodyPr/>
                    <a:lstStyle/>
                    <a:p>
                      <a:pPr algn="ctr"/>
                      <a:r>
                        <a:rPr lang="pt-BR" dirty="0" smtClean="0"/>
                        <a:t>Fundação</a:t>
                      </a:r>
                      <a:r>
                        <a:rPr lang="pt-BR" baseline="0" dirty="0" smtClean="0"/>
                        <a:t> privada</a:t>
                      </a:r>
                      <a:endParaRPr lang="pt-BR" dirty="0"/>
                    </a:p>
                  </a:txBody>
                  <a:tcPr anchor="ctr"/>
                </a:tc>
              </a:tr>
              <a:tr h="370840">
                <a:tc>
                  <a:txBody>
                    <a:bodyPr/>
                    <a:lstStyle/>
                    <a:p>
                      <a:r>
                        <a:rPr lang="pt-BR" b="1" dirty="0" smtClean="0"/>
                        <a:t>Público</a:t>
                      </a:r>
                      <a:endParaRPr lang="pt-BR" b="1" dirty="0"/>
                    </a:p>
                  </a:txBody>
                  <a:tcPr anchor="ctr"/>
                </a:tc>
                <a:tc>
                  <a:txBody>
                    <a:bodyPr/>
                    <a:lstStyle/>
                    <a:p>
                      <a:pPr algn="ctr"/>
                      <a:r>
                        <a:rPr lang="pt-BR" dirty="0" smtClean="0"/>
                        <a:t>Todos os servidores</a:t>
                      </a:r>
                      <a:r>
                        <a:rPr lang="pt-BR" baseline="0" dirty="0" smtClean="0"/>
                        <a:t> estaduais</a:t>
                      </a:r>
                      <a:endParaRPr lang="pt-BR" dirty="0"/>
                    </a:p>
                  </a:txBody>
                  <a:tcPr anchor="ctr"/>
                </a:tc>
                <a:tc>
                  <a:txBody>
                    <a:bodyPr/>
                    <a:lstStyle/>
                    <a:p>
                      <a:pPr algn="ctr"/>
                      <a:r>
                        <a:rPr lang="pt-BR" dirty="0" smtClean="0"/>
                        <a:t>Servidores</a:t>
                      </a:r>
                      <a:r>
                        <a:rPr lang="pt-BR" baseline="0" dirty="0" smtClean="0"/>
                        <a:t> do Poder Executivo da União</a:t>
                      </a:r>
                      <a:endParaRPr lang="pt-BR" dirty="0"/>
                    </a:p>
                  </a:txBody>
                  <a:tcPr anchor="ctr"/>
                </a:tc>
              </a:tr>
              <a:tr h="843568">
                <a:tc>
                  <a:txBody>
                    <a:bodyPr/>
                    <a:lstStyle/>
                    <a:p>
                      <a:r>
                        <a:rPr lang="pt-BR" b="1" dirty="0" smtClean="0"/>
                        <a:t>Tipo</a:t>
                      </a:r>
                      <a:r>
                        <a:rPr lang="pt-BR" b="1" baseline="0" dirty="0" smtClean="0"/>
                        <a:t> de Plano</a:t>
                      </a:r>
                      <a:endParaRPr lang="pt-BR" b="1" dirty="0"/>
                    </a:p>
                  </a:txBody>
                  <a:tcPr anchor="ctr"/>
                </a:tc>
                <a:tc>
                  <a:txBody>
                    <a:bodyPr/>
                    <a:lstStyle/>
                    <a:p>
                      <a:pPr algn="ctr"/>
                      <a:r>
                        <a:rPr lang="pt-BR" dirty="0" smtClean="0"/>
                        <a:t>CD puro</a:t>
                      </a:r>
                      <a:endParaRPr lang="pt-BR" dirty="0"/>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pt-BR" dirty="0" smtClean="0"/>
                        <a:t>CD + Fundo de </a:t>
                      </a:r>
                      <a:r>
                        <a:rPr lang="pt-BR" baseline="0" dirty="0" smtClean="0"/>
                        <a:t>Cobertura de Benefícios Extraordinários - FCBE</a:t>
                      </a:r>
                      <a:endParaRPr lang="pt-BR" dirty="0"/>
                    </a:p>
                  </a:txBody>
                  <a:tcPr anchor="ctr"/>
                </a:tc>
              </a:tr>
              <a:tr h="370840">
                <a:tc>
                  <a:txBody>
                    <a:bodyPr/>
                    <a:lstStyle/>
                    <a:p>
                      <a:r>
                        <a:rPr lang="pt-BR" b="1" dirty="0" smtClean="0"/>
                        <a:t>Contribuição Participante</a:t>
                      </a:r>
                      <a:endParaRPr lang="pt-BR" b="1" dirty="0"/>
                    </a:p>
                  </a:txBody>
                  <a:tcPr anchor="ctr"/>
                </a:tc>
                <a:tc>
                  <a:txBody>
                    <a:bodyPr/>
                    <a:lstStyle/>
                    <a:p>
                      <a:pPr algn="ctr"/>
                      <a:r>
                        <a:rPr lang="pt-BR" dirty="0" smtClean="0"/>
                        <a:t>Não</a:t>
                      </a:r>
                      <a:r>
                        <a:rPr lang="pt-BR" baseline="0" dirty="0" smtClean="0"/>
                        <a:t> há limite de contribuição </a:t>
                      </a:r>
                      <a:endParaRPr lang="pt-BR" dirty="0"/>
                    </a:p>
                  </a:txBody>
                  <a:tcPr anchor="ctr"/>
                </a:tc>
                <a:tc>
                  <a:txBody>
                    <a:bodyPr/>
                    <a:lstStyle/>
                    <a:p>
                      <a:pPr algn="ctr"/>
                      <a:r>
                        <a:rPr lang="pt-BR" dirty="0" smtClean="0"/>
                        <a:t>Limitada a 3 níveis:</a:t>
                      </a:r>
                    </a:p>
                    <a:p>
                      <a:pPr algn="ctr"/>
                      <a:r>
                        <a:rPr lang="pt-BR" dirty="0" smtClean="0"/>
                        <a:t> 7,5%, 8,0% e 8,5%</a:t>
                      </a:r>
                      <a:endParaRPr lang="pt-BR" dirty="0"/>
                    </a:p>
                  </a:txBody>
                  <a:tcPr anchor="ctr"/>
                </a:tc>
              </a:tr>
              <a:tr h="370840">
                <a:tc>
                  <a:txBody>
                    <a:bodyPr/>
                    <a:lstStyle/>
                    <a:p>
                      <a:r>
                        <a:rPr lang="pt-BR" b="1" dirty="0" smtClean="0"/>
                        <a:t>Contribuição Patrocinador</a:t>
                      </a:r>
                      <a:endParaRPr lang="pt-BR" b="1" dirty="0"/>
                    </a:p>
                  </a:txBody>
                  <a:tcPr anchor="ctr"/>
                </a:tc>
                <a:tc>
                  <a:txBody>
                    <a:bodyPr/>
                    <a:lstStyle/>
                    <a:p>
                      <a:pPr algn="ctr"/>
                      <a:r>
                        <a:rPr lang="pt-BR" dirty="0" smtClean="0"/>
                        <a:t>Paritária</a:t>
                      </a:r>
                      <a:r>
                        <a:rPr lang="pt-BR" baseline="0" dirty="0" smtClean="0"/>
                        <a:t> até 7,5%</a:t>
                      </a:r>
                      <a:endParaRPr lang="pt-BR" dirty="0"/>
                    </a:p>
                  </a:txBody>
                  <a:tcPr anchor="ctr"/>
                </a:tc>
                <a:tc>
                  <a:txBody>
                    <a:bodyPr/>
                    <a:lstStyle/>
                    <a:p>
                      <a:pPr algn="ctr"/>
                      <a:r>
                        <a:rPr lang="pt-BR" dirty="0" smtClean="0"/>
                        <a:t>Paritária aos</a:t>
                      </a:r>
                      <a:r>
                        <a:rPr lang="pt-BR" baseline="0" dirty="0" smtClean="0"/>
                        <a:t> 3 níveis</a:t>
                      </a:r>
                      <a:endParaRPr lang="pt-BR" dirty="0"/>
                    </a:p>
                  </a:txBody>
                  <a:tcPr anchor="ctr"/>
                </a:tc>
              </a:tr>
              <a:tr h="370840">
                <a:tc>
                  <a:txBody>
                    <a:bodyPr/>
                    <a:lstStyle/>
                    <a:p>
                      <a:r>
                        <a:rPr lang="pt-BR" b="1" dirty="0" smtClean="0"/>
                        <a:t>Contribuições</a:t>
                      </a:r>
                      <a:r>
                        <a:rPr lang="pt-BR" b="1" baseline="0" dirty="0" smtClean="0"/>
                        <a:t> Facultativas</a:t>
                      </a:r>
                      <a:endParaRPr lang="pt-BR" b="1" dirty="0"/>
                    </a:p>
                  </a:txBody>
                  <a:tcPr anchor="ctr"/>
                </a:tc>
                <a:tc>
                  <a:txBody>
                    <a:bodyPr/>
                    <a:lstStyle/>
                    <a:p>
                      <a:pPr algn="ctr"/>
                      <a:r>
                        <a:rPr lang="pt-BR" dirty="0" smtClean="0"/>
                        <a:t>Sem limites estabelecidos, de acordo</a:t>
                      </a:r>
                      <a:r>
                        <a:rPr lang="pt-BR" baseline="0" dirty="0" smtClean="0"/>
                        <a:t> com o desejo do participante</a:t>
                      </a:r>
                      <a:endParaRPr lang="pt-BR" dirty="0"/>
                    </a:p>
                  </a:txBody>
                  <a:tcPr anchor="ctr"/>
                </a:tc>
                <a:tc>
                  <a:txBody>
                    <a:bodyPr/>
                    <a:lstStyle/>
                    <a:p>
                      <a:pPr algn="ctr"/>
                      <a:r>
                        <a:rPr lang="pt-BR" dirty="0" smtClean="0"/>
                        <a:t>Limite máximo de R$ 2.040,00</a:t>
                      </a:r>
                      <a:endParaRPr lang="pt-BR" dirty="0"/>
                    </a:p>
                  </a:txBody>
                  <a:tcPr anchor="ctr"/>
                </a:tc>
              </a:tr>
            </a:tbl>
          </a:graphicData>
        </a:graphic>
      </p:graphicFrame>
    </p:spTree>
    <p:extLst>
      <p:ext uri="{BB962C8B-B14F-4D97-AF65-F5344CB8AC3E}">
        <p14:creationId xmlns:p14="http://schemas.microsoft.com/office/powerpoint/2010/main" val="2657027490"/>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Número de Slide 1"/>
          <p:cNvSpPr>
            <a:spLocks noGrp="1"/>
          </p:cNvSpPr>
          <p:nvPr>
            <p:ph type="sldNum" sz="quarter" idx="12"/>
          </p:nvPr>
        </p:nvSpPr>
        <p:spPr/>
        <p:txBody>
          <a:bodyPr/>
          <a:lstStyle/>
          <a:p>
            <a:fld id="{1297A8C9-8EA8-442C-8843-1DFC11C799B5}" type="slidenum">
              <a:rPr lang="pt-BR" smtClean="0"/>
              <a:pPr/>
              <a:t>36</a:t>
            </a:fld>
            <a:endParaRPr lang="pt-BR" dirty="0"/>
          </a:p>
        </p:txBody>
      </p:sp>
      <p:sp>
        <p:nvSpPr>
          <p:cNvPr id="4" name="Título 1"/>
          <p:cNvSpPr txBox="1">
            <a:spLocks/>
          </p:cNvSpPr>
          <p:nvPr/>
        </p:nvSpPr>
        <p:spPr>
          <a:xfrm>
            <a:off x="1547664" y="764704"/>
            <a:ext cx="7344816" cy="37424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a:r>
              <a:rPr lang="pt-BR" sz="2800" b="1" dirty="0" smtClean="0"/>
              <a:t>COMPARATIVO SP-PREVCOM E FUNPRESP-EXE</a:t>
            </a:r>
            <a:endParaRPr lang="pt-BR" sz="2800" b="1" dirty="0"/>
          </a:p>
        </p:txBody>
      </p:sp>
      <p:graphicFrame>
        <p:nvGraphicFramePr>
          <p:cNvPr id="5" name="Tabela 4"/>
          <p:cNvGraphicFramePr>
            <a:graphicFrameLocks noGrp="1"/>
          </p:cNvGraphicFramePr>
          <p:nvPr>
            <p:extLst>
              <p:ext uri="{D42A27DB-BD31-4B8C-83A1-F6EECF244321}">
                <p14:modId xmlns:p14="http://schemas.microsoft.com/office/powerpoint/2010/main" val="2060758116"/>
              </p:ext>
            </p:extLst>
          </p:nvPr>
        </p:nvGraphicFramePr>
        <p:xfrm>
          <a:off x="395535" y="1412776"/>
          <a:ext cx="8568954" cy="5203180"/>
        </p:xfrm>
        <a:graphic>
          <a:graphicData uri="http://schemas.openxmlformats.org/drawingml/2006/table">
            <a:tbl>
              <a:tblPr firstRow="1" bandRow="1">
                <a:tableStyleId>{5C22544A-7EE6-4342-B048-85BDC9FD1C3A}</a:tableStyleId>
              </a:tblPr>
              <a:tblGrid>
                <a:gridCol w="2520281"/>
                <a:gridCol w="2664296"/>
                <a:gridCol w="3384377"/>
              </a:tblGrid>
              <a:tr h="387340">
                <a:tc>
                  <a:txBody>
                    <a:bodyPr/>
                    <a:lstStyle/>
                    <a:p>
                      <a:r>
                        <a:rPr lang="pt-BR" dirty="0" smtClean="0"/>
                        <a:t>TEMA</a:t>
                      </a:r>
                      <a:endParaRPr lang="pt-BR" dirty="0"/>
                    </a:p>
                  </a:txBody>
                  <a:tcPr/>
                </a:tc>
                <a:tc>
                  <a:txBody>
                    <a:bodyPr/>
                    <a:lstStyle/>
                    <a:p>
                      <a:pPr algn="ctr"/>
                      <a:r>
                        <a:rPr lang="pt-BR" dirty="0" smtClean="0"/>
                        <a:t>SPPREVCOM </a:t>
                      </a:r>
                      <a:endParaRPr lang="pt-BR" dirty="0"/>
                    </a:p>
                  </a:txBody>
                  <a:tcPr/>
                </a:tc>
                <a:tc>
                  <a:txBody>
                    <a:bodyPr/>
                    <a:lstStyle/>
                    <a:p>
                      <a:pPr algn="ctr"/>
                      <a:r>
                        <a:rPr lang="pt-BR" dirty="0" smtClean="0"/>
                        <a:t>FUNPRESP</a:t>
                      </a:r>
                      <a:endParaRPr lang="pt-BR" dirty="0"/>
                    </a:p>
                  </a:txBody>
                  <a:tcPr/>
                </a:tc>
              </a:tr>
              <a:tr h="764788">
                <a:tc>
                  <a:txBody>
                    <a:bodyPr/>
                    <a:lstStyle/>
                    <a:p>
                      <a:r>
                        <a:rPr lang="pt-BR" b="1" dirty="0" smtClean="0"/>
                        <a:t>Destinação</a:t>
                      </a:r>
                      <a:r>
                        <a:rPr lang="pt-BR" b="1" baseline="0" dirty="0" smtClean="0"/>
                        <a:t> da Contribuição</a:t>
                      </a:r>
                      <a:endParaRPr lang="pt-BR" b="1" dirty="0"/>
                    </a:p>
                  </a:txBody>
                  <a:tcPr anchor="ctr"/>
                </a:tc>
                <a:tc>
                  <a:txBody>
                    <a:bodyPr/>
                    <a:lstStyle/>
                    <a:p>
                      <a:pPr algn="ctr"/>
                      <a:r>
                        <a:rPr lang="pt-BR" dirty="0" smtClean="0"/>
                        <a:t>Conta individual</a:t>
                      </a:r>
                      <a:r>
                        <a:rPr lang="pt-BR" baseline="0" dirty="0" smtClean="0"/>
                        <a:t> do participante e administração da entidade </a:t>
                      </a:r>
                      <a:endParaRPr lang="pt-BR" dirty="0"/>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pt-BR" dirty="0" smtClean="0"/>
                        <a:t>Conta individual</a:t>
                      </a:r>
                      <a:r>
                        <a:rPr lang="pt-BR" baseline="0" dirty="0" smtClean="0"/>
                        <a:t> do participante,  administração da entidade e FCBE </a:t>
                      </a:r>
                      <a:endParaRPr lang="pt-BR" dirty="0" smtClean="0"/>
                    </a:p>
                  </a:txBody>
                  <a:tcPr anchor="ctr"/>
                </a:tc>
              </a:tr>
              <a:tr h="1153324">
                <a:tc>
                  <a:txBody>
                    <a:bodyPr/>
                    <a:lstStyle/>
                    <a:p>
                      <a:r>
                        <a:rPr lang="pt-BR" b="1" dirty="0" smtClean="0"/>
                        <a:t>Percentual</a:t>
                      </a:r>
                      <a:r>
                        <a:rPr lang="pt-BR" b="1" baseline="0" dirty="0" smtClean="0"/>
                        <a:t> de Contribuição Destinado à Conta do Participante</a:t>
                      </a:r>
                      <a:endParaRPr lang="pt-BR" b="1" dirty="0"/>
                    </a:p>
                  </a:txBody>
                  <a:tcPr anchor="ctr"/>
                </a:tc>
                <a:tc>
                  <a:txBody>
                    <a:bodyPr/>
                    <a:lstStyle/>
                    <a:p>
                      <a:pPr algn="ctr"/>
                      <a:r>
                        <a:rPr lang="pt-BR" dirty="0" smtClean="0"/>
                        <a:t>95% e</a:t>
                      </a:r>
                      <a:r>
                        <a:rPr lang="pt-BR" baseline="0" dirty="0" smtClean="0"/>
                        <a:t> independe do percentual de contribuição *</a:t>
                      </a:r>
                    </a:p>
                    <a:p>
                      <a:pPr algn="ctr"/>
                      <a:r>
                        <a:rPr lang="pt-BR" sz="1400" baseline="0" dirty="0" smtClean="0"/>
                        <a:t>(* 100% a partir de 2016)</a:t>
                      </a:r>
                      <a:endParaRPr lang="pt-BR" sz="1400" dirty="0"/>
                    </a:p>
                  </a:txBody>
                  <a:tcPr anchor="ctr"/>
                </a:tc>
                <a:tc>
                  <a:txBody>
                    <a:bodyPr/>
                    <a:lstStyle/>
                    <a:p>
                      <a:r>
                        <a:rPr lang="pt-BR" dirty="0" smtClean="0"/>
                        <a:t>Depende do</a:t>
                      </a:r>
                      <a:r>
                        <a:rPr lang="pt-BR" baseline="0" dirty="0" smtClean="0"/>
                        <a:t> nível de contribuição:</a:t>
                      </a:r>
                    </a:p>
                    <a:p>
                      <a:pPr algn="ctr"/>
                      <a:r>
                        <a:rPr lang="pt-BR" baseline="0" dirty="0" smtClean="0"/>
                        <a:t>7,5% = 68,53%</a:t>
                      </a:r>
                    </a:p>
                    <a:p>
                      <a:pPr algn="ctr"/>
                      <a:r>
                        <a:rPr lang="pt-BR" baseline="0" dirty="0" smtClean="0"/>
                        <a:t>8,0% = 70,06%</a:t>
                      </a:r>
                    </a:p>
                    <a:p>
                      <a:pPr algn="ctr"/>
                      <a:r>
                        <a:rPr lang="pt-BR" baseline="0" dirty="0" smtClean="0"/>
                        <a:t>8,5% = 71,41%</a:t>
                      </a:r>
                      <a:endParaRPr lang="pt-BR" dirty="0"/>
                    </a:p>
                  </a:txBody>
                  <a:tcPr anchor="ctr"/>
                </a:tc>
              </a:tr>
              <a:tr h="468660">
                <a:tc>
                  <a:txBody>
                    <a:bodyPr/>
                    <a:lstStyle/>
                    <a:p>
                      <a:r>
                        <a:rPr lang="pt-BR" b="1" dirty="0" smtClean="0"/>
                        <a:t>Benefício</a:t>
                      </a:r>
                      <a:r>
                        <a:rPr lang="pt-BR" b="1" baseline="0" dirty="0" smtClean="0"/>
                        <a:t> de Risco </a:t>
                      </a:r>
                      <a:endParaRPr lang="pt-BR" b="1" dirty="0"/>
                    </a:p>
                  </a:txBody>
                  <a:tcPr anchor="ctr"/>
                </a:tc>
                <a:tc>
                  <a:txBody>
                    <a:bodyPr/>
                    <a:lstStyle/>
                    <a:p>
                      <a:pPr algn="ctr"/>
                      <a:r>
                        <a:rPr lang="pt-BR" dirty="0" smtClean="0"/>
                        <a:t>Opcional e individualizado</a:t>
                      </a:r>
                    </a:p>
                    <a:p>
                      <a:pPr algn="ctr"/>
                      <a:r>
                        <a:rPr lang="pt-BR" dirty="0" smtClean="0"/>
                        <a:t>Coberto</a:t>
                      </a:r>
                      <a:r>
                        <a:rPr lang="pt-BR" baseline="0" dirty="0" smtClean="0"/>
                        <a:t> pela seguradora</a:t>
                      </a:r>
                      <a:endParaRPr lang="pt-BR" dirty="0"/>
                    </a:p>
                  </a:txBody>
                  <a:tcPr anchor="ctr"/>
                </a:tc>
                <a:tc>
                  <a:txBody>
                    <a:bodyPr/>
                    <a:lstStyle/>
                    <a:p>
                      <a:pPr algn="ctr"/>
                      <a:r>
                        <a:rPr lang="pt-BR" dirty="0" smtClean="0"/>
                        <a:t>Pago pelo FCBE</a:t>
                      </a:r>
                      <a:endParaRPr lang="pt-BR" dirty="0"/>
                    </a:p>
                  </a:txBody>
                  <a:tcPr anchor="ctr"/>
                </a:tc>
              </a:tr>
              <a:tr h="468660">
                <a:tc>
                  <a:txBody>
                    <a:bodyPr/>
                    <a:lstStyle/>
                    <a:p>
                      <a:r>
                        <a:rPr lang="pt-BR" b="1" dirty="0" smtClean="0"/>
                        <a:t>Risco de Longevidade</a:t>
                      </a:r>
                      <a:endParaRPr lang="pt-BR" b="1" dirty="0"/>
                    </a:p>
                  </a:txBody>
                  <a:tcPr anchor="ctr"/>
                </a:tc>
                <a:tc>
                  <a:txBody>
                    <a:bodyPr/>
                    <a:lstStyle/>
                    <a:p>
                      <a:pPr algn="ctr"/>
                      <a:r>
                        <a:rPr lang="pt-BR" dirty="0" smtClean="0"/>
                        <a:t>Coberto por tempo de contribuição e </a:t>
                      </a:r>
                      <a:r>
                        <a:rPr lang="pt-BR" b="1" dirty="0" smtClean="0"/>
                        <a:t>seguro</a:t>
                      </a:r>
                      <a:endParaRPr lang="pt-BR" sz="1400" dirty="0"/>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pt-BR" sz="1800" kern="1200" dirty="0" smtClean="0">
                          <a:solidFill>
                            <a:schemeClr val="dk1"/>
                          </a:solidFill>
                          <a:latin typeface="+mn-lt"/>
                          <a:ea typeface="+mn-ea"/>
                          <a:cs typeface="+mn-cs"/>
                        </a:rPr>
                        <a:t>Pago pelo FCBE</a:t>
                      </a:r>
                    </a:p>
                    <a:p>
                      <a:pPr algn="ctr"/>
                      <a:endParaRPr lang="pt-BR" sz="1400" dirty="0"/>
                    </a:p>
                  </a:txBody>
                  <a:tcPr anchor="ctr"/>
                </a:tc>
              </a:tr>
              <a:tr h="468660">
                <a:tc>
                  <a:txBody>
                    <a:bodyPr/>
                    <a:lstStyle/>
                    <a:p>
                      <a:r>
                        <a:rPr lang="pt-BR" b="1" dirty="0" smtClean="0"/>
                        <a:t>Equalizador</a:t>
                      </a:r>
                      <a:r>
                        <a:rPr lang="pt-BR" b="1" baseline="0" dirty="0" smtClean="0"/>
                        <a:t> de tempo de contribuição</a:t>
                      </a:r>
                      <a:endParaRPr lang="pt-BR" b="1" dirty="0"/>
                    </a:p>
                  </a:txBody>
                  <a:tcPr anchor="ctr"/>
                </a:tc>
                <a:tc>
                  <a:txBody>
                    <a:bodyPr/>
                    <a:lstStyle/>
                    <a:p>
                      <a:pPr algn="ctr"/>
                      <a:r>
                        <a:rPr lang="pt-BR" dirty="0" smtClean="0"/>
                        <a:t>Nenhum</a:t>
                      </a:r>
                      <a:r>
                        <a:rPr lang="pt-BR" baseline="0" dirty="0" smtClean="0"/>
                        <a:t> </a:t>
                      </a:r>
                    </a:p>
                    <a:p>
                      <a:pPr algn="ctr"/>
                      <a:r>
                        <a:rPr lang="pt-BR" sz="1400" baseline="0" dirty="0" smtClean="0"/>
                        <a:t>(pode ser acertado por taxa de contribuição do participante)</a:t>
                      </a:r>
                      <a:endParaRPr lang="pt-BR" sz="1400" dirty="0"/>
                    </a:p>
                  </a:txBody>
                  <a:tcPr anchor="ctr"/>
                </a:tc>
                <a:tc>
                  <a:txBody>
                    <a:bodyPr/>
                    <a:lstStyle/>
                    <a:p>
                      <a:pPr algn="ctr"/>
                      <a:r>
                        <a:rPr lang="pt-BR" dirty="0" smtClean="0"/>
                        <a:t>Pago pelo FCBE</a:t>
                      </a:r>
                      <a:endParaRPr lang="pt-BR" dirty="0"/>
                    </a:p>
                  </a:txBody>
                  <a:tcPr anchor="ctr"/>
                </a:tc>
              </a:tr>
              <a:tr h="288032">
                <a:tc>
                  <a:txBody>
                    <a:bodyPr/>
                    <a:lstStyle/>
                    <a:p>
                      <a:r>
                        <a:rPr lang="pt-BR" b="1" dirty="0" smtClean="0">
                          <a:solidFill>
                            <a:schemeClr val="bg1"/>
                          </a:solidFill>
                        </a:rPr>
                        <a:t>Risco</a:t>
                      </a:r>
                      <a:r>
                        <a:rPr lang="pt-BR" b="1" baseline="0" dirty="0" smtClean="0">
                          <a:solidFill>
                            <a:schemeClr val="bg1"/>
                          </a:solidFill>
                        </a:rPr>
                        <a:t> de Déficit Atuarial </a:t>
                      </a:r>
                      <a:endParaRPr lang="pt-BR" b="1" dirty="0">
                        <a:solidFill>
                          <a:schemeClr val="bg1"/>
                        </a:solidFill>
                      </a:endParaRPr>
                    </a:p>
                  </a:txBody>
                  <a:tcPr anchor="ctr">
                    <a:solidFill>
                      <a:srgbClr val="3366FF"/>
                    </a:solidFill>
                  </a:tcPr>
                </a:tc>
                <a:tc>
                  <a:txBody>
                    <a:bodyPr/>
                    <a:lstStyle/>
                    <a:p>
                      <a:pPr algn="ctr"/>
                      <a:r>
                        <a:rPr lang="pt-BR" b="1" dirty="0" smtClean="0">
                          <a:solidFill>
                            <a:schemeClr val="bg1"/>
                          </a:solidFill>
                        </a:rPr>
                        <a:t>NENHUM</a:t>
                      </a:r>
                      <a:endParaRPr lang="pt-BR" b="1" dirty="0">
                        <a:solidFill>
                          <a:schemeClr val="bg1"/>
                        </a:solidFill>
                      </a:endParaRPr>
                    </a:p>
                  </a:txBody>
                  <a:tcPr anchor="ctr">
                    <a:solidFill>
                      <a:srgbClr val="3366FF"/>
                    </a:solidFill>
                  </a:tcPr>
                </a:tc>
                <a:tc>
                  <a:txBody>
                    <a:bodyPr/>
                    <a:lstStyle/>
                    <a:p>
                      <a:pPr algn="ctr"/>
                      <a:r>
                        <a:rPr lang="pt-BR" b="1" dirty="0" smtClean="0">
                          <a:solidFill>
                            <a:schemeClr val="bg1"/>
                          </a:solidFill>
                        </a:rPr>
                        <a:t>Depende d</a:t>
                      </a:r>
                      <a:r>
                        <a:rPr lang="pt-BR" b="1" baseline="0" dirty="0" smtClean="0">
                          <a:solidFill>
                            <a:schemeClr val="bg1"/>
                          </a:solidFill>
                        </a:rPr>
                        <a:t>o FCBE</a:t>
                      </a:r>
                      <a:r>
                        <a:rPr lang="pt-BR" baseline="0" dirty="0" smtClean="0">
                          <a:solidFill>
                            <a:schemeClr val="bg1"/>
                          </a:solidFill>
                        </a:rPr>
                        <a:t>*</a:t>
                      </a:r>
                    </a:p>
                    <a:p>
                      <a:pPr algn="ctr"/>
                      <a:r>
                        <a:rPr lang="pt-BR" sz="1800" baseline="0" dirty="0" smtClean="0">
                          <a:solidFill>
                            <a:schemeClr val="bg1"/>
                          </a:solidFill>
                        </a:rPr>
                        <a:t>(* risco igual ao benefício BD)</a:t>
                      </a:r>
                      <a:r>
                        <a:rPr lang="pt-BR" sz="1800" dirty="0" smtClean="0">
                          <a:solidFill>
                            <a:schemeClr val="bg1"/>
                          </a:solidFill>
                        </a:rPr>
                        <a:t> </a:t>
                      </a:r>
                      <a:endParaRPr lang="pt-BR" sz="1800" dirty="0">
                        <a:solidFill>
                          <a:schemeClr val="bg1"/>
                        </a:solidFill>
                      </a:endParaRPr>
                    </a:p>
                  </a:txBody>
                  <a:tcPr anchor="ctr">
                    <a:solidFill>
                      <a:srgbClr val="3366FF"/>
                    </a:solidFill>
                  </a:tcPr>
                </a:tc>
              </a:tr>
            </a:tbl>
          </a:graphicData>
        </a:graphic>
      </p:graphicFrame>
      <p:sp>
        <p:nvSpPr>
          <p:cNvPr id="3" name="Botão de ação: Avançar ou Próximo 2">
            <a:hlinkClick r:id="" action="ppaction://hlinkshowjump?jump=lastslide" highlightClick="1"/>
          </p:cNvPr>
          <p:cNvSpPr/>
          <p:nvPr/>
        </p:nvSpPr>
        <p:spPr>
          <a:xfrm>
            <a:off x="8244408" y="3356992"/>
            <a:ext cx="432048" cy="360040"/>
          </a:xfrm>
          <a:prstGeom prst="actionButtonForwardNext">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90365798"/>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ítulo 1"/>
          <p:cNvSpPr txBox="1">
            <a:spLocks/>
          </p:cNvSpPr>
          <p:nvPr/>
        </p:nvSpPr>
        <p:spPr>
          <a:xfrm>
            <a:off x="179512" y="692696"/>
            <a:ext cx="8568952" cy="37424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pt-BR" b="1" dirty="0" smtClean="0"/>
              <a:t>RESULTADOS OBTIDOS</a:t>
            </a:r>
            <a:endParaRPr lang="pt-BR" b="1" dirty="0"/>
          </a:p>
        </p:txBody>
      </p:sp>
      <p:pic>
        <p:nvPicPr>
          <p:cNvPr id="4098" name="Picture 2" descr="http://1.bp.blogspot.com/-L8uuuyEst5c/UdHdyTLFENI/AAAAAAAABV4/2mUbJyyCf2g/s1600/checklist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11560" y="1412776"/>
            <a:ext cx="6408712" cy="48065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68418998"/>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Número de Slide 1"/>
          <p:cNvSpPr>
            <a:spLocks noGrp="1"/>
          </p:cNvSpPr>
          <p:nvPr>
            <p:ph type="sldNum" sz="quarter" idx="12"/>
          </p:nvPr>
        </p:nvSpPr>
        <p:spPr/>
        <p:txBody>
          <a:bodyPr/>
          <a:lstStyle/>
          <a:p>
            <a:fld id="{1297A8C9-8EA8-442C-8843-1DFC11C799B5}" type="slidenum">
              <a:rPr lang="pt-BR" smtClean="0"/>
              <a:pPr/>
              <a:t>38</a:t>
            </a:fld>
            <a:endParaRPr lang="pt-BR" dirty="0"/>
          </a:p>
        </p:txBody>
      </p:sp>
      <p:sp>
        <p:nvSpPr>
          <p:cNvPr id="4" name="Título 1"/>
          <p:cNvSpPr txBox="1">
            <a:spLocks/>
          </p:cNvSpPr>
          <p:nvPr/>
        </p:nvSpPr>
        <p:spPr>
          <a:xfrm>
            <a:off x="1547664" y="764704"/>
            <a:ext cx="7344816" cy="37424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a:r>
              <a:rPr lang="pt-BR" sz="2800" b="1" dirty="0" smtClean="0"/>
              <a:t>PRINCIPAIS OBJETIVOS</a:t>
            </a:r>
            <a:endParaRPr lang="pt-BR" sz="2800" b="1" dirty="0"/>
          </a:p>
        </p:txBody>
      </p:sp>
      <p:sp>
        <p:nvSpPr>
          <p:cNvPr id="5" name="Retângulo 4"/>
          <p:cNvSpPr/>
          <p:nvPr/>
        </p:nvSpPr>
        <p:spPr>
          <a:xfrm>
            <a:off x="179512" y="1606436"/>
            <a:ext cx="8712968" cy="4478149"/>
          </a:xfrm>
          <a:prstGeom prst="rect">
            <a:avLst/>
          </a:prstGeom>
        </p:spPr>
        <p:txBody>
          <a:bodyPr wrap="square">
            <a:spAutoFit/>
          </a:bodyPr>
          <a:lstStyle/>
          <a:p>
            <a:pPr marL="342900" lvl="0" indent="-342900" algn="just">
              <a:spcBef>
                <a:spcPts val="1200"/>
              </a:spcBef>
              <a:spcAft>
                <a:spcPts val="600"/>
              </a:spcAft>
              <a:buFont typeface="Wingdings" panose="05000000000000000000" pitchFamily="2" charset="2"/>
              <a:buChar char="ü"/>
            </a:pPr>
            <a:r>
              <a:rPr lang="pt-BR" sz="2000" b="1" dirty="0" smtClean="0"/>
              <a:t>OBJETIVO FUNDAMENTAL: </a:t>
            </a:r>
          </a:p>
          <a:p>
            <a:pPr lvl="1" algn="just">
              <a:spcBef>
                <a:spcPts val="1200"/>
              </a:spcBef>
              <a:spcAft>
                <a:spcPts val="600"/>
              </a:spcAft>
            </a:pPr>
            <a:r>
              <a:rPr lang="pt-BR" sz="2000" b="1" dirty="0" smtClean="0"/>
              <a:t>GARANTIR QUE O SERVIDOR DO ESTADO DE SÃO PAULO ESTEJA PROTEGIDO NOS CASOS DE:</a:t>
            </a:r>
          </a:p>
          <a:p>
            <a:pPr marL="1339850" lvl="1" indent="-438150" algn="just">
              <a:spcBef>
                <a:spcPts val="1200"/>
              </a:spcBef>
              <a:spcAft>
                <a:spcPts val="600"/>
              </a:spcAft>
              <a:buFont typeface="Wingdings" panose="05000000000000000000" pitchFamily="2" charset="2"/>
              <a:buChar char="§"/>
            </a:pPr>
            <a:r>
              <a:rPr lang="pt-BR" sz="2000" b="1" dirty="0" smtClean="0"/>
              <a:t>APOSENTADORIA</a:t>
            </a:r>
          </a:p>
          <a:p>
            <a:pPr marL="1339850" lvl="1" indent="-438150" algn="just">
              <a:spcBef>
                <a:spcPts val="1200"/>
              </a:spcBef>
              <a:spcAft>
                <a:spcPts val="600"/>
              </a:spcAft>
              <a:buFont typeface="Wingdings" panose="05000000000000000000" pitchFamily="2" charset="2"/>
              <a:buChar char="§"/>
            </a:pPr>
            <a:r>
              <a:rPr lang="pt-BR" sz="2000" b="1" dirty="0" smtClean="0"/>
              <a:t>MORTE</a:t>
            </a:r>
          </a:p>
          <a:p>
            <a:pPr marL="1339850" lvl="1" indent="-438150" algn="just">
              <a:spcBef>
                <a:spcPts val="1200"/>
              </a:spcBef>
              <a:spcAft>
                <a:spcPts val="600"/>
              </a:spcAft>
              <a:buFont typeface="Wingdings" panose="05000000000000000000" pitchFamily="2" charset="2"/>
              <a:buChar char="§"/>
            </a:pPr>
            <a:r>
              <a:rPr lang="pt-BR" sz="2000" b="1" dirty="0" smtClean="0"/>
              <a:t>INVALIDEZ</a:t>
            </a:r>
          </a:p>
          <a:p>
            <a:pPr marL="1339850" lvl="1" indent="-438150" algn="just">
              <a:spcBef>
                <a:spcPts val="1200"/>
              </a:spcBef>
              <a:spcAft>
                <a:spcPts val="600"/>
              </a:spcAft>
              <a:buFont typeface="Wingdings" panose="05000000000000000000" pitchFamily="2" charset="2"/>
              <a:buChar char="§"/>
            </a:pPr>
            <a:endParaRPr lang="pt-BR" sz="2000" b="1" dirty="0" smtClean="0"/>
          </a:p>
          <a:p>
            <a:pPr marL="342900" lvl="0" indent="-342900" algn="just">
              <a:spcBef>
                <a:spcPts val="1200"/>
              </a:spcBef>
              <a:spcAft>
                <a:spcPts val="600"/>
              </a:spcAft>
              <a:buFont typeface="Wingdings" panose="05000000000000000000" pitchFamily="2" charset="2"/>
              <a:buChar char="ü"/>
            </a:pPr>
            <a:r>
              <a:rPr lang="pt-BR" sz="2000" b="1" dirty="0"/>
              <a:t>OBJETIVO </a:t>
            </a:r>
            <a:r>
              <a:rPr lang="pt-BR" sz="2000" b="1" dirty="0" smtClean="0"/>
              <a:t>DE LONGO PRAZO: </a:t>
            </a:r>
            <a:endParaRPr lang="pt-BR" sz="2000" b="1" dirty="0"/>
          </a:p>
          <a:p>
            <a:pPr lvl="1" algn="just">
              <a:spcBef>
                <a:spcPts val="1200"/>
              </a:spcBef>
              <a:spcAft>
                <a:spcPts val="600"/>
              </a:spcAft>
            </a:pPr>
            <a:r>
              <a:rPr lang="pt-BR" sz="2000" b="1" dirty="0"/>
              <a:t>GARANTIR </a:t>
            </a:r>
            <a:r>
              <a:rPr lang="pt-BR" sz="2000" b="1" dirty="0" smtClean="0"/>
              <a:t>PROTEÇÃO PARA O SERVIDOR NO CASO DE LONGEVIDADE</a:t>
            </a:r>
            <a:endParaRPr lang="pt-BR" sz="2000" b="1" dirty="0"/>
          </a:p>
        </p:txBody>
      </p:sp>
      <p:pic>
        <p:nvPicPr>
          <p:cNvPr id="2050" name="Picture 2" descr="L:\LOGO_MONGERALAEGON.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932040" y="3068960"/>
            <a:ext cx="2880320" cy="2160240"/>
          </a:xfrm>
          <a:prstGeom prst="rect">
            <a:avLst/>
          </a:prstGeom>
          <a:noFill/>
          <a:extLst>
            <a:ext uri="{909E8E84-426E-40DD-AFC4-6F175D3DCCD1}">
              <a14:hiddenFill xmlns:a14="http://schemas.microsoft.com/office/drawing/2010/main">
                <a:solidFill>
                  <a:srgbClr val="FFFFFF"/>
                </a:solidFill>
              </a14:hiddenFill>
            </a:ext>
          </a:extLst>
        </p:spPr>
      </p:pic>
      <p:sp>
        <p:nvSpPr>
          <p:cNvPr id="3" name="Seta entalhada para a direita 2"/>
          <p:cNvSpPr/>
          <p:nvPr/>
        </p:nvSpPr>
        <p:spPr>
          <a:xfrm>
            <a:off x="2987824" y="3429000"/>
            <a:ext cx="1944216" cy="1080120"/>
          </a:xfrm>
          <a:prstGeom prst="notchedRightArrow">
            <a:avLst/>
          </a:prstGeom>
          <a:solidFill>
            <a:schemeClr val="accent1">
              <a:lumMod val="20000"/>
              <a:lumOff val="8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07421842"/>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Número de Slide 1"/>
          <p:cNvSpPr>
            <a:spLocks noGrp="1"/>
          </p:cNvSpPr>
          <p:nvPr>
            <p:ph type="sldNum" sz="quarter" idx="12"/>
          </p:nvPr>
        </p:nvSpPr>
        <p:spPr/>
        <p:txBody>
          <a:bodyPr/>
          <a:lstStyle/>
          <a:p>
            <a:fld id="{1297A8C9-8EA8-442C-8843-1DFC11C799B5}" type="slidenum">
              <a:rPr lang="pt-BR" smtClean="0"/>
              <a:pPr/>
              <a:t>39</a:t>
            </a:fld>
            <a:endParaRPr lang="pt-BR" dirty="0"/>
          </a:p>
        </p:txBody>
      </p:sp>
      <p:sp>
        <p:nvSpPr>
          <p:cNvPr id="4" name="Título 1"/>
          <p:cNvSpPr txBox="1">
            <a:spLocks/>
          </p:cNvSpPr>
          <p:nvPr/>
        </p:nvSpPr>
        <p:spPr>
          <a:xfrm>
            <a:off x="1547664" y="764704"/>
            <a:ext cx="7344816" cy="37424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a:r>
              <a:rPr lang="pt-BR" sz="2800" b="1" dirty="0" smtClean="0"/>
              <a:t>PRINCIPAIS REALIZAÇÕES EM 2013</a:t>
            </a:r>
            <a:endParaRPr lang="pt-BR" sz="2800" b="1" dirty="0"/>
          </a:p>
        </p:txBody>
      </p:sp>
      <p:sp>
        <p:nvSpPr>
          <p:cNvPr id="5" name="Retângulo 4"/>
          <p:cNvSpPr/>
          <p:nvPr/>
        </p:nvSpPr>
        <p:spPr>
          <a:xfrm>
            <a:off x="179512" y="1606436"/>
            <a:ext cx="8712968" cy="4093428"/>
          </a:xfrm>
          <a:prstGeom prst="rect">
            <a:avLst/>
          </a:prstGeom>
        </p:spPr>
        <p:txBody>
          <a:bodyPr wrap="square">
            <a:spAutoFit/>
          </a:bodyPr>
          <a:lstStyle/>
          <a:p>
            <a:pPr marL="342900" lvl="0" indent="-342900" algn="just">
              <a:spcBef>
                <a:spcPts val="1200"/>
              </a:spcBef>
              <a:spcAft>
                <a:spcPts val="600"/>
              </a:spcAft>
              <a:buFont typeface="Wingdings" panose="05000000000000000000" pitchFamily="2" charset="2"/>
              <a:buChar char="ü"/>
            </a:pPr>
            <a:r>
              <a:rPr lang="pt-BR" sz="2000" b="1" dirty="0" smtClean="0"/>
              <a:t>Abertura das inscrições aos planos de benefícios PREVCOM RP e PREVCOM RG</a:t>
            </a:r>
          </a:p>
          <a:p>
            <a:pPr marL="342900" lvl="0" indent="-342900" algn="just">
              <a:spcBef>
                <a:spcPts val="1200"/>
              </a:spcBef>
              <a:spcAft>
                <a:spcPts val="600"/>
              </a:spcAft>
              <a:buFont typeface="Wingdings" panose="05000000000000000000" pitchFamily="2" charset="2"/>
              <a:buChar char="ü"/>
            </a:pPr>
            <a:r>
              <a:rPr lang="pt-BR" sz="2000" b="1" dirty="0"/>
              <a:t>Implantação da área de Acesso Restrito do Participante no site da SP-PREVCOM </a:t>
            </a:r>
            <a:endParaRPr lang="pt-BR" sz="2000" b="1" dirty="0" smtClean="0"/>
          </a:p>
          <a:p>
            <a:pPr marL="342900" lvl="0" indent="-342900" algn="just">
              <a:spcBef>
                <a:spcPts val="1200"/>
              </a:spcBef>
              <a:spcAft>
                <a:spcPts val="600"/>
              </a:spcAft>
              <a:buFont typeface="Wingdings" panose="05000000000000000000" pitchFamily="2" charset="2"/>
              <a:buChar char="ü"/>
            </a:pPr>
            <a:r>
              <a:rPr lang="pt-BR" sz="2000" b="1" dirty="0" smtClean="0"/>
              <a:t>Eleições dos representantes dos participantes para composição dos Conselhos Deliberativo e Fiscal</a:t>
            </a:r>
          </a:p>
          <a:p>
            <a:pPr marL="342900" lvl="0" indent="-342900" algn="just">
              <a:spcBef>
                <a:spcPts val="1200"/>
              </a:spcBef>
              <a:spcAft>
                <a:spcPts val="600"/>
              </a:spcAft>
              <a:buFont typeface="Wingdings" panose="05000000000000000000" pitchFamily="2" charset="2"/>
              <a:buChar char="ü"/>
            </a:pPr>
            <a:r>
              <a:rPr lang="pt-BR" sz="2000" b="1" dirty="0" smtClean="0"/>
              <a:t>Aprovação do Programa de Educação Financeira e Previdenciária pela Superintendência de Previdência Complementar – </a:t>
            </a:r>
            <a:r>
              <a:rPr lang="pt-BR" sz="2000" b="1" dirty="0" err="1" smtClean="0"/>
              <a:t>Previc</a:t>
            </a:r>
            <a:endParaRPr lang="pt-BR" sz="2000" b="1" dirty="0" smtClean="0"/>
          </a:p>
          <a:p>
            <a:pPr marL="342900" lvl="0" indent="-342900" algn="just">
              <a:spcBef>
                <a:spcPts val="1200"/>
              </a:spcBef>
              <a:spcAft>
                <a:spcPts val="600"/>
              </a:spcAft>
              <a:buFont typeface="Wingdings" panose="05000000000000000000" pitchFamily="2" charset="2"/>
              <a:buChar char="ü"/>
            </a:pPr>
            <a:r>
              <a:rPr lang="pt-BR" sz="2000" b="1" dirty="0" smtClean="0"/>
              <a:t>Certificação de 75% da Diretoria Executiva pelo Instituto </a:t>
            </a:r>
            <a:r>
              <a:rPr lang="pt-BR" sz="2000" b="1" dirty="0"/>
              <a:t>de Certificação dos Profissionais de Seguridade Social – ICSS</a:t>
            </a:r>
            <a:endParaRPr lang="pt-BR" sz="2000" b="1" dirty="0" smtClean="0"/>
          </a:p>
        </p:txBody>
      </p:sp>
    </p:spTree>
    <p:extLst>
      <p:ext uri="{BB962C8B-B14F-4D97-AF65-F5344CB8AC3E}">
        <p14:creationId xmlns:p14="http://schemas.microsoft.com/office/powerpoint/2010/main" val="152644656"/>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Número de Slide 1"/>
          <p:cNvSpPr>
            <a:spLocks noGrp="1"/>
          </p:cNvSpPr>
          <p:nvPr>
            <p:ph type="sldNum" sz="quarter" idx="12"/>
          </p:nvPr>
        </p:nvSpPr>
        <p:spPr/>
        <p:txBody>
          <a:bodyPr/>
          <a:lstStyle/>
          <a:p>
            <a:fld id="{1297A8C9-8EA8-442C-8843-1DFC11C799B5}" type="slidenum">
              <a:rPr lang="pt-BR" smtClean="0"/>
              <a:pPr/>
              <a:t>40</a:t>
            </a:fld>
            <a:endParaRPr lang="pt-BR" dirty="0"/>
          </a:p>
        </p:txBody>
      </p:sp>
      <p:sp>
        <p:nvSpPr>
          <p:cNvPr id="4" name="Título 1"/>
          <p:cNvSpPr txBox="1">
            <a:spLocks/>
          </p:cNvSpPr>
          <p:nvPr/>
        </p:nvSpPr>
        <p:spPr>
          <a:xfrm>
            <a:off x="1547664" y="764704"/>
            <a:ext cx="7344816" cy="37424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a:r>
              <a:rPr lang="pt-BR" sz="2800" b="1" dirty="0" smtClean="0"/>
              <a:t>BALANÇO DOS RESULTADOS</a:t>
            </a:r>
            <a:endParaRPr lang="pt-BR" sz="2800" b="1" dirty="0"/>
          </a:p>
        </p:txBody>
      </p:sp>
      <p:sp>
        <p:nvSpPr>
          <p:cNvPr id="3" name="Retângulo 2"/>
          <p:cNvSpPr/>
          <p:nvPr/>
        </p:nvSpPr>
        <p:spPr>
          <a:xfrm>
            <a:off x="395536" y="1618922"/>
            <a:ext cx="8496944" cy="4647426"/>
          </a:xfrm>
          <a:prstGeom prst="rect">
            <a:avLst/>
          </a:prstGeom>
        </p:spPr>
        <p:txBody>
          <a:bodyPr wrap="square">
            <a:spAutoFit/>
          </a:bodyPr>
          <a:lstStyle/>
          <a:p>
            <a:pPr marL="800100" lvl="1" indent="-342900" fontAlgn="base">
              <a:buFont typeface="Wingdings" panose="05000000000000000000" pitchFamily="2" charset="2"/>
              <a:buChar char="ü"/>
            </a:pPr>
            <a:r>
              <a:rPr lang="pt-BR" sz="2000" b="1" dirty="0"/>
              <a:t>Nº DE </a:t>
            </a:r>
            <a:r>
              <a:rPr lang="pt-BR" sz="2000" b="1" dirty="0" smtClean="0"/>
              <a:t>PARTICIPANTES </a:t>
            </a:r>
            <a:r>
              <a:rPr lang="pt-BR" sz="2000" dirty="0" smtClean="0"/>
              <a:t>(</a:t>
            </a:r>
            <a:r>
              <a:rPr lang="pt-BR" sz="2000" dirty="0"/>
              <a:t>posição em </a:t>
            </a:r>
            <a:r>
              <a:rPr lang="pt-BR" sz="2000" dirty="0" smtClean="0"/>
              <a:t>03.04.14</a:t>
            </a:r>
            <a:r>
              <a:rPr lang="pt-BR" sz="2000" dirty="0"/>
              <a:t>)</a:t>
            </a:r>
            <a:endParaRPr lang="en-US" sz="2000" dirty="0"/>
          </a:p>
          <a:p>
            <a:pPr lvl="2"/>
            <a:r>
              <a:rPr lang="pt-BR" sz="2000" dirty="0" smtClean="0"/>
              <a:t>Total de Inscritos</a:t>
            </a:r>
            <a:r>
              <a:rPr lang="pt-BR" sz="2000" dirty="0"/>
              <a:t>: </a:t>
            </a:r>
            <a:r>
              <a:rPr lang="pt-BR" sz="2000" b="1" dirty="0" smtClean="0"/>
              <a:t>13.998</a:t>
            </a:r>
          </a:p>
          <a:p>
            <a:pPr marL="1339850" lvl="2"/>
            <a:r>
              <a:rPr lang="pt-BR" sz="2000" dirty="0" smtClean="0"/>
              <a:t>Plano RP: </a:t>
            </a:r>
            <a:r>
              <a:rPr lang="pt-BR" sz="2000" b="1" dirty="0" smtClean="0"/>
              <a:t>776</a:t>
            </a:r>
          </a:p>
          <a:p>
            <a:pPr marL="1339850" lvl="2"/>
            <a:r>
              <a:rPr lang="pt-BR" sz="2000" dirty="0" smtClean="0"/>
              <a:t>Plano RG: </a:t>
            </a:r>
            <a:r>
              <a:rPr lang="pt-BR" sz="2000" b="1" dirty="0" smtClean="0"/>
              <a:t>6.094</a:t>
            </a:r>
          </a:p>
          <a:p>
            <a:pPr marL="1339850" lvl="2"/>
            <a:r>
              <a:rPr lang="pt-BR" sz="2000" dirty="0" smtClean="0"/>
              <a:t>Plano RG Unis: </a:t>
            </a:r>
            <a:r>
              <a:rPr lang="pt-BR" sz="2000" b="1" dirty="0" smtClean="0"/>
              <a:t>7.133</a:t>
            </a:r>
          </a:p>
          <a:p>
            <a:pPr lvl="2"/>
            <a:endParaRPr lang="en-US" sz="2000" dirty="0"/>
          </a:p>
          <a:p>
            <a:pPr marL="800100" lvl="1" indent="-342900">
              <a:buFont typeface="Wingdings" panose="05000000000000000000" pitchFamily="2" charset="2"/>
              <a:buChar char="ü"/>
            </a:pPr>
            <a:r>
              <a:rPr lang="pt-BR" sz="2000" b="1" dirty="0"/>
              <a:t>CONTRIBUIÇÕES</a:t>
            </a:r>
            <a:endParaRPr lang="en-US" sz="2000" dirty="0"/>
          </a:p>
          <a:p>
            <a:pPr lvl="2"/>
            <a:r>
              <a:rPr lang="pt-BR" sz="2000" dirty="0"/>
              <a:t>Percentual médio de contribuição (participante): </a:t>
            </a:r>
            <a:r>
              <a:rPr lang="pt-BR" sz="2000" b="1" dirty="0"/>
              <a:t>7,91%</a:t>
            </a:r>
            <a:endParaRPr lang="en-US" sz="2000" dirty="0"/>
          </a:p>
          <a:p>
            <a:pPr lvl="2" fontAlgn="base"/>
            <a:r>
              <a:rPr lang="pt-BR" sz="2000" dirty="0"/>
              <a:t>Valor médio de contribuição normal (participante): </a:t>
            </a:r>
            <a:r>
              <a:rPr lang="pt-BR" sz="2000" b="1" dirty="0"/>
              <a:t>R$ 318,04</a:t>
            </a:r>
            <a:endParaRPr lang="en-US" sz="2000" dirty="0"/>
          </a:p>
          <a:p>
            <a:pPr marL="342900" indent="-342900" fontAlgn="base">
              <a:buFont typeface="Wingdings" panose="05000000000000000000" pitchFamily="2" charset="2"/>
              <a:buChar char="ü"/>
            </a:pPr>
            <a:endParaRPr lang="en-US" sz="2000" dirty="0"/>
          </a:p>
          <a:p>
            <a:pPr marL="800100" lvl="1" indent="-342900">
              <a:buFont typeface="Wingdings" panose="05000000000000000000" pitchFamily="2" charset="2"/>
              <a:buChar char="ü"/>
            </a:pPr>
            <a:r>
              <a:rPr lang="pt-BR" sz="2000" b="1" dirty="0"/>
              <a:t>BENEFÍCIOS DE RISCO</a:t>
            </a:r>
            <a:endParaRPr lang="en-US" sz="2000" dirty="0"/>
          </a:p>
          <a:p>
            <a:pPr lvl="2"/>
            <a:r>
              <a:rPr lang="pt-BR" sz="2000" dirty="0"/>
              <a:t>Nº de contratações: </a:t>
            </a:r>
            <a:r>
              <a:rPr lang="pt-BR" sz="2000" b="1" dirty="0" smtClean="0"/>
              <a:t>6.724</a:t>
            </a:r>
            <a:endParaRPr lang="en-US" sz="2000" dirty="0"/>
          </a:p>
          <a:p>
            <a:pPr lvl="2" fontAlgn="base"/>
            <a:r>
              <a:rPr lang="pt-BR" sz="2000" dirty="0" smtClean="0"/>
              <a:t>Valor </a:t>
            </a:r>
            <a:r>
              <a:rPr lang="pt-BR" sz="2000" dirty="0"/>
              <a:t>médio global de contribuição contratado: </a:t>
            </a:r>
            <a:r>
              <a:rPr lang="pt-BR" sz="2000" b="1" dirty="0"/>
              <a:t>R$ 69,05</a:t>
            </a:r>
            <a:endParaRPr lang="en-US" sz="2000" dirty="0"/>
          </a:p>
          <a:p>
            <a:pPr fontAlgn="base"/>
            <a:r>
              <a:rPr lang="pt-BR" b="1" dirty="0"/>
              <a:t> </a:t>
            </a:r>
            <a:endParaRPr lang="en-US" sz="2400" dirty="0"/>
          </a:p>
          <a:p>
            <a:pPr fontAlgn="base"/>
            <a:r>
              <a:rPr lang="pt-BR" b="1" dirty="0"/>
              <a:t> </a:t>
            </a:r>
            <a:endParaRPr lang="en-US" sz="2800" dirty="0"/>
          </a:p>
        </p:txBody>
      </p:sp>
    </p:spTree>
    <p:extLst>
      <p:ext uri="{BB962C8B-B14F-4D97-AF65-F5344CB8AC3E}">
        <p14:creationId xmlns:p14="http://schemas.microsoft.com/office/powerpoint/2010/main" val="3584686909"/>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Número de Slide 1"/>
          <p:cNvSpPr>
            <a:spLocks noGrp="1"/>
          </p:cNvSpPr>
          <p:nvPr>
            <p:ph type="sldNum" sz="quarter" idx="12"/>
          </p:nvPr>
        </p:nvSpPr>
        <p:spPr/>
        <p:txBody>
          <a:bodyPr/>
          <a:lstStyle/>
          <a:p>
            <a:fld id="{1297A8C9-8EA8-442C-8843-1DFC11C799B5}" type="slidenum">
              <a:rPr lang="pt-BR" smtClean="0"/>
              <a:pPr/>
              <a:t>41</a:t>
            </a:fld>
            <a:endParaRPr lang="pt-BR" dirty="0"/>
          </a:p>
        </p:txBody>
      </p:sp>
      <p:sp>
        <p:nvSpPr>
          <p:cNvPr id="4" name="Título 1"/>
          <p:cNvSpPr txBox="1">
            <a:spLocks/>
          </p:cNvSpPr>
          <p:nvPr/>
        </p:nvSpPr>
        <p:spPr>
          <a:xfrm>
            <a:off x="1547664" y="764704"/>
            <a:ext cx="7344816" cy="37424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a:r>
              <a:rPr lang="pt-BR" sz="2800" b="1" dirty="0" smtClean="0"/>
              <a:t>BALANÇO DOS RESULTADOS</a:t>
            </a:r>
            <a:endParaRPr lang="pt-BR" sz="2800" b="1" dirty="0"/>
          </a:p>
        </p:txBody>
      </p:sp>
      <p:sp>
        <p:nvSpPr>
          <p:cNvPr id="3" name="Retângulo 2"/>
          <p:cNvSpPr/>
          <p:nvPr/>
        </p:nvSpPr>
        <p:spPr>
          <a:xfrm>
            <a:off x="363788" y="1650861"/>
            <a:ext cx="8496944" cy="4062651"/>
          </a:xfrm>
          <a:prstGeom prst="rect">
            <a:avLst/>
          </a:prstGeom>
        </p:spPr>
        <p:txBody>
          <a:bodyPr wrap="square">
            <a:spAutoFit/>
          </a:bodyPr>
          <a:lstStyle/>
          <a:p>
            <a:pPr marL="800100" lvl="1" indent="-342900">
              <a:buFont typeface="Wingdings" panose="05000000000000000000" pitchFamily="2" charset="2"/>
              <a:buChar char="ü"/>
            </a:pPr>
            <a:r>
              <a:rPr lang="pt-BR" sz="2000" b="1" dirty="0" smtClean="0"/>
              <a:t>PORTABILIDADE </a:t>
            </a:r>
            <a:r>
              <a:rPr lang="pt-BR" sz="2000" dirty="0" smtClean="0"/>
              <a:t>(</a:t>
            </a:r>
            <a:r>
              <a:rPr lang="pt-BR" sz="2000" dirty="0"/>
              <a:t>posição em 13.03.2014)</a:t>
            </a:r>
            <a:endParaRPr lang="en-US" sz="2000" dirty="0"/>
          </a:p>
          <a:p>
            <a:pPr lvl="2"/>
            <a:r>
              <a:rPr lang="pt-BR" sz="2000" dirty="0"/>
              <a:t>Valores portados para SP-PREVCOM: </a:t>
            </a:r>
            <a:r>
              <a:rPr lang="pt-BR" sz="2000" b="1" dirty="0"/>
              <a:t>R$ 678.783,50</a:t>
            </a:r>
            <a:endParaRPr lang="en-US" sz="2000" dirty="0"/>
          </a:p>
          <a:p>
            <a:pPr lvl="2"/>
            <a:r>
              <a:rPr lang="pt-BR" sz="2000" dirty="0"/>
              <a:t>Portabilidades em trâmite para SP-PREVCOM: </a:t>
            </a:r>
            <a:r>
              <a:rPr lang="pt-BR" sz="2000" b="1" dirty="0"/>
              <a:t>R$ 160.138,23</a:t>
            </a:r>
            <a:endParaRPr lang="en-US" sz="2000" dirty="0"/>
          </a:p>
          <a:p>
            <a:pPr marL="342900" indent="-342900">
              <a:buFont typeface="Wingdings" panose="05000000000000000000" pitchFamily="2" charset="2"/>
              <a:buChar char="ü"/>
            </a:pPr>
            <a:endParaRPr lang="en-US" sz="2000" dirty="0"/>
          </a:p>
          <a:p>
            <a:pPr marL="800100" lvl="1" indent="-342900">
              <a:buFont typeface="Wingdings" panose="05000000000000000000" pitchFamily="2" charset="2"/>
              <a:buChar char="ü"/>
            </a:pPr>
            <a:r>
              <a:rPr lang="pt-BR" sz="2000" b="1" dirty="0"/>
              <a:t>TAXA DE ADMINISTRAÇÃO (RG + RP + RG UNIS</a:t>
            </a:r>
            <a:r>
              <a:rPr lang="pt-BR" sz="2000" dirty="0"/>
              <a:t>):</a:t>
            </a:r>
            <a:endParaRPr lang="en-US" sz="2000" dirty="0"/>
          </a:p>
          <a:p>
            <a:pPr lvl="2"/>
            <a:r>
              <a:rPr lang="pt-BR" sz="2000" dirty="0"/>
              <a:t>Taxa de Carregamento: </a:t>
            </a:r>
            <a:r>
              <a:rPr lang="pt-BR" sz="2000" b="1" dirty="0"/>
              <a:t>5%</a:t>
            </a:r>
            <a:endParaRPr lang="en-US" sz="2000" dirty="0"/>
          </a:p>
          <a:p>
            <a:pPr lvl="2"/>
            <a:r>
              <a:rPr lang="pt-BR" sz="2000" dirty="0"/>
              <a:t>Valor </a:t>
            </a:r>
            <a:r>
              <a:rPr lang="pt-BR" sz="2000" dirty="0" smtClean="0"/>
              <a:t>acumulado em 2013: </a:t>
            </a:r>
            <a:r>
              <a:rPr lang="pt-BR" sz="2000" b="1" dirty="0" smtClean="0"/>
              <a:t>R$ 1.900.871,23</a:t>
            </a:r>
          </a:p>
          <a:p>
            <a:pPr lvl="2"/>
            <a:endParaRPr lang="en-US" sz="2000" dirty="0"/>
          </a:p>
          <a:p>
            <a:pPr marL="800100" lvl="1" indent="-342900">
              <a:buFont typeface="Wingdings" panose="05000000000000000000" pitchFamily="2" charset="2"/>
              <a:buChar char="ü"/>
            </a:pPr>
            <a:r>
              <a:rPr lang="pt-BR" sz="2000" b="1" dirty="0"/>
              <a:t>ATIVIDADES DE </a:t>
            </a:r>
            <a:r>
              <a:rPr lang="pt-BR" sz="2000" b="1" dirty="0" smtClean="0"/>
              <a:t>INVESTIMENTOS</a:t>
            </a:r>
            <a:r>
              <a:rPr lang="pt-BR" sz="2000" dirty="0"/>
              <a:t>(posição em </a:t>
            </a:r>
            <a:r>
              <a:rPr lang="pt-BR" sz="2000" dirty="0" smtClean="0"/>
              <a:t>02.04.14)</a:t>
            </a:r>
            <a:endParaRPr lang="en-US" sz="2000" dirty="0"/>
          </a:p>
          <a:p>
            <a:pPr lvl="2"/>
            <a:r>
              <a:rPr lang="pt-BR" sz="2000" dirty="0"/>
              <a:t>Fundo de Investimento PAULISTA FIQ DE FIM </a:t>
            </a:r>
            <a:r>
              <a:rPr lang="pt-BR" sz="2000" dirty="0" smtClean="0"/>
              <a:t>CP</a:t>
            </a:r>
            <a:r>
              <a:rPr lang="en-US" sz="2000" dirty="0"/>
              <a:t> </a:t>
            </a:r>
            <a:r>
              <a:rPr lang="en-US" sz="2000" dirty="0" smtClean="0"/>
              <a:t>- </a:t>
            </a:r>
            <a:r>
              <a:rPr lang="pt-BR" sz="2000" dirty="0" smtClean="0"/>
              <a:t>Banco </a:t>
            </a:r>
            <a:r>
              <a:rPr lang="pt-BR" sz="2000" dirty="0"/>
              <a:t>BTG PACTUAL</a:t>
            </a:r>
            <a:endParaRPr lang="en-US" sz="2000" dirty="0"/>
          </a:p>
          <a:p>
            <a:pPr lvl="2"/>
            <a:r>
              <a:rPr lang="pt-BR" sz="2000" dirty="0"/>
              <a:t>Valor </a:t>
            </a:r>
            <a:r>
              <a:rPr lang="pt-BR" sz="2000" dirty="0" smtClean="0"/>
              <a:t>acumulado: </a:t>
            </a:r>
            <a:r>
              <a:rPr lang="pt-BR" sz="2000" b="1" dirty="0"/>
              <a:t>R$ </a:t>
            </a:r>
            <a:r>
              <a:rPr lang="pt-BR" sz="2000" b="1" dirty="0" smtClean="0"/>
              <a:t>57.801.860,78 – só participante e patronal</a:t>
            </a:r>
            <a:endParaRPr lang="en-US" sz="2000" b="1" dirty="0"/>
          </a:p>
          <a:p>
            <a:pPr lvl="2"/>
            <a:r>
              <a:rPr lang="pt-BR" sz="2000" dirty="0" smtClean="0"/>
              <a:t>Rentabilidade até março/14 (1 ano de atividade): </a:t>
            </a:r>
            <a:r>
              <a:rPr lang="pt-BR" sz="2000" b="1" dirty="0" smtClean="0"/>
              <a:t>9,48%</a:t>
            </a:r>
            <a:endParaRPr lang="en-US" sz="2000" b="1" dirty="0"/>
          </a:p>
          <a:p>
            <a:pPr fontAlgn="base"/>
            <a:r>
              <a:rPr lang="pt-BR" b="1" dirty="0"/>
              <a:t> </a:t>
            </a:r>
            <a:endParaRPr lang="en-US" sz="2800" dirty="0"/>
          </a:p>
        </p:txBody>
      </p:sp>
    </p:spTree>
    <p:extLst>
      <p:ext uri="{BB962C8B-B14F-4D97-AF65-F5344CB8AC3E}">
        <p14:creationId xmlns:p14="http://schemas.microsoft.com/office/powerpoint/2010/main" val="2263482592"/>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Número de Slide 1"/>
          <p:cNvSpPr>
            <a:spLocks noGrp="1"/>
          </p:cNvSpPr>
          <p:nvPr>
            <p:ph type="sldNum" sz="quarter" idx="12"/>
          </p:nvPr>
        </p:nvSpPr>
        <p:spPr/>
        <p:txBody>
          <a:bodyPr/>
          <a:lstStyle/>
          <a:p>
            <a:fld id="{1297A8C9-8EA8-442C-8843-1DFC11C799B5}" type="slidenum">
              <a:rPr lang="pt-BR" smtClean="0"/>
              <a:pPr/>
              <a:t>42</a:t>
            </a:fld>
            <a:endParaRPr lang="pt-BR" dirty="0"/>
          </a:p>
        </p:txBody>
      </p:sp>
      <p:sp>
        <p:nvSpPr>
          <p:cNvPr id="4" name="Título 1"/>
          <p:cNvSpPr txBox="1">
            <a:spLocks/>
          </p:cNvSpPr>
          <p:nvPr/>
        </p:nvSpPr>
        <p:spPr>
          <a:xfrm>
            <a:off x="1547664" y="764704"/>
            <a:ext cx="7344816" cy="37424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a:r>
              <a:rPr lang="pt-BR" sz="2800" b="1" dirty="0" smtClean="0"/>
              <a:t>PRÓXIMAS AÇÕES</a:t>
            </a:r>
            <a:endParaRPr lang="pt-BR" sz="2800" b="1" dirty="0"/>
          </a:p>
        </p:txBody>
      </p:sp>
      <p:sp>
        <p:nvSpPr>
          <p:cNvPr id="5" name="Retângulo 4"/>
          <p:cNvSpPr/>
          <p:nvPr/>
        </p:nvSpPr>
        <p:spPr>
          <a:xfrm>
            <a:off x="339669" y="1484784"/>
            <a:ext cx="8424936" cy="5339923"/>
          </a:xfrm>
          <a:prstGeom prst="rect">
            <a:avLst/>
          </a:prstGeom>
        </p:spPr>
        <p:txBody>
          <a:bodyPr wrap="square">
            <a:spAutoFit/>
          </a:bodyPr>
          <a:lstStyle/>
          <a:p>
            <a:pPr marL="342900" lvl="0" indent="-342900" algn="just">
              <a:spcBef>
                <a:spcPts val="600"/>
              </a:spcBef>
              <a:spcAft>
                <a:spcPts val="600"/>
              </a:spcAft>
              <a:buFont typeface="Wingdings" panose="05000000000000000000" pitchFamily="2" charset="2"/>
              <a:buChar char="ü"/>
            </a:pPr>
            <a:r>
              <a:rPr lang="pt-BR" sz="2000" b="1" dirty="0"/>
              <a:t>Assinatura de termo aditivo ao Convênio de Adesão com a SP-PREVCOM por parte do Tribunal de Justiça, do Tribunal de Justiça Militar, do Tribunal de Contas do Estado, do Ministério Público e da Defensoria Pública, que permitirá a adesão de servidores vinculados ao RPPS admitidos no Estado a partir de 21 de janeiro de </a:t>
            </a:r>
            <a:r>
              <a:rPr lang="pt-BR" sz="2000" b="1" dirty="0" smtClean="0"/>
              <a:t>2011</a:t>
            </a:r>
            <a:endParaRPr lang="en-US" sz="2000" b="1" dirty="0"/>
          </a:p>
          <a:p>
            <a:pPr marL="342900" indent="-342900" algn="just">
              <a:spcBef>
                <a:spcPts val="600"/>
              </a:spcBef>
              <a:spcAft>
                <a:spcPts val="600"/>
              </a:spcAft>
              <a:buFont typeface="Wingdings" panose="05000000000000000000" pitchFamily="2" charset="2"/>
              <a:buChar char="ü"/>
            </a:pPr>
            <a:r>
              <a:rPr lang="pt-BR" sz="2000" b="1" dirty="0"/>
              <a:t> </a:t>
            </a:r>
            <a:r>
              <a:rPr lang="pt-BR" sz="2000" b="1" dirty="0" smtClean="0"/>
              <a:t>Aprovação </a:t>
            </a:r>
            <a:r>
              <a:rPr lang="pt-BR" sz="2000" b="1" dirty="0"/>
              <a:t>do termo acima referido pela </a:t>
            </a:r>
            <a:r>
              <a:rPr lang="pt-BR" sz="2000" b="1" dirty="0" err="1"/>
              <a:t>Previc</a:t>
            </a:r>
            <a:r>
              <a:rPr lang="pt-BR" sz="2000" b="1" dirty="0"/>
              <a:t> e publicação no Diário Oficial da </a:t>
            </a:r>
            <a:r>
              <a:rPr lang="pt-BR" sz="2000" b="1" dirty="0" smtClean="0"/>
              <a:t>União</a:t>
            </a:r>
            <a:endParaRPr lang="en-US" sz="2000" b="1" dirty="0"/>
          </a:p>
          <a:p>
            <a:pPr marL="342900" indent="-342900" algn="just">
              <a:spcBef>
                <a:spcPts val="600"/>
              </a:spcBef>
              <a:spcAft>
                <a:spcPts val="600"/>
              </a:spcAft>
              <a:buFont typeface="Wingdings" panose="05000000000000000000" pitchFamily="2" charset="2"/>
              <a:buChar char="ü"/>
            </a:pPr>
            <a:r>
              <a:rPr lang="pt-BR" sz="2000" b="1" dirty="0"/>
              <a:t> </a:t>
            </a:r>
            <a:r>
              <a:rPr lang="pt-BR" sz="2000" b="1" dirty="0" smtClean="0"/>
              <a:t>Implantação </a:t>
            </a:r>
            <a:r>
              <a:rPr lang="pt-BR" sz="2000" b="1" dirty="0"/>
              <a:t>dos Comitês Gestores de </a:t>
            </a:r>
            <a:r>
              <a:rPr lang="pt-BR" sz="2000" b="1" dirty="0" smtClean="0"/>
              <a:t>Planos</a:t>
            </a:r>
            <a:endParaRPr lang="en-US" sz="2000" b="1" dirty="0"/>
          </a:p>
          <a:p>
            <a:pPr marL="342900" indent="-342900" algn="just">
              <a:spcBef>
                <a:spcPts val="600"/>
              </a:spcBef>
              <a:spcAft>
                <a:spcPts val="600"/>
              </a:spcAft>
              <a:buFont typeface="Wingdings" panose="05000000000000000000" pitchFamily="2" charset="2"/>
              <a:buChar char="ü"/>
            </a:pPr>
            <a:r>
              <a:rPr lang="pt-BR" sz="2000" b="1" dirty="0"/>
              <a:t> </a:t>
            </a:r>
            <a:r>
              <a:rPr lang="pt-BR" sz="2000" b="1" dirty="0" smtClean="0"/>
              <a:t>Implantação </a:t>
            </a:r>
            <a:r>
              <a:rPr lang="pt-BR" sz="2000" b="1" dirty="0"/>
              <a:t>do Conselho </a:t>
            </a:r>
            <a:r>
              <a:rPr lang="pt-BR" sz="2000" b="1" dirty="0" smtClean="0"/>
              <a:t>Consultivo</a:t>
            </a:r>
            <a:endParaRPr lang="en-US" sz="2000" b="1" dirty="0"/>
          </a:p>
          <a:p>
            <a:pPr marL="342900" indent="-342900" algn="just">
              <a:spcBef>
                <a:spcPts val="600"/>
              </a:spcBef>
              <a:spcAft>
                <a:spcPts val="600"/>
              </a:spcAft>
              <a:buFont typeface="Wingdings" panose="05000000000000000000" pitchFamily="2" charset="2"/>
              <a:buChar char="ü"/>
            </a:pPr>
            <a:r>
              <a:rPr lang="pt-BR" sz="2000" b="1" dirty="0"/>
              <a:t> </a:t>
            </a:r>
            <a:r>
              <a:rPr lang="pt-BR" sz="2000" b="1" dirty="0" smtClean="0"/>
              <a:t>Constituição da Comissão de Ética</a:t>
            </a:r>
            <a:endParaRPr lang="en-US" sz="2000" b="1" dirty="0"/>
          </a:p>
          <a:p>
            <a:pPr marL="342900" indent="-342900" algn="just">
              <a:spcBef>
                <a:spcPts val="600"/>
              </a:spcBef>
              <a:spcAft>
                <a:spcPts val="600"/>
              </a:spcAft>
              <a:buFont typeface="Wingdings" panose="05000000000000000000" pitchFamily="2" charset="2"/>
              <a:buChar char="ü"/>
            </a:pPr>
            <a:r>
              <a:rPr lang="pt-BR" sz="2000" b="1" dirty="0"/>
              <a:t> </a:t>
            </a:r>
            <a:r>
              <a:rPr lang="pt-BR" sz="2000" b="1" dirty="0" smtClean="0"/>
              <a:t>Certificação </a:t>
            </a:r>
            <a:r>
              <a:rPr lang="pt-BR" sz="2000" b="1" dirty="0"/>
              <a:t>dos Conselheiros empossados em abril de </a:t>
            </a:r>
            <a:r>
              <a:rPr lang="pt-BR" sz="2000" b="1" dirty="0" smtClean="0"/>
              <a:t>2014</a:t>
            </a:r>
            <a:endParaRPr lang="en-US" sz="2000" b="1" dirty="0"/>
          </a:p>
          <a:p>
            <a:pPr marL="342900" indent="-342900" algn="just">
              <a:spcBef>
                <a:spcPts val="600"/>
              </a:spcBef>
              <a:spcAft>
                <a:spcPts val="600"/>
              </a:spcAft>
              <a:buFont typeface="Wingdings" panose="05000000000000000000" pitchFamily="2" charset="2"/>
              <a:buChar char="ü"/>
            </a:pPr>
            <a:r>
              <a:rPr lang="pt-BR" sz="2000" b="1" dirty="0"/>
              <a:t> </a:t>
            </a:r>
            <a:r>
              <a:rPr lang="pt-BR" sz="2000" b="1" dirty="0" smtClean="0"/>
              <a:t>Início </a:t>
            </a:r>
            <a:r>
              <a:rPr lang="pt-BR" sz="2000" b="1" dirty="0"/>
              <a:t>do Programa de Educação Financeira e </a:t>
            </a:r>
            <a:r>
              <a:rPr lang="pt-BR" sz="2000" b="1" dirty="0" smtClean="0"/>
              <a:t>Previdenciária</a:t>
            </a:r>
            <a:endParaRPr lang="en-US" sz="2000" b="1" dirty="0"/>
          </a:p>
          <a:p>
            <a:r>
              <a:rPr lang="pt-BR" dirty="0"/>
              <a:t> </a:t>
            </a:r>
            <a:endParaRPr lang="en-US" dirty="0"/>
          </a:p>
          <a:p>
            <a:r>
              <a:rPr lang="pt-BR" dirty="0"/>
              <a:t>  </a:t>
            </a:r>
            <a:endParaRPr lang="en-US" dirty="0"/>
          </a:p>
        </p:txBody>
      </p:sp>
    </p:spTree>
    <p:extLst>
      <p:ext uri="{BB962C8B-B14F-4D97-AF65-F5344CB8AC3E}">
        <p14:creationId xmlns:p14="http://schemas.microsoft.com/office/powerpoint/2010/main" val="4271386654"/>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Número de Slide 1"/>
          <p:cNvSpPr>
            <a:spLocks noGrp="1"/>
          </p:cNvSpPr>
          <p:nvPr>
            <p:ph type="sldNum" sz="quarter" idx="12"/>
          </p:nvPr>
        </p:nvSpPr>
        <p:spPr/>
        <p:txBody>
          <a:bodyPr/>
          <a:lstStyle/>
          <a:p>
            <a:fld id="{1297A8C9-8EA8-442C-8843-1DFC11C799B5}" type="slidenum">
              <a:rPr lang="pt-BR" smtClean="0"/>
              <a:pPr/>
              <a:t>43</a:t>
            </a:fld>
            <a:endParaRPr lang="pt-BR" dirty="0"/>
          </a:p>
        </p:txBody>
      </p:sp>
      <p:sp>
        <p:nvSpPr>
          <p:cNvPr id="4" name="Título 1"/>
          <p:cNvSpPr txBox="1">
            <a:spLocks/>
          </p:cNvSpPr>
          <p:nvPr/>
        </p:nvSpPr>
        <p:spPr>
          <a:xfrm>
            <a:off x="1547664" y="764704"/>
            <a:ext cx="7344816" cy="37424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a:r>
              <a:rPr lang="pt-BR" sz="2800" b="1" dirty="0" smtClean="0"/>
              <a:t>METAS PARA OS PRÓXIMOS 5 ANOS</a:t>
            </a:r>
            <a:endParaRPr lang="pt-BR" sz="2800" b="1" dirty="0"/>
          </a:p>
        </p:txBody>
      </p:sp>
      <p:sp>
        <p:nvSpPr>
          <p:cNvPr id="5" name="Retângulo 4"/>
          <p:cNvSpPr/>
          <p:nvPr/>
        </p:nvSpPr>
        <p:spPr>
          <a:xfrm>
            <a:off x="339669" y="1484784"/>
            <a:ext cx="8424936" cy="4801314"/>
          </a:xfrm>
          <a:prstGeom prst="rect">
            <a:avLst/>
          </a:prstGeom>
        </p:spPr>
        <p:txBody>
          <a:bodyPr wrap="square">
            <a:spAutoFit/>
          </a:bodyPr>
          <a:lstStyle/>
          <a:p>
            <a:pPr marL="457200" indent="-457200" algn="just">
              <a:lnSpc>
                <a:spcPct val="150000"/>
              </a:lnSpc>
              <a:buFont typeface="+mj-lt"/>
              <a:buAutoNum type="arabicPeriod"/>
            </a:pPr>
            <a:r>
              <a:rPr lang="pt-BR" sz="2000" b="1" dirty="0" smtClean="0"/>
              <a:t>Alcançar </a:t>
            </a:r>
            <a:r>
              <a:rPr lang="pt-BR" sz="2000" b="1" dirty="0"/>
              <a:t>a adesão de todos os potenciais </a:t>
            </a:r>
            <a:r>
              <a:rPr lang="pt-BR" sz="2000" b="1" dirty="0" smtClean="0"/>
              <a:t>participantes</a:t>
            </a:r>
            <a:endParaRPr lang="en-US" sz="2000" b="1" dirty="0"/>
          </a:p>
          <a:p>
            <a:pPr marL="457200" indent="-457200" algn="just">
              <a:lnSpc>
                <a:spcPct val="150000"/>
              </a:lnSpc>
              <a:buFont typeface="+mj-lt"/>
              <a:buAutoNum type="arabicPeriod"/>
            </a:pPr>
            <a:r>
              <a:rPr lang="pt-BR" sz="2000" b="1" dirty="0" smtClean="0"/>
              <a:t>Não </a:t>
            </a:r>
            <a:r>
              <a:rPr lang="pt-BR" sz="2000" b="1" dirty="0"/>
              <a:t>depender dos recursos do </a:t>
            </a:r>
            <a:r>
              <a:rPr lang="pt-BR" sz="2000" b="1" dirty="0" smtClean="0"/>
              <a:t>Estado</a:t>
            </a:r>
            <a:endParaRPr lang="en-US" sz="2000" b="1" dirty="0"/>
          </a:p>
          <a:p>
            <a:pPr marL="457200" indent="-457200" algn="just">
              <a:lnSpc>
                <a:spcPct val="150000"/>
              </a:lnSpc>
              <a:buFont typeface="+mj-lt"/>
              <a:buAutoNum type="arabicPeriod"/>
            </a:pPr>
            <a:r>
              <a:rPr lang="pt-BR" sz="2000" b="1" dirty="0" smtClean="0"/>
              <a:t>Gerir </a:t>
            </a:r>
            <a:r>
              <a:rPr lang="pt-BR" sz="2000" b="1" dirty="0"/>
              <a:t>a previdência complementar das empresas com capacidade para sustentar seus próprios </a:t>
            </a:r>
            <a:r>
              <a:rPr lang="pt-BR" sz="2000" b="1" dirty="0" smtClean="0"/>
              <a:t>planos</a:t>
            </a:r>
            <a:endParaRPr lang="en-US" sz="2000" b="1" dirty="0"/>
          </a:p>
          <a:p>
            <a:pPr marL="457200" indent="-457200" algn="just">
              <a:lnSpc>
                <a:spcPct val="150000"/>
              </a:lnSpc>
              <a:buFont typeface="+mj-lt"/>
              <a:buAutoNum type="arabicPeriod"/>
            </a:pPr>
            <a:r>
              <a:rPr lang="pt-BR" sz="2000" b="1" dirty="0" smtClean="0"/>
              <a:t>Permitir </a:t>
            </a:r>
            <a:r>
              <a:rPr lang="pt-BR" sz="2000" b="1" dirty="0"/>
              <a:t>aportes dos servidores do RPPS (e dos seus </a:t>
            </a:r>
            <a:r>
              <a:rPr lang="pt-BR" sz="2000" b="1" dirty="0" smtClean="0"/>
              <a:t>familiares)</a:t>
            </a:r>
            <a:r>
              <a:rPr lang="en-US" sz="2000" b="1" dirty="0" smtClean="0"/>
              <a:t> </a:t>
            </a:r>
            <a:r>
              <a:rPr lang="pt-BR" sz="2000" b="1" dirty="0" smtClean="0"/>
              <a:t>em </a:t>
            </a:r>
            <a:r>
              <a:rPr lang="pt-BR" sz="2000" b="1" dirty="0"/>
              <a:t>planos </a:t>
            </a:r>
            <a:r>
              <a:rPr lang="pt-BR" sz="2000" b="1" dirty="0" smtClean="0"/>
              <a:t>tipo PGBL </a:t>
            </a:r>
          </a:p>
          <a:p>
            <a:pPr marL="457200" indent="-457200" algn="just">
              <a:lnSpc>
                <a:spcPct val="150000"/>
              </a:lnSpc>
              <a:buFont typeface="+mj-lt"/>
              <a:buAutoNum type="arabicPeriod"/>
            </a:pPr>
            <a:r>
              <a:rPr lang="pt-BR" sz="2000" b="1" dirty="0" smtClean="0"/>
              <a:t>Intensificar </a:t>
            </a:r>
            <a:r>
              <a:rPr lang="pt-BR" sz="2000" b="1" dirty="0"/>
              <a:t>a campanha de adesão de municípios </a:t>
            </a:r>
            <a:r>
              <a:rPr lang="pt-BR" sz="2000" b="1" dirty="0" smtClean="0"/>
              <a:t>paulistas</a:t>
            </a:r>
            <a:endParaRPr lang="en-US" sz="2000" b="1" dirty="0"/>
          </a:p>
          <a:p>
            <a:pPr marL="457200" indent="-457200" algn="just">
              <a:lnSpc>
                <a:spcPct val="150000"/>
              </a:lnSpc>
              <a:buFont typeface="+mj-lt"/>
              <a:buAutoNum type="arabicPeriod"/>
            </a:pPr>
            <a:r>
              <a:rPr lang="pt-BR" sz="2000" b="1" dirty="0" smtClean="0"/>
              <a:t>Administrar </a:t>
            </a:r>
            <a:r>
              <a:rPr lang="pt-BR" sz="2000" b="1" dirty="0"/>
              <a:t>a previdência complementar de outros </a:t>
            </a:r>
            <a:r>
              <a:rPr lang="pt-BR" sz="2000" b="1" dirty="0" smtClean="0"/>
              <a:t>entes</a:t>
            </a:r>
            <a:endParaRPr lang="en-US" sz="2000" b="1" dirty="0"/>
          </a:p>
          <a:p>
            <a:pPr marL="457200" indent="-457200" algn="just">
              <a:lnSpc>
                <a:spcPct val="150000"/>
              </a:lnSpc>
              <a:buFont typeface="+mj-lt"/>
              <a:buAutoNum type="arabicPeriod"/>
            </a:pPr>
            <a:r>
              <a:rPr lang="pt-BR" sz="2000" b="1" dirty="0" smtClean="0"/>
              <a:t>Direcionar </a:t>
            </a:r>
            <a:r>
              <a:rPr lang="pt-BR" sz="2000" b="1" dirty="0"/>
              <a:t>investimentos em projetos </a:t>
            </a:r>
            <a:r>
              <a:rPr lang="pt-BR" sz="2000" b="1" dirty="0" smtClean="0"/>
              <a:t>de infraestrutura</a:t>
            </a:r>
            <a:endParaRPr lang="en-US" sz="2000" b="1" dirty="0"/>
          </a:p>
          <a:p>
            <a:r>
              <a:rPr lang="pt-BR" dirty="0"/>
              <a:t> </a:t>
            </a:r>
            <a:endParaRPr lang="en-US" dirty="0"/>
          </a:p>
          <a:p>
            <a:r>
              <a:rPr lang="pt-BR" dirty="0"/>
              <a:t>  </a:t>
            </a:r>
            <a:endParaRPr lang="en-US" dirty="0"/>
          </a:p>
        </p:txBody>
      </p:sp>
    </p:spTree>
    <p:extLst>
      <p:ext uri="{BB962C8B-B14F-4D97-AF65-F5344CB8AC3E}">
        <p14:creationId xmlns:p14="http://schemas.microsoft.com/office/powerpoint/2010/main" val="1814146735"/>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Número de Slide 1"/>
          <p:cNvSpPr>
            <a:spLocks noGrp="1"/>
          </p:cNvSpPr>
          <p:nvPr>
            <p:ph type="sldNum" sz="quarter" idx="12"/>
          </p:nvPr>
        </p:nvSpPr>
        <p:spPr/>
        <p:txBody>
          <a:bodyPr/>
          <a:lstStyle/>
          <a:p>
            <a:fld id="{1297A8C9-8EA8-442C-8843-1DFC11C799B5}" type="slidenum">
              <a:rPr lang="pt-BR" smtClean="0"/>
              <a:pPr/>
              <a:t>44</a:t>
            </a:fld>
            <a:endParaRPr lang="pt-BR" dirty="0"/>
          </a:p>
        </p:txBody>
      </p:sp>
      <p:sp>
        <p:nvSpPr>
          <p:cNvPr id="4" name="Título 1"/>
          <p:cNvSpPr txBox="1">
            <a:spLocks/>
          </p:cNvSpPr>
          <p:nvPr/>
        </p:nvSpPr>
        <p:spPr>
          <a:xfrm>
            <a:off x="1547664" y="764704"/>
            <a:ext cx="7344816" cy="37424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a:r>
              <a:rPr lang="pt-BR" sz="2800" b="1" dirty="0" smtClean="0"/>
              <a:t>PRIMEIROS PASSOS</a:t>
            </a:r>
            <a:endParaRPr lang="pt-BR" sz="2800" b="1" dirty="0"/>
          </a:p>
        </p:txBody>
      </p:sp>
      <p:sp>
        <p:nvSpPr>
          <p:cNvPr id="5" name="Retângulo 4"/>
          <p:cNvSpPr/>
          <p:nvPr/>
        </p:nvSpPr>
        <p:spPr>
          <a:xfrm>
            <a:off x="0" y="0"/>
            <a:ext cx="9144000" cy="6858000"/>
          </a:xfrm>
          <a:prstGeom prst="rect">
            <a:avLst/>
          </a:prstGeom>
          <a:solidFill>
            <a:schemeClr val="bg1"/>
          </a:solid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6" name="Picture 1" descr="Inline image 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870798" y="1772816"/>
            <a:ext cx="3401870" cy="2721496"/>
          </a:xfrm>
          <a:prstGeom prst="rect">
            <a:avLst/>
          </a:prstGeom>
          <a:noFill/>
          <a:extLst>
            <a:ext uri="{909E8E84-426E-40DD-AFC4-6F175D3DCCD1}">
              <a14:hiddenFill xmlns:a14="http://schemas.microsoft.com/office/drawing/2010/main">
                <a:solidFill>
                  <a:srgbClr val="FFFFFF"/>
                </a:solidFill>
              </a14:hiddenFill>
            </a:ext>
          </a:extLst>
        </p:spPr>
      </p:pic>
      <p:sp>
        <p:nvSpPr>
          <p:cNvPr id="7" name="CaixaDeTexto 20"/>
          <p:cNvSpPr txBox="1">
            <a:spLocks noChangeArrowheads="1"/>
          </p:cNvSpPr>
          <p:nvPr/>
        </p:nvSpPr>
        <p:spPr bwMode="auto">
          <a:xfrm>
            <a:off x="35496" y="4556165"/>
            <a:ext cx="9144000" cy="21852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5" rIns="91431" bIns="45715">
            <a:spAutoFit/>
          </a:bodyPr>
          <a:lstStyle>
            <a:defPPr>
              <a:defRPr lang="en-US"/>
            </a:defPPr>
            <a:lvl1pPr algn="r" rtl="0" eaLnBrk="0" fontAlgn="base" hangingPunct="0">
              <a:spcBef>
                <a:spcPct val="0"/>
              </a:spcBef>
              <a:spcAft>
                <a:spcPct val="0"/>
              </a:spcAft>
              <a:defRPr sz="2000" b="1" kern="1200">
                <a:solidFill>
                  <a:srgbClr val="000099"/>
                </a:solidFill>
                <a:latin typeface="Times New Roman" pitchFamily="18" charset="0"/>
                <a:ea typeface="MS PGothic" pitchFamily="34" charset="-128"/>
                <a:cs typeface="+mn-cs"/>
              </a:defRPr>
            </a:lvl1pPr>
            <a:lvl2pPr marL="457200" algn="r" rtl="0" eaLnBrk="0" fontAlgn="base" hangingPunct="0">
              <a:spcBef>
                <a:spcPct val="0"/>
              </a:spcBef>
              <a:spcAft>
                <a:spcPct val="0"/>
              </a:spcAft>
              <a:defRPr sz="2000" b="1" kern="1200">
                <a:solidFill>
                  <a:srgbClr val="000099"/>
                </a:solidFill>
                <a:latin typeface="Times New Roman" pitchFamily="18" charset="0"/>
                <a:ea typeface="MS PGothic" pitchFamily="34" charset="-128"/>
                <a:cs typeface="+mn-cs"/>
              </a:defRPr>
            </a:lvl2pPr>
            <a:lvl3pPr marL="914400" algn="r" rtl="0" eaLnBrk="0" fontAlgn="base" hangingPunct="0">
              <a:spcBef>
                <a:spcPct val="0"/>
              </a:spcBef>
              <a:spcAft>
                <a:spcPct val="0"/>
              </a:spcAft>
              <a:defRPr sz="2000" b="1" kern="1200">
                <a:solidFill>
                  <a:srgbClr val="000099"/>
                </a:solidFill>
                <a:latin typeface="Times New Roman" pitchFamily="18" charset="0"/>
                <a:ea typeface="MS PGothic" pitchFamily="34" charset="-128"/>
                <a:cs typeface="+mn-cs"/>
              </a:defRPr>
            </a:lvl3pPr>
            <a:lvl4pPr marL="1371600" algn="r" rtl="0" eaLnBrk="0" fontAlgn="base" hangingPunct="0">
              <a:spcBef>
                <a:spcPct val="0"/>
              </a:spcBef>
              <a:spcAft>
                <a:spcPct val="0"/>
              </a:spcAft>
              <a:defRPr sz="2000" b="1" kern="1200">
                <a:solidFill>
                  <a:srgbClr val="000099"/>
                </a:solidFill>
                <a:latin typeface="Times New Roman" pitchFamily="18" charset="0"/>
                <a:ea typeface="MS PGothic" pitchFamily="34" charset="-128"/>
                <a:cs typeface="+mn-cs"/>
              </a:defRPr>
            </a:lvl4pPr>
            <a:lvl5pPr marL="1828800" algn="r" rtl="0" eaLnBrk="0" fontAlgn="base" hangingPunct="0">
              <a:spcBef>
                <a:spcPct val="0"/>
              </a:spcBef>
              <a:spcAft>
                <a:spcPct val="0"/>
              </a:spcAft>
              <a:defRPr sz="2000" b="1" kern="1200">
                <a:solidFill>
                  <a:srgbClr val="000099"/>
                </a:solidFill>
                <a:latin typeface="Times New Roman" pitchFamily="18" charset="0"/>
                <a:ea typeface="MS PGothic" pitchFamily="34" charset="-128"/>
                <a:cs typeface="+mn-cs"/>
              </a:defRPr>
            </a:lvl5pPr>
            <a:lvl6pPr marL="2286000" algn="l" defTabSz="914400" rtl="0" eaLnBrk="1" latinLnBrk="0" hangingPunct="1">
              <a:defRPr sz="2000" b="1" kern="1200">
                <a:solidFill>
                  <a:srgbClr val="000099"/>
                </a:solidFill>
                <a:latin typeface="Times New Roman" pitchFamily="18" charset="0"/>
                <a:ea typeface="MS PGothic" pitchFamily="34" charset="-128"/>
                <a:cs typeface="+mn-cs"/>
              </a:defRPr>
            </a:lvl6pPr>
            <a:lvl7pPr marL="2743200" algn="l" defTabSz="914400" rtl="0" eaLnBrk="1" latinLnBrk="0" hangingPunct="1">
              <a:defRPr sz="2000" b="1" kern="1200">
                <a:solidFill>
                  <a:srgbClr val="000099"/>
                </a:solidFill>
                <a:latin typeface="Times New Roman" pitchFamily="18" charset="0"/>
                <a:ea typeface="MS PGothic" pitchFamily="34" charset="-128"/>
                <a:cs typeface="+mn-cs"/>
              </a:defRPr>
            </a:lvl7pPr>
            <a:lvl8pPr marL="3200400" algn="l" defTabSz="914400" rtl="0" eaLnBrk="1" latinLnBrk="0" hangingPunct="1">
              <a:defRPr sz="2000" b="1" kern="1200">
                <a:solidFill>
                  <a:srgbClr val="000099"/>
                </a:solidFill>
                <a:latin typeface="Times New Roman" pitchFamily="18" charset="0"/>
                <a:ea typeface="MS PGothic" pitchFamily="34" charset="-128"/>
                <a:cs typeface="+mn-cs"/>
              </a:defRPr>
            </a:lvl8pPr>
            <a:lvl9pPr marL="3657600" algn="l" defTabSz="914400" rtl="0" eaLnBrk="1" latinLnBrk="0" hangingPunct="1">
              <a:defRPr sz="2000" b="1" kern="1200">
                <a:solidFill>
                  <a:srgbClr val="000099"/>
                </a:solidFill>
                <a:latin typeface="Times New Roman" pitchFamily="18" charset="0"/>
                <a:ea typeface="MS PGothic" pitchFamily="34" charset="-128"/>
                <a:cs typeface="+mn-cs"/>
              </a:defRPr>
            </a:lvl9pPr>
          </a:lstStyle>
          <a:p>
            <a:pPr algn="ctr">
              <a:lnSpc>
                <a:spcPct val="150000"/>
              </a:lnSpc>
            </a:pPr>
            <a:r>
              <a:rPr lang="pt-BR" sz="2400" dirty="0">
                <a:solidFill>
                  <a:schemeClr val="tx1"/>
                </a:solidFill>
                <a:latin typeface="Calibri" pitchFamily="34" charset="0"/>
              </a:rPr>
              <a:t>www.spprevcom.sp.gov.br</a:t>
            </a:r>
          </a:p>
          <a:p>
            <a:pPr algn="ctr">
              <a:lnSpc>
                <a:spcPct val="150000"/>
              </a:lnSpc>
            </a:pPr>
            <a:r>
              <a:rPr lang="pt-BR" sz="2400" dirty="0">
                <a:solidFill>
                  <a:schemeClr val="tx1"/>
                </a:solidFill>
                <a:latin typeface="Calibri" pitchFamily="34" charset="0"/>
              </a:rPr>
              <a:t>www.twitter.com/spprevcom</a:t>
            </a:r>
          </a:p>
          <a:p>
            <a:pPr algn="ctr">
              <a:lnSpc>
                <a:spcPct val="150000"/>
              </a:lnSpc>
            </a:pPr>
            <a:r>
              <a:rPr lang="pt-BR" sz="2400" dirty="0">
                <a:solidFill>
                  <a:schemeClr val="tx1"/>
                </a:solidFill>
                <a:latin typeface="Calibri" pitchFamily="34" charset="0"/>
              </a:rPr>
              <a:t>www.facebook.com/spprevcom</a:t>
            </a:r>
          </a:p>
          <a:p>
            <a:pPr algn="ctr"/>
            <a:endParaRPr lang="pt-BR" sz="2800" dirty="0">
              <a:solidFill>
                <a:schemeClr val="bg1"/>
              </a:solidFill>
              <a:latin typeface="Calibri" pitchFamily="34" charset="0"/>
            </a:endParaRPr>
          </a:p>
        </p:txBody>
      </p:sp>
      <p:sp>
        <p:nvSpPr>
          <p:cNvPr id="8" name="CaixaDeTexto 20"/>
          <p:cNvSpPr txBox="1">
            <a:spLocks noChangeArrowheads="1"/>
          </p:cNvSpPr>
          <p:nvPr/>
        </p:nvSpPr>
        <p:spPr bwMode="auto">
          <a:xfrm>
            <a:off x="35496" y="188640"/>
            <a:ext cx="9144000" cy="26007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5" rIns="91431" bIns="45715">
            <a:spAutoFit/>
          </a:bodyPr>
          <a:lstStyle>
            <a:defPPr>
              <a:defRPr lang="en-US"/>
            </a:defPPr>
            <a:lvl1pPr algn="r" rtl="0" eaLnBrk="0" fontAlgn="base" hangingPunct="0">
              <a:spcBef>
                <a:spcPct val="0"/>
              </a:spcBef>
              <a:spcAft>
                <a:spcPct val="0"/>
              </a:spcAft>
              <a:defRPr sz="2000" b="1" kern="1200">
                <a:solidFill>
                  <a:srgbClr val="000099"/>
                </a:solidFill>
                <a:latin typeface="Times New Roman" pitchFamily="18" charset="0"/>
                <a:ea typeface="MS PGothic" pitchFamily="34" charset="-128"/>
                <a:cs typeface="+mn-cs"/>
              </a:defRPr>
            </a:lvl1pPr>
            <a:lvl2pPr marL="457200" algn="r" rtl="0" eaLnBrk="0" fontAlgn="base" hangingPunct="0">
              <a:spcBef>
                <a:spcPct val="0"/>
              </a:spcBef>
              <a:spcAft>
                <a:spcPct val="0"/>
              </a:spcAft>
              <a:defRPr sz="2000" b="1" kern="1200">
                <a:solidFill>
                  <a:srgbClr val="000099"/>
                </a:solidFill>
                <a:latin typeface="Times New Roman" pitchFamily="18" charset="0"/>
                <a:ea typeface="MS PGothic" pitchFamily="34" charset="-128"/>
                <a:cs typeface="+mn-cs"/>
              </a:defRPr>
            </a:lvl2pPr>
            <a:lvl3pPr marL="914400" algn="r" rtl="0" eaLnBrk="0" fontAlgn="base" hangingPunct="0">
              <a:spcBef>
                <a:spcPct val="0"/>
              </a:spcBef>
              <a:spcAft>
                <a:spcPct val="0"/>
              </a:spcAft>
              <a:defRPr sz="2000" b="1" kern="1200">
                <a:solidFill>
                  <a:srgbClr val="000099"/>
                </a:solidFill>
                <a:latin typeface="Times New Roman" pitchFamily="18" charset="0"/>
                <a:ea typeface="MS PGothic" pitchFamily="34" charset="-128"/>
                <a:cs typeface="+mn-cs"/>
              </a:defRPr>
            </a:lvl3pPr>
            <a:lvl4pPr marL="1371600" algn="r" rtl="0" eaLnBrk="0" fontAlgn="base" hangingPunct="0">
              <a:spcBef>
                <a:spcPct val="0"/>
              </a:spcBef>
              <a:spcAft>
                <a:spcPct val="0"/>
              </a:spcAft>
              <a:defRPr sz="2000" b="1" kern="1200">
                <a:solidFill>
                  <a:srgbClr val="000099"/>
                </a:solidFill>
                <a:latin typeface="Times New Roman" pitchFamily="18" charset="0"/>
                <a:ea typeface="MS PGothic" pitchFamily="34" charset="-128"/>
                <a:cs typeface="+mn-cs"/>
              </a:defRPr>
            </a:lvl4pPr>
            <a:lvl5pPr marL="1828800" algn="r" rtl="0" eaLnBrk="0" fontAlgn="base" hangingPunct="0">
              <a:spcBef>
                <a:spcPct val="0"/>
              </a:spcBef>
              <a:spcAft>
                <a:spcPct val="0"/>
              </a:spcAft>
              <a:defRPr sz="2000" b="1" kern="1200">
                <a:solidFill>
                  <a:srgbClr val="000099"/>
                </a:solidFill>
                <a:latin typeface="Times New Roman" pitchFamily="18" charset="0"/>
                <a:ea typeface="MS PGothic" pitchFamily="34" charset="-128"/>
                <a:cs typeface="+mn-cs"/>
              </a:defRPr>
            </a:lvl5pPr>
            <a:lvl6pPr marL="2286000" algn="l" defTabSz="914400" rtl="0" eaLnBrk="1" latinLnBrk="0" hangingPunct="1">
              <a:defRPr sz="2000" b="1" kern="1200">
                <a:solidFill>
                  <a:srgbClr val="000099"/>
                </a:solidFill>
                <a:latin typeface="Times New Roman" pitchFamily="18" charset="0"/>
                <a:ea typeface="MS PGothic" pitchFamily="34" charset="-128"/>
                <a:cs typeface="+mn-cs"/>
              </a:defRPr>
            </a:lvl6pPr>
            <a:lvl7pPr marL="2743200" algn="l" defTabSz="914400" rtl="0" eaLnBrk="1" latinLnBrk="0" hangingPunct="1">
              <a:defRPr sz="2000" b="1" kern="1200">
                <a:solidFill>
                  <a:srgbClr val="000099"/>
                </a:solidFill>
                <a:latin typeface="Times New Roman" pitchFamily="18" charset="0"/>
                <a:ea typeface="MS PGothic" pitchFamily="34" charset="-128"/>
                <a:cs typeface="+mn-cs"/>
              </a:defRPr>
            </a:lvl7pPr>
            <a:lvl8pPr marL="3200400" algn="l" defTabSz="914400" rtl="0" eaLnBrk="1" latinLnBrk="0" hangingPunct="1">
              <a:defRPr sz="2000" b="1" kern="1200">
                <a:solidFill>
                  <a:srgbClr val="000099"/>
                </a:solidFill>
                <a:latin typeface="Times New Roman" pitchFamily="18" charset="0"/>
                <a:ea typeface="MS PGothic" pitchFamily="34" charset="-128"/>
                <a:cs typeface="+mn-cs"/>
              </a:defRPr>
            </a:lvl8pPr>
            <a:lvl9pPr marL="3657600" algn="l" defTabSz="914400" rtl="0" eaLnBrk="1" latinLnBrk="0" hangingPunct="1">
              <a:defRPr sz="2000" b="1" kern="1200">
                <a:solidFill>
                  <a:srgbClr val="000099"/>
                </a:solidFill>
                <a:latin typeface="Times New Roman" pitchFamily="18" charset="0"/>
                <a:ea typeface="MS PGothic" pitchFamily="34" charset="-128"/>
                <a:cs typeface="+mn-cs"/>
              </a:defRPr>
            </a:lvl9pPr>
          </a:lstStyle>
          <a:p>
            <a:pPr algn="ctr">
              <a:lnSpc>
                <a:spcPct val="150000"/>
              </a:lnSpc>
            </a:pPr>
            <a:r>
              <a:rPr lang="pt-BR" sz="6600" dirty="0" smtClean="0">
                <a:solidFill>
                  <a:schemeClr val="tx1"/>
                </a:solidFill>
                <a:latin typeface="Calibri" pitchFamily="34" charset="0"/>
              </a:rPr>
              <a:t>OBRIGADO!</a:t>
            </a:r>
          </a:p>
          <a:p>
            <a:pPr algn="ctr">
              <a:lnSpc>
                <a:spcPct val="150000"/>
              </a:lnSpc>
            </a:pPr>
            <a:endParaRPr lang="pt-BR" sz="2400" dirty="0">
              <a:solidFill>
                <a:schemeClr val="tx1"/>
              </a:solidFill>
              <a:latin typeface="Calibri" pitchFamily="34" charset="0"/>
            </a:endParaRPr>
          </a:p>
          <a:p>
            <a:pPr algn="ctr"/>
            <a:endParaRPr lang="pt-BR" sz="2800" dirty="0">
              <a:solidFill>
                <a:schemeClr val="bg1"/>
              </a:solidFill>
              <a:latin typeface="Calibri" pitchFamily="34" charset="0"/>
            </a:endParaRPr>
          </a:p>
        </p:txBody>
      </p:sp>
    </p:spTree>
    <p:extLst>
      <p:ext uri="{BB962C8B-B14F-4D97-AF65-F5344CB8AC3E}">
        <p14:creationId xmlns:p14="http://schemas.microsoft.com/office/powerpoint/2010/main" val="1021083388"/>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m 3" descr="PDF Complete Special Edition"/>
          <p:cNvPicPr>
            <a:picLocks noChangeAspect="1"/>
          </p:cNvPicPr>
          <p:nvPr/>
        </p:nvPicPr>
        <p:blipFill rotWithShape="1">
          <a:blip r:embed="rId2">
            <a:extLst>
              <a:ext uri="{28A0092B-C50C-407E-A947-70E740481C1C}">
                <a14:useLocalDpi xmlns:a14="http://schemas.microsoft.com/office/drawing/2010/main" val="0"/>
              </a:ext>
            </a:extLst>
          </a:blip>
          <a:srcRect l="7209" t="15657" r="36666" b="19155"/>
          <a:stretch/>
        </p:blipFill>
        <p:spPr>
          <a:xfrm>
            <a:off x="228600" y="759348"/>
            <a:ext cx="8663880" cy="5405956"/>
          </a:xfrm>
          <a:prstGeom prst="rect">
            <a:avLst/>
          </a:prstGeom>
        </p:spPr>
      </p:pic>
      <p:sp>
        <p:nvSpPr>
          <p:cNvPr id="53" name="Elipse 52"/>
          <p:cNvSpPr/>
          <p:nvPr/>
        </p:nvSpPr>
        <p:spPr>
          <a:xfrm>
            <a:off x="4136083" y="1966041"/>
            <a:ext cx="848914" cy="598863"/>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62" name="Elipse 61"/>
          <p:cNvSpPr/>
          <p:nvPr/>
        </p:nvSpPr>
        <p:spPr>
          <a:xfrm>
            <a:off x="3707904" y="5682821"/>
            <a:ext cx="708164" cy="505039"/>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8" name="Elipse 27"/>
          <p:cNvSpPr/>
          <p:nvPr/>
        </p:nvSpPr>
        <p:spPr>
          <a:xfrm>
            <a:off x="3719820" y="3789206"/>
            <a:ext cx="708164" cy="505039"/>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31" name="Elipse 30"/>
          <p:cNvSpPr/>
          <p:nvPr/>
        </p:nvSpPr>
        <p:spPr>
          <a:xfrm>
            <a:off x="3719820" y="4772841"/>
            <a:ext cx="708164" cy="505039"/>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36" name="Elipse 35"/>
          <p:cNvSpPr/>
          <p:nvPr/>
        </p:nvSpPr>
        <p:spPr>
          <a:xfrm>
            <a:off x="7217078" y="2060848"/>
            <a:ext cx="739298" cy="320895"/>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40" name="Elipse 39"/>
          <p:cNvSpPr/>
          <p:nvPr/>
        </p:nvSpPr>
        <p:spPr>
          <a:xfrm>
            <a:off x="7217078" y="4864912"/>
            <a:ext cx="739298" cy="320895"/>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41" name="Elipse 40"/>
          <p:cNvSpPr/>
          <p:nvPr/>
        </p:nvSpPr>
        <p:spPr>
          <a:xfrm>
            <a:off x="7217078" y="5807980"/>
            <a:ext cx="739298" cy="320895"/>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42" name="Elipse 41"/>
          <p:cNvSpPr/>
          <p:nvPr/>
        </p:nvSpPr>
        <p:spPr>
          <a:xfrm>
            <a:off x="7216345" y="3914483"/>
            <a:ext cx="739298" cy="320895"/>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 name="Botão de ação: Voltar ou Anterior 1">
            <a:hlinkClick r:id="rId3" action="ppaction://hlinksldjump" highlightClick="1"/>
          </p:cNvPr>
          <p:cNvSpPr/>
          <p:nvPr/>
        </p:nvSpPr>
        <p:spPr>
          <a:xfrm>
            <a:off x="8316416" y="6453336"/>
            <a:ext cx="432048" cy="288032"/>
          </a:xfrm>
          <a:prstGeom prst="actionButtonBackPrevious">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12192366"/>
      </p:ext>
    </p:extLst>
  </p:cSld>
  <p:clrMapOvr>
    <a:masterClrMapping/>
  </p:clrMapOvr>
  <p:timing>
    <p:tnLst>
      <p:par>
        <p:cTn id="1" dur="indefinite" restart="never" nodeType="tmRoot"/>
      </p:par>
    </p:tnLst>
  </p:timing>
</p:sld>
</file>

<file path=ppt/theme/theme1.xml><?xml version="1.0" encoding="utf-8"?>
<a:theme xmlns:a="http://schemas.openxmlformats.org/drawingml/2006/main" name="Tema do Office">
  <a:themeElements>
    <a:clrScheme name="Escritório">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o Office">
  <a:themeElements>
    <a:clrScheme name="Escritório">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ema do Office">
  <a:themeElements>
    <a:clrScheme name="Escritório">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1294</TotalTime>
  <Words>2468</Words>
  <Application>Microsoft Office PowerPoint</Application>
  <PresentationFormat>Apresentação na tela (4:3)</PresentationFormat>
  <Paragraphs>428</Paragraphs>
  <Slides>45</Slides>
  <Notes>3</Notes>
  <HiddenSlides>0</HiddenSlides>
  <MMClips>0</MMClips>
  <ScaleCrop>false</ScaleCrop>
  <HeadingPairs>
    <vt:vector size="4" baseType="variant">
      <vt:variant>
        <vt:lpstr>Tema</vt:lpstr>
      </vt:variant>
      <vt:variant>
        <vt:i4>1</vt:i4>
      </vt:variant>
      <vt:variant>
        <vt:lpstr>Títulos de slides</vt:lpstr>
      </vt:variant>
      <vt:variant>
        <vt:i4>45</vt:i4>
      </vt:variant>
    </vt:vector>
  </HeadingPairs>
  <TitlesOfParts>
    <vt:vector size="46" baseType="lpstr">
      <vt:lpstr>Tema do Office</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Luiz Fernando M. D. Gomes Carneiro</dc:creator>
  <cp:lastModifiedBy>Carlos Henrique Flory</cp:lastModifiedBy>
  <cp:revision>96</cp:revision>
  <cp:lastPrinted>2014-04-03T16:42:36Z</cp:lastPrinted>
  <dcterms:created xsi:type="dcterms:W3CDTF">2013-07-10T18:36:42Z</dcterms:created>
  <dcterms:modified xsi:type="dcterms:W3CDTF">2014-04-03T16:46:13Z</dcterms:modified>
</cp:coreProperties>
</file>