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handoutMasterIdLst>
    <p:handoutMasterId r:id="rId48"/>
  </p:handoutMasterIdLst>
  <p:sldIdLst>
    <p:sldId id="259" r:id="rId2"/>
    <p:sldId id="359" r:id="rId3"/>
    <p:sldId id="361" r:id="rId4"/>
    <p:sldId id="360" r:id="rId5"/>
    <p:sldId id="362" r:id="rId6"/>
    <p:sldId id="319" r:id="rId7"/>
    <p:sldId id="332" r:id="rId8"/>
    <p:sldId id="333" r:id="rId9"/>
    <p:sldId id="334" r:id="rId10"/>
    <p:sldId id="335" r:id="rId11"/>
    <p:sldId id="336" r:id="rId12"/>
    <p:sldId id="337" r:id="rId13"/>
    <p:sldId id="338" r:id="rId14"/>
    <p:sldId id="363" r:id="rId15"/>
    <p:sldId id="340" r:id="rId16"/>
    <p:sldId id="304" r:id="rId17"/>
    <p:sldId id="297" r:id="rId18"/>
    <p:sldId id="343" r:id="rId19"/>
    <p:sldId id="345" r:id="rId20"/>
    <p:sldId id="349" r:id="rId21"/>
    <p:sldId id="351" r:id="rId22"/>
    <p:sldId id="352" r:id="rId23"/>
    <p:sldId id="342" r:id="rId24"/>
    <p:sldId id="353" r:id="rId25"/>
    <p:sldId id="354" r:id="rId26"/>
    <p:sldId id="327" r:id="rId27"/>
    <p:sldId id="356" r:id="rId28"/>
    <p:sldId id="364" r:id="rId29"/>
    <p:sldId id="368" r:id="rId30"/>
    <p:sldId id="369" r:id="rId31"/>
    <p:sldId id="365" r:id="rId32"/>
    <p:sldId id="366" r:id="rId33"/>
    <p:sldId id="370" r:id="rId34"/>
    <p:sldId id="311" r:id="rId35"/>
    <p:sldId id="301" r:id="rId36"/>
    <p:sldId id="302" r:id="rId37"/>
    <p:sldId id="320" r:id="rId38"/>
    <p:sldId id="372" r:id="rId39"/>
    <p:sldId id="367" r:id="rId40"/>
    <p:sldId id="324" r:id="rId41"/>
    <p:sldId id="325" r:id="rId42"/>
    <p:sldId id="326" r:id="rId43"/>
    <p:sldId id="357" r:id="rId44"/>
    <p:sldId id="285" r:id="rId45"/>
    <p:sldId id="371" r:id="rId46"/>
  </p:sldIdLst>
  <p:sldSz cx="9144000" cy="6858000" type="screen4x3"/>
  <p:notesSz cx="6858000" cy="97155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9797" autoAdjust="0"/>
  </p:normalViewPr>
  <p:slideViewPr>
    <p:cSldViewPr>
      <p:cViewPr>
        <p:scale>
          <a:sx n="76" d="100"/>
          <a:sy n="76" d="100"/>
        </p:scale>
        <p:origin x="-1794" y="-438"/>
      </p:cViewPr>
      <p:guideLst>
        <p:guide orient="horz" pos="2160"/>
        <p:guide pos="2880"/>
      </p:guideLst>
    </p:cSldViewPr>
  </p:slideViewPr>
  <p:notesTextViewPr>
    <p:cViewPr>
      <p:scale>
        <a:sx n="1" d="1"/>
        <a:sy n="1" d="1"/>
      </p:scale>
      <p:origin x="0" y="0"/>
    </p:cViewPr>
  </p:notesTextViewPr>
  <p:sorterViewPr>
    <p:cViewPr>
      <p:scale>
        <a:sx n="75" d="100"/>
        <a:sy n="75" d="100"/>
      </p:scale>
      <p:origin x="0" y="0"/>
    </p:cViewPr>
  </p:sorterViewPr>
  <p:notesViewPr>
    <p:cSldViewPr>
      <p:cViewPr varScale="1">
        <p:scale>
          <a:sx n="58" d="100"/>
          <a:sy n="58" d="100"/>
        </p:scale>
        <p:origin x="-1932" y="-84"/>
      </p:cViewPr>
      <p:guideLst>
        <p:guide orient="horz" pos="306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1"/>
            <a:ext cx="2971800" cy="485775"/>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84613" y="1"/>
            <a:ext cx="2971800" cy="485775"/>
          </a:xfrm>
          <a:prstGeom prst="rect">
            <a:avLst/>
          </a:prstGeom>
        </p:spPr>
        <p:txBody>
          <a:bodyPr vert="horz" lIns="91440" tIns="45720" rIns="91440" bIns="45720" rtlCol="0"/>
          <a:lstStyle>
            <a:lvl1pPr algn="r">
              <a:defRPr sz="1200"/>
            </a:lvl1pPr>
          </a:lstStyle>
          <a:p>
            <a:fld id="{3CFD656F-CC7F-4A7C-8C42-73650AABEF68}" type="datetimeFigureOut">
              <a:rPr lang="pt-BR" smtClean="0"/>
              <a:pPr/>
              <a:t>03/04/2014</a:t>
            </a:fld>
            <a:endParaRPr lang="pt-BR"/>
          </a:p>
        </p:txBody>
      </p:sp>
      <p:sp>
        <p:nvSpPr>
          <p:cNvPr id="4" name="Espaço Reservado para Rodapé 3"/>
          <p:cNvSpPr>
            <a:spLocks noGrp="1"/>
          </p:cNvSpPr>
          <p:nvPr>
            <p:ph type="ftr" sz="quarter" idx="2"/>
          </p:nvPr>
        </p:nvSpPr>
        <p:spPr>
          <a:xfrm>
            <a:off x="0" y="9228039"/>
            <a:ext cx="2971800" cy="485775"/>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4613" y="9228039"/>
            <a:ext cx="2971800" cy="485775"/>
          </a:xfrm>
          <a:prstGeom prst="rect">
            <a:avLst/>
          </a:prstGeom>
        </p:spPr>
        <p:txBody>
          <a:bodyPr vert="horz" lIns="91440" tIns="45720" rIns="91440" bIns="45720" rtlCol="0" anchor="b"/>
          <a:lstStyle>
            <a:lvl1pPr algn="r">
              <a:defRPr sz="1200"/>
            </a:lvl1pPr>
          </a:lstStyle>
          <a:p>
            <a:fld id="{71271B30-0366-491C-B92E-BD2CE6447B8D}" type="slidenum">
              <a:rPr lang="pt-BR" smtClean="0"/>
              <a:pPr/>
              <a:t>‹nº›</a:t>
            </a:fld>
            <a:endParaRPr lang="pt-BR"/>
          </a:p>
        </p:txBody>
      </p:sp>
    </p:spTree>
    <p:extLst>
      <p:ext uri="{BB962C8B-B14F-4D97-AF65-F5344CB8AC3E}">
        <p14:creationId xmlns:p14="http://schemas.microsoft.com/office/powerpoint/2010/main" val="26918463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1"/>
            <a:ext cx="2971800" cy="485775"/>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1"/>
            <a:ext cx="2971800" cy="485775"/>
          </a:xfrm>
          <a:prstGeom prst="rect">
            <a:avLst/>
          </a:prstGeom>
        </p:spPr>
        <p:txBody>
          <a:bodyPr vert="horz" lIns="91440" tIns="45720" rIns="91440" bIns="45720" rtlCol="0"/>
          <a:lstStyle>
            <a:lvl1pPr algn="r">
              <a:defRPr sz="1200"/>
            </a:lvl1pPr>
          </a:lstStyle>
          <a:p>
            <a:fld id="{E0A8D59A-1863-4719-AC97-F3EFE0720EAF}" type="datetimeFigureOut">
              <a:rPr lang="pt-BR" smtClean="0"/>
              <a:pPr/>
              <a:t>03/04/2014</a:t>
            </a:fld>
            <a:endParaRPr lang="pt-BR"/>
          </a:p>
        </p:txBody>
      </p:sp>
      <p:sp>
        <p:nvSpPr>
          <p:cNvPr id="4" name="Espaço Reservado para Imagem de Slide 3"/>
          <p:cNvSpPr>
            <a:spLocks noGrp="1" noRot="1" noChangeAspect="1"/>
          </p:cNvSpPr>
          <p:nvPr>
            <p:ph type="sldImg" idx="2"/>
          </p:nvPr>
        </p:nvSpPr>
        <p:spPr>
          <a:xfrm>
            <a:off x="1000125" y="728663"/>
            <a:ext cx="4859338" cy="3643312"/>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614863"/>
            <a:ext cx="5486400" cy="4371975"/>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9228039"/>
            <a:ext cx="2971800" cy="485775"/>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9228039"/>
            <a:ext cx="2971800" cy="485775"/>
          </a:xfrm>
          <a:prstGeom prst="rect">
            <a:avLst/>
          </a:prstGeom>
        </p:spPr>
        <p:txBody>
          <a:bodyPr vert="horz" lIns="91440" tIns="45720" rIns="91440" bIns="45720" rtlCol="0" anchor="b"/>
          <a:lstStyle>
            <a:lvl1pPr algn="r">
              <a:defRPr sz="1200"/>
            </a:lvl1pPr>
          </a:lstStyle>
          <a:p>
            <a:fld id="{8ED2B348-34E7-4D6B-80C0-5059D2D054C5}" type="slidenum">
              <a:rPr lang="pt-BR" smtClean="0"/>
              <a:pPr/>
              <a:t>‹nº›</a:t>
            </a:fld>
            <a:endParaRPr lang="pt-BR"/>
          </a:p>
        </p:txBody>
      </p:sp>
    </p:spTree>
    <p:extLst>
      <p:ext uri="{BB962C8B-B14F-4D97-AF65-F5344CB8AC3E}">
        <p14:creationId xmlns:p14="http://schemas.microsoft.com/office/powerpoint/2010/main" val="27388966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en-US"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rgbClr val="000099"/>
                </a:solidFill>
                <a:latin typeface="Times New Roman" pitchFamily="18" charset="0"/>
                <a:ea typeface="ＭＳ Ｐゴシック" pitchFamily="34" charset="-128"/>
              </a:defRPr>
            </a:lvl1pPr>
            <a:lvl2pPr marL="742950" indent="-285750">
              <a:defRPr sz="2000" b="1">
                <a:solidFill>
                  <a:srgbClr val="000099"/>
                </a:solidFill>
                <a:latin typeface="Times New Roman" pitchFamily="18" charset="0"/>
                <a:ea typeface="ＭＳ Ｐゴシック" pitchFamily="34" charset="-128"/>
              </a:defRPr>
            </a:lvl2pPr>
            <a:lvl3pPr marL="1143000" indent="-228600">
              <a:defRPr sz="2000" b="1">
                <a:solidFill>
                  <a:srgbClr val="000099"/>
                </a:solidFill>
                <a:latin typeface="Times New Roman" pitchFamily="18" charset="0"/>
                <a:ea typeface="ＭＳ Ｐゴシック" pitchFamily="34" charset="-128"/>
              </a:defRPr>
            </a:lvl3pPr>
            <a:lvl4pPr marL="1600200" indent="-228600">
              <a:defRPr sz="2000" b="1">
                <a:solidFill>
                  <a:srgbClr val="000099"/>
                </a:solidFill>
                <a:latin typeface="Times New Roman" pitchFamily="18" charset="0"/>
                <a:ea typeface="ＭＳ Ｐゴシック" pitchFamily="34" charset="-128"/>
              </a:defRPr>
            </a:lvl4pPr>
            <a:lvl5pPr marL="2057400" indent="-228600">
              <a:defRPr sz="2000" b="1">
                <a:solidFill>
                  <a:srgbClr val="000099"/>
                </a:solidFill>
                <a:latin typeface="Times New Roman" pitchFamily="18" charset="0"/>
                <a:ea typeface="ＭＳ Ｐゴシック" pitchFamily="34" charset="-128"/>
              </a:defRPr>
            </a:lvl5pPr>
            <a:lvl6pPr marL="2514600" indent="-228600" algn="r" eaLnBrk="0" fontAlgn="base" hangingPunct="0">
              <a:spcBef>
                <a:spcPct val="0"/>
              </a:spcBef>
              <a:spcAft>
                <a:spcPct val="0"/>
              </a:spcAft>
              <a:defRPr sz="2000" b="1">
                <a:solidFill>
                  <a:srgbClr val="000099"/>
                </a:solidFill>
                <a:latin typeface="Times New Roman" pitchFamily="18" charset="0"/>
                <a:ea typeface="ＭＳ Ｐゴシック" pitchFamily="34" charset="-128"/>
              </a:defRPr>
            </a:lvl6pPr>
            <a:lvl7pPr marL="2971800" indent="-228600" algn="r" eaLnBrk="0" fontAlgn="base" hangingPunct="0">
              <a:spcBef>
                <a:spcPct val="0"/>
              </a:spcBef>
              <a:spcAft>
                <a:spcPct val="0"/>
              </a:spcAft>
              <a:defRPr sz="2000" b="1">
                <a:solidFill>
                  <a:srgbClr val="000099"/>
                </a:solidFill>
                <a:latin typeface="Times New Roman" pitchFamily="18" charset="0"/>
                <a:ea typeface="ＭＳ Ｐゴシック" pitchFamily="34" charset="-128"/>
              </a:defRPr>
            </a:lvl7pPr>
            <a:lvl8pPr marL="3429000" indent="-228600" algn="r" eaLnBrk="0" fontAlgn="base" hangingPunct="0">
              <a:spcBef>
                <a:spcPct val="0"/>
              </a:spcBef>
              <a:spcAft>
                <a:spcPct val="0"/>
              </a:spcAft>
              <a:defRPr sz="2000" b="1">
                <a:solidFill>
                  <a:srgbClr val="000099"/>
                </a:solidFill>
                <a:latin typeface="Times New Roman" pitchFamily="18" charset="0"/>
                <a:ea typeface="ＭＳ Ｐゴシック" pitchFamily="34" charset="-128"/>
              </a:defRPr>
            </a:lvl8pPr>
            <a:lvl9pPr marL="3886200" indent="-228600" algn="r" eaLnBrk="0" fontAlgn="base" hangingPunct="0">
              <a:spcBef>
                <a:spcPct val="0"/>
              </a:spcBef>
              <a:spcAft>
                <a:spcPct val="0"/>
              </a:spcAft>
              <a:defRPr sz="2000" b="1">
                <a:solidFill>
                  <a:srgbClr val="000099"/>
                </a:solidFill>
                <a:latin typeface="Times New Roman" pitchFamily="18" charset="0"/>
                <a:ea typeface="ＭＳ Ｐゴシック" pitchFamily="34" charset="-128"/>
              </a:defRPr>
            </a:lvl9pPr>
          </a:lstStyle>
          <a:p>
            <a:fld id="{6255FABF-E8DD-4D8D-BB28-FE61BC456FF5}" type="datetime11">
              <a:rPr lang="pt-BR" altLang="en-US" sz="1200" b="0" smtClean="0">
                <a:solidFill>
                  <a:schemeClr val="tx1"/>
                </a:solidFill>
              </a:rPr>
              <a:pPr/>
              <a:t>13:37:24</a:t>
            </a:fld>
            <a:endParaRPr lang="pt-BR" altLang="en-US" sz="1200" b="0" smtClean="0">
              <a:solidFill>
                <a:schemeClr val="tx1"/>
              </a:solidFill>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en-US"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rgbClr val="000099"/>
                </a:solidFill>
                <a:latin typeface="Times New Roman" pitchFamily="18" charset="0"/>
                <a:ea typeface="ＭＳ Ｐゴシック" pitchFamily="34" charset="-128"/>
              </a:defRPr>
            </a:lvl1pPr>
            <a:lvl2pPr marL="742950" indent="-285750">
              <a:defRPr sz="2000" b="1">
                <a:solidFill>
                  <a:srgbClr val="000099"/>
                </a:solidFill>
                <a:latin typeface="Times New Roman" pitchFamily="18" charset="0"/>
                <a:ea typeface="ＭＳ Ｐゴシック" pitchFamily="34" charset="-128"/>
              </a:defRPr>
            </a:lvl2pPr>
            <a:lvl3pPr marL="1143000" indent="-228600">
              <a:defRPr sz="2000" b="1">
                <a:solidFill>
                  <a:srgbClr val="000099"/>
                </a:solidFill>
                <a:latin typeface="Times New Roman" pitchFamily="18" charset="0"/>
                <a:ea typeface="ＭＳ Ｐゴシック" pitchFamily="34" charset="-128"/>
              </a:defRPr>
            </a:lvl3pPr>
            <a:lvl4pPr marL="1600200" indent="-228600">
              <a:defRPr sz="2000" b="1">
                <a:solidFill>
                  <a:srgbClr val="000099"/>
                </a:solidFill>
                <a:latin typeface="Times New Roman" pitchFamily="18" charset="0"/>
                <a:ea typeface="ＭＳ Ｐゴシック" pitchFamily="34" charset="-128"/>
              </a:defRPr>
            </a:lvl4pPr>
            <a:lvl5pPr marL="2057400" indent="-228600">
              <a:defRPr sz="2000" b="1">
                <a:solidFill>
                  <a:srgbClr val="000099"/>
                </a:solidFill>
                <a:latin typeface="Times New Roman" pitchFamily="18" charset="0"/>
                <a:ea typeface="ＭＳ Ｐゴシック" pitchFamily="34" charset="-128"/>
              </a:defRPr>
            </a:lvl5pPr>
            <a:lvl6pPr marL="2514600" indent="-228600" algn="r" eaLnBrk="0" fontAlgn="base" hangingPunct="0">
              <a:spcBef>
                <a:spcPct val="0"/>
              </a:spcBef>
              <a:spcAft>
                <a:spcPct val="0"/>
              </a:spcAft>
              <a:defRPr sz="2000" b="1">
                <a:solidFill>
                  <a:srgbClr val="000099"/>
                </a:solidFill>
                <a:latin typeface="Times New Roman" pitchFamily="18" charset="0"/>
                <a:ea typeface="ＭＳ Ｐゴシック" pitchFamily="34" charset="-128"/>
              </a:defRPr>
            </a:lvl6pPr>
            <a:lvl7pPr marL="2971800" indent="-228600" algn="r" eaLnBrk="0" fontAlgn="base" hangingPunct="0">
              <a:spcBef>
                <a:spcPct val="0"/>
              </a:spcBef>
              <a:spcAft>
                <a:spcPct val="0"/>
              </a:spcAft>
              <a:defRPr sz="2000" b="1">
                <a:solidFill>
                  <a:srgbClr val="000099"/>
                </a:solidFill>
                <a:latin typeface="Times New Roman" pitchFamily="18" charset="0"/>
                <a:ea typeface="ＭＳ Ｐゴシック" pitchFamily="34" charset="-128"/>
              </a:defRPr>
            </a:lvl7pPr>
            <a:lvl8pPr marL="3429000" indent="-228600" algn="r" eaLnBrk="0" fontAlgn="base" hangingPunct="0">
              <a:spcBef>
                <a:spcPct val="0"/>
              </a:spcBef>
              <a:spcAft>
                <a:spcPct val="0"/>
              </a:spcAft>
              <a:defRPr sz="2000" b="1">
                <a:solidFill>
                  <a:srgbClr val="000099"/>
                </a:solidFill>
                <a:latin typeface="Times New Roman" pitchFamily="18" charset="0"/>
                <a:ea typeface="ＭＳ Ｐゴシック" pitchFamily="34" charset="-128"/>
              </a:defRPr>
            </a:lvl8pPr>
            <a:lvl9pPr marL="3886200" indent="-228600" algn="r" eaLnBrk="0" fontAlgn="base" hangingPunct="0">
              <a:spcBef>
                <a:spcPct val="0"/>
              </a:spcBef>
              <a:spcAft>
                <a:spcPct val="0"/>
              </a:spcAft>
              <a:defRPr sz="2000" b="1">
                <a:solidFill>
                  <a:srgbClr val="000099"/>
                </a:solidFill>
                <a:latin typeface="Times New Roman" pitchFamily="18" charset="0"/>
                <a:ea typeface="ＭＳ Ｐゴシック" pitchFamily="34" charset="-128"/>
              </a:defRPr>
            </a:lvl9pPr>
          </a:lstStyle>
          <a:p>
            <a:fld id="{0111F061-1105-4ED6-AA2B-C52621F1E958}" type="datetime11">
              <a:rPr lang="pt-BR" altLang="en-US" sz="1200" b="0" smtClean="0">
                <a:solidFill>
                  <a:schemeClr val="tx1"/>
                </a:solidFill>
              </a:rPr>
              <a:pPr/>
              <a:t>13:37:24</a:t>
            </a:fld>
            <a:endParaRPr lang="pt-BR" altLang="en-US" sz="1200" b="0" smtClean="0">
              <a:solidFill>
                <a:schemeClr val="tx1"/>
              </a:solidFill>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en-US"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Slide de título">
    <p:spTree>
      <p:nvGrpSpPr>
        <p:cNvPr id="1" name=""/>
        <p:cNvGrpSpPr/>
        <p:nvPr/>
      </p:nvGrpSpPr>
      <p:grpSpPr>
        <a:xfrm>
          <a:off x="0" y="0"/>
          <a:ext cx="0" cy="0"/>
          <a:chOff x="0" y="0"/>
          <a:chExt cx="0" cy="0"/>
        </a:xfrm>
      </p:grpSpPr>
      <p:sp>
        <p:nvSpPr>
          <p:cNvPr id="9" name="Rectangle 2"/>
          <p:cNvSpPr>
            <a:spLocks noChangeArrowheads="1"/>
          </p:cNvSpPr>
          <p:nvPr userDrawn="1"/>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smtClean="0">
                <a:ln>
                  <a:noFill/>
                </a:ln>
                <a:solidFill>
                  <a:schemeClr val="tx1"/>
                </a:solidFill>
                <a:effectLst/>
                <a:latin typeface="Arial" charset="0"/>
                <a:cs typeface="Arial" charset="0"/>
              </a:rPr>
              <a:t/>
            </a:r>
            <a:br>
              <a:rPr kumimoji="0" lang="pt-BR" sz="1800" b="0" i="0" u="none" strike="noStrike" cap="none" normalizeH="0" baseline="0" smtClean="0">
                <a:ln>
                  <a:noFill/>
                </a:ln>
                <a:solidFill>
                  <a:schemeClr val="tx1"/>
                </a:solidFill>
                <a:effectLst/>
                <a:latin typeface="Arial" charset="0"/>
                <a:cs typeface="Arial" charset="0"/>
              </a:rPr>
            </a:br>
            <a:endParaRPr kumimoji="0" lang="pt-BR" sz="1800" b="0" i="0" u="none" strike="noStrike" cap="none" normalizeH="0" baseline="0" smtClean="0">
              <a:ln>
                <a:noFill/>
              </a:ln>
              <a:solidFill>
                <a:schemeClr val="tx1"/>
              </a:solidFill>
              <a:effectLst/>
              <a:latin typeface="Arial" charset="0"/>
              <a:cs typeface="Arial" charset="0"/>
            </a:endParaRPr>
          </a:p>
        </p:txBody>
      </p:sp>
      <p:sp>
        <p:nvSpPr>
          <p:cNvPr id="10" name="Retângulo 9"/>
          <p:cNvSpPr/>
          <p:nvPr userDrawn="1"/>
        </p:nvSpPr>
        <p:spPr>
          <a:xfrm>
            <a:off x="467544" y="1268760"/>
            <a:ext cx="8136904"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9" name="Conector reto 18"/>
          <p:cNvCxnSpPr/>
          <p:nvPr userDrawn="1"/>
        </p:nvCxnSpPr>
        <p:spPr>
          <a:xfrm>
            <a:off x="323528" y="1268760"/>
            <a:ext cx="84249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ítulo 1"/>
          <p:cNvSpPr txBox="1">
            <a:spLocks/>
          </p:cNvSpPr>
          <p:nvPr userDrawn="1"/>
        </p:nvSpPr>
        <p:spPr>
          <a:xfrm>
            <a:off x="251520" y="246448"/>
            <a:ext cx="8496944" cy="3742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t-BR" sz="1600" b="0" i="1" dirty="0" smtClean="0">
                <a:latin typeface="Georgia" pitchFamily="18" charset="0"/>
              </a:rPr>
              <a:t>A previdência</a:t>
            </a:r>
            <a:r>
              <a:rPr lang="pt-BR" sz="1600" b="0" i="1" baseline="0" dirty="0" smtClean="0">
                <a:latin typeface="Georgia" pitchFamily="18" charset="0"/>
              </a:rPr>
              <a:t> complementar do servidor paulista</a:t>
            </a:r>
            <a:endParaRPr lang="pt-BR" sz="1600" b="0" i="1" dirty="0">
              <a:latin typeface="Georgia" pitchFamily="18" charset="0"/>
            </a:endParaRPr>
          </a:p>
        </p:txBody>
      </p:sp>
      <p:cxnSp>
        <p:nvCxnSpPr>
          <p:cNvPr id="11" name="Conector reto 10"/>
          <p:cNvCxnSpPr/>
          <p:nvPr userDrawn="1"/>
        </p:nvCxnSpPr>
        <p:spPr>
          <a:xfrm>
            <a:off x="475928" y="6309320"/>
            <a:ext cx="84249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 descr="Inline image 1"/>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164288" y="5373216"/>
            <a:ext cx="1475656" cy="1180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8299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de título">
    <p:spTree>
      <p:nvGrpSpPr>
        <p:cNvPr id="1" name=""/>
        <p:cNvGrpSpPr/>
        <p:nvPr/>
      </p:nvGrpSpPr>
      <p:grpSpPr>
        <a:xfrm>
          <a:off x="0" y="0"/>
          <a:ext cx="0" cy="0"/>
          <a:chOff x="0" y="0"/>
          <a:chExt cx="0" cy="0"/>
        </a:xfrm>
      </p:grpSpPr>
      <p:pic>
        <p:nvPicPr>
          <p:cNvPr id="1025" name="Picture 1" descr="Inline image 1"/>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008" y="88235"/>
            <a:ext cx="1475656" cy="118052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2"/>
          <p:cNvSpPr>
            <a:spLocks noChangeArrowheads="1"/>
          </p:cNvSpPr>
          <p:nvPr userDrawn="1"/>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smtClean="0">
                <a:ln>
                  <a:noFill/>
                </a:ln>
                <a:solidFill>
                  <a:schemeClr val="tx1"/>
                </a:solidFill>
                <a:effectLst/>
                <a:latin typeface="Arial" charset="0"/>
                <a:cs typeface="Arial" charset="0"/>
              </a:rPr>
              <a:t/>
            </a:r>
            <a:br>
              <a:rPr kumimoji="0" lang="pt-BR" sz="1800" b="0" i="0" u="none" strike="noStrike" cap="none" normalizeH="0" baseline="0" smtClean="0">
                <a:ln>
                  <a:noFill/>
                </a:ln>
                <a:solidFill>
                  <a:schemeClr val="tx1"/>
                </a:solidFill>
                <a:effectLst/>
                <a:latin typeface="Arial" charset="0"/>
                <a:cs typeface="Arial" charset="0"/>
              </a:rPr>
            </a:br>
            <a:endParaRPr kumimoji="0" lang="pt-BR" sz="1800" b="0" i="0" u="none" strike="noStrike" cap="none" normalizeH="0" baseline="0" smtClean="0">
              <a:ln>
                <a:noFill/>
              </a:ln>
              <a:solidFill>
                <a:schemeClr val="tx1"/>
              </a:solidFill>
              <a:effectLst/>
              <a:latin typeface="Arial" charset="0"/>
              <a:cs typeface="Arial" charset="0"/>
            </a:endParaRPr>
          </a:p>
        </p:txBody>
      </p:sp>
      <p:sp>
        <p:nvSpPr>
          <p:cNvPr id="10" name="Retângulo 9"/>
          <p:cNvSpPr/>
          <p:nvPr userDrawn="1"/>
        </p:nvSpPr>
        <p:spPr>
          <a:xfrm>
            <a:off x="467544" y="1268760"/>
            <a:ext cx="8136904"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9" name="Conector reto 18"/>
          <p:cNvCxnSpPr/>
          <p:nvPr userDrawn="1"/>
        </p:nvCxnSpPr>
        <p:spPr>
          <a:xfrm>
            <a:off x="323528" y="1268760"/>
            <a:ext cx="84249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ítulo 1"/>
          <p:cNvSpPr txBox="1">
            <a:spLocks/>
          </p:cNvSpPr>
          <p:nvPr userDrawn="1"/>
        </p:nvSpPr>
        <p:spPr>
          <a:xfrm>
            <a:off x="1547664" y="462472"/>
            <a:ext cx="7344816" cy="3742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pt-BR" sz="1600" b="0" i="1" dirty="0" smtClean="0">
                <a:latin typeface="Georgia" pitchFamily="18" charset="0"/>
              </a:rPr>
              <a:t>A</a:t>
            </a:r>
            <a:r>
              <a:rPr lang="pt-BR" sz="1600" b="0" i="1" baseline="0" dirty="0" smtClean="0">
                <a:latin typeface="Georgia" pitchFamily="18" charset="0"/>
              </a:rPr>
              <a:t> previdência complementar do servidor paulista</a:t>
            </a:r>
            <a:endParaRPr lang="pt-BR" sz="1600" b="0" i="1" dirty="0">
              <a:latin typeface="Georgia" pitchFamily="18" charset="0"/>
            </a:endParaRPr>
          </a:p>
        </p:txBody>
      </p:sp>
      <p:cxnSp>
        <p:nvCxnSpPr>
          <p:cNvPr id="26" name="Conector reto 25"/>
          <p:cNvCxnSpPr/>
          <p:nvPr userDrawn="1"/>
        </p:nvCxnSpPr>
        <p:spPr>
          <a:xfrm>
            <a:off x="475928" y="6309320"/>
            <a:ext cx="84249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Espaço Reservado para Número de Slide 5"/>
          <p:cNvSpPr>
            <a:spLocks noGrp="1"/>
          </p:cNvSpPr>
          <p:nvPr>
            <p:ph type="sldNum" sz="quarter" idx="12"/>
          </p:nvPr>
        </p:nvSpPr>
        <p:spPr>
          <a:xfrm>
            <a:off x="6804248" y="6356350"/>
            <a:ext cx="2133600" cy="365125"/>
          </a:xfrm>
          <a:prstGeom prst="rect">
            <a:avLst/>
          </a:prstGeom>
        </p:spPr>
        <p:txBody>
          <a:bodyPr/>
          <a:lstStyle>
            <a:lvl1pPr algn="r">
              <a:defRPr sz="1000" b="1">
                <a:solidFill>
                  <a:schemeClr val="tx1"/>
                </a:solidFill>
              </a:defRPr>
            </a:lvl1pPr>
          </a:lstStyle>
          <a:p>
            <a:fld id="{1297A8C9-8EA8-442C-8843-1DFC11C799B5}" type="slidenum">
              <a:rPr lang="pt-BR" smtClean="0"/>
              <a:pPr/>
              <a:t>‹nº›</a:t>
            </a:fld>
            <a:endParaRPr lang="pt-BR" dirty="0"/>
          </a:p>
        </p:txBody>
      </p:sp>
    </p:spTree>
    <p:extLst>
      <p:ext uri="{BB962C8B-B14F-4D97-AF65-F5344CB8AC3E}">
        <p14:creationId xmlns:p14="http://schemas.microsoft.com/office/powerpoint/2010/main" val="138253127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lide de título">
    <p:spTree>
      <p:nvGrpSpPr>
        <p:cNvPr id="1" name=""/>
        <p:cNvGrpSpPr/>
        <p:nvPr/>
      </p:nvGrpSpPr>
      <p:grpSpPr>
        <a:xfrm>
          <a:off x="0" y="0"/>
          <a:ext cx="0" cy="0"/>
          <a:chOff x="0" y="0"/>
          <a:chExt cx="0" cy="0"/>
        </a:xfrm>
      </p:grpSpPr>
      <p:pic>
        <p:nvPicPr>
          <p:cNvPr id="1025" name="Picture 1" descr="Inline image 1"/>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008" y="88235"/>
            <a:ext cx="1475656" cy="118052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2"/>
          <p:cNvSpPr>
            <a:spLocks noChangeArrowheads="1"/>
          </p:cNvSpPr>
          <p:nvPr userDrawn="1"/>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smtClean="0">
                <a:ln>
                  <a:noFill/>
                </a:ln>
                <a:solidFill>
                  <a:schemeClr val="tx1"/>
                </a:solidFill>
                <a:effectLst/>
                <a:latin typeface="Arial" charset="0"/>
                <a:cs typeface="Arial" charset="0"/>
              </a:rPr>
              <a:t/>
            </a:r>
            <a:br>
              <a:rPr kumimoji="0" lang="pt-BR" sz="1800" b="0" i="0" u="none" strike="noStrike" cap="none" normalizeH="0" baseline="0" smtClean="0">
                <a:ln>
                  <a:noFill/>
                </a:ln>
                <a:solidFill>
                  <a:schemeClr val="tx1"/>
                </a:solidFill>
                <a:effectLst/>
                <a:latin typeface="Arial" charset="0"/>
                <a:cs typeface="Arial" charset="0"/>
              </a:rPr>
            </a:br>
            <a:endParaRPr kumimoji="0" lang="pt-BR" sz="1800" b="0" i="0" u="none" strike="noStrike" cap="none" normalizeH="0" baseline="0" smtClean="0">
              <a:ln>
                <a:noFill/>
              </a:ln>
              <a:solidFill>
                <a:schemeClr val="tx1"/>
              </a:solidFill>
              <a:effectLst/>
              <a:latin typeface="Arial" charset="0"/>
              <a:cs typeface="Arial" charset="0"/>
            </a:endParaRPr>
          </a:p>
        </p:txBody>
      </p:sp>
      <p:sp>
        <p:nvSpPr>
          <p:cNvPr id="10" name="Retângulo 9"/>
          <p:cNvSpPr/>
          <p:nvPr userDrawn="1"/>
        </p:nvSpPr>
        <p:spPr>
          <a:xfrm>
            <a:off x="467544" y="1268760"/>
            <a:ext cx="8136904"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9" name="Conector reto 18"/>
          <p:cNvCxnSpPr/>
          <p:nvPr userDrawn="1"/>
        </p:nvCxnSpPr>
        <p:spPr>
          <a:xfrm>
            <a:off x="323528" y="1268760"/>
            <a:ext cx="84249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ítulo 1"/>
          <p:cNvSpPr txBox="1">
            <a:spLocks/>
          </p:cNvSpPr>
          <p:nvPr userDrawn="1"/>
        </p:nvSpPr>
        <p:spPr>
          <a:xfrm>
            <a:off x="1547664" y="462472"/>
            <a:ext cx="7344816" cy="3742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pt-BR" sz="1600" b="0" i="1" dirty="0" smtClean="0">
                <a:latin typeface="Georgia" pitchFamily="18" charset="0"/>
              </a:rPr>
              <a:t>A</a:t>
            </a:r>
            <a:r>
              <a:rPr lang="pt-BR" sz="1600" b="0" i="1" baseline="0" dirty="0" smtClean="0">
                <a:latin typeface="Georgia" pitchFamily="18" charset="0"/>
              </a:rPr>
              <a:t> previdência complementar do servidor paulista</a:t>
            </a:r>
            <a:endParaRPr lang="pt-BR" sz="1600" b="0" i="1" dirty="0">
              <a:latin typeface="Georgia" pitchFamily="18" charset="0"/>
            </a:endParaRPr>
          </a:p>
        </p:txBody>
      </p:sp>
      <p:cxnSp>
        <p:nvCxnSpPr>
          <p:cNvPr id="26" name="Conector reto 25"/>
          <p:cNvCxnSpPr/>
          <p:nvPr userDrawn="1"/>
        </p:nvCxnSpPr>
        <p:spPr>
          <a:xfrm>
            <a:off x="475928" y="6309320"/>
            <a:ext cx="84249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Espaço Reservado para Número de Slide 5"/>
          <p:cNvSpPr>
            <a:spLocks noGrp="1"/>
          </p:cNvSpPr>
          <p:nvPr>
            <p:ph type="sldNum" sz="quarter" idx="12"/>
          </p:nvPr>
        </p:nvSpPr>
        <p:spPr>
          <a:xfrm>
            <a:off x="6804248" y="6356350"/>
            <a:ext cx="2133600" cy="365125"/>
          </a:xfrm>
          <a:prstGeom prst="rect">
            <a:avLst/>
          </a:prstGeom>
        </p:spPr>
        <p:txBody>
          <a:bodyPr/>
          <a:lstStyle>
            <a:lvl1pPr algn="r">
              <a:defRPr sz="1000" b="1">
                <a:solidFill>
                  <a:schemeClr val="tx1"/>
                </a:solidFill>
              </a:defRPr>
            </a:lvl1pPr>
          </a:lstStyle>
          <a:p>
            <a:fld id="{1297A8C9-8EA8-442C-8843-1DFC11C799B5}" type="slidenum">
              <a:rPr lang="pt-BR" smtClean="0"/>
              <a:pPr/>
              <a:t>‹nº›</a:t>
            </a:fld>
            <a:endParaRPr lang="pt-BR" dirty="0"/>
          </a:p>
        </p:txBody>
      </p:sp>
    </p:spTree>
    <p:extLst>
      <p:ext uri="{BB962C8B-B14F-4D97-AF65-F5344CB8AC3E}">
        <p14:creationId xmlns:p14="http://schemas.microsoft.com/office/powerpoint/2010/main" val="362128448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Slide de título">
    <p:spTree>
      <p:nvGrpSpPr>
        <p:cNvPr id="1" name=""/>
        <p:cNvGrpSpPr/>
        <p:nvPr/>
      </p:nvGrpSpPr>
      <p:grpSpPr>
        <a:xfrm>
          <a:off x="0" y="0"/>
          <a:ext cx="0" cy="0"/>
          <a:chOff x="0" y="0"/>
          <a:chExt cx="0" cy="0"/>
        </a:xfrm>
      </p:grpSpPr>
      <p:pic>
        <p:nvPicPr>
          <p:cNvPr id="1025" name="Picture 1" descr="Inline image 1"/>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008" y="88235"/>
            <a:ext cx="1475656" cy="118052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2"/>
          <p:cNvSpPr>
            <a:spLocks noChangeArrowheads="1"/>
          </p:cNvSpPr>
          <p:nvPr userDrawn="1"/>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smtClean="0">
                <a:ln>
                  <a:noFill/>
                </a:ln>
                <a:solidFill>
                  <a:schemeClr val="tx1"/>
                </a:solidFill>
                <a:effectLst/>
                <a:latin typeface="Arial" charset="0"/>
                <a:cs typeface="Arial" charset="0"/>
              </a:rPr>
              <a:t/>
            </a:r>
            <a:br>
              <a:rPr kumimoji="0" lang="pt-BR" sz="1800" b="0" i="0" u="none" strike="noStrike" cap="none" normalizeH="0" baseline="0" smtClean="0">
                <a:ln>
                  <a:noFill/>
                </a:ln>
                <a:solidFill>
                  <a:schemeClr val="tx1"/>
                </a:solidFill>
                <a:effectLst/>
                <a:latin typeface="Arial" charset="0"/>
                <a:cs typeface="Arial" charset="0"/>
              </a:rPr>
            </a:br>
            <a:endParaRPr kumimoji="0" lang="pt-BR" sz="1800" b="0" i="0" u="none" strike="noStrike" cap="none" normalizeH="0" baseline="0" smtClean="0">
              <a:ln>
                <a:noFill/>
              </a:ln>
              <a:solidFill>
                <a:schemeClr val="tx1"/>
              </a:solidFill>
              <a:effectLst/>
              <a:latin typeface="Arial" charset="0"/>
              <a:cs typeface="Arial" charset="0"/>
            </a:endParaRPr>
          </a:p>
        </p:txBody>
      </p:sp>
      <p:sp>
        <p:nvSpPr>
          <p:cNvPr id="10" name="Retângulo 9"/>
          <p:cNvSpPr/>
          <p:nvPr userDrawn="1"/>
        </p:nvSpPr>
        <p:spPr>
          <a:xfrm>
            <a:off x="467544" y="1268760"/>
            <a:ext cx="8136904"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9" name="Conector reto 18"/>
          <p:cNvCxnSpPr/>
          <p:nvPr userDrawn="1"/>
        </p:nvCxnSpPr>
        <p:spPr>
          <a:xfrm>
            <a:off x="323528" y="1268760"/>
            <a:ext cx="84249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ítulo 1"/>
          <p:cNvSpPr txBox="1">
            <a:spLocks/>
          </p:cNvSpPr>
          <p:nvPr userDrawn="1"/>
        </p:nvSpPr>
        <p:spPr>
          <a:xfrm>
            <a:off x="1547664" y="462472"/>
            <a:ext cx="7344816" cy="3742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pt-BR" sz="1600" b="0" i="1" dirty="0" smtClean="0">
                <a:latin typeface="Georgia" pitchFamily="18" charset="0"/>
              </a:rPr>
              <a:t>A</a:t>
            </a:r>
            <a:r>
              <a:rPr lang="pt-BR" sz="1600" b="0" i="1" baseline="0" dirty="0" smtClean="0">
                <a:latin typeface="Georgia" pitchFamily="18" charset="0"/>
              </a:rPr>
              <a:t> previdência complementar do servidor paulista</a:t>
            </a:r>
            <a:endParaRPr lang="pt-BR" sz="1600" b="0" i="1" dirty="0">
              <a:latin typeface="Georgia" pitchFamily="18" charset="0"/>
            </a:endParaRPr>
          </a:p>
        </p:txBody>
      </p:sp>
      <p:cxnSp>
        <p:nvCxnSpPr>
          <p:cNvPr id="26" name="Conector reto 25"/>
          <p:cNvCxnSpPr/>
          <p:nvPr userDrawn="1"/>
        </p:nvCxnSpPr>
        <p:spPr>
          <a:xfrm>
            <a:off x="475928" y="6309320"/>
            <a:ext cx="84249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Espaço Reservado para Número de Slide 5"/>
          <p:cNvSpPr>
            <a:spLocks noGrp="1"/>
          </p:cNvSpPr>
          <p:nvPr>
            <p:ph type="sldNum" sz="quarter" idx="12"/>
          </p:nvPr>
        </p:nvSpPr>
        <p:spPr>
          <a:xfrm>
            <a:off x="6804248" y="6356350"/>
            <a:ext cx="2133600" cy="365125"/>
          </a:xfrm>
          <a:prstGeom prst="rect">
            <a:avLst/>
          </a:prstGeom>
        </p:spPr>
        <p:txBody>
          <a:bodyPr/>
          <a:lstStyle>
            <a:lvl1pPr algn="r">
              <a:defRPr sz="1000" b="1">
                <a:solidFill>
                  <a:schemeClr val="tx1"/>
                </a:solidFill>
              </a:defRPr>
            </a:lvl1pPr>
          </a:lstStyle>
          <a:p>
            <a:fld id="{1297A8C9-8EA8-442C-8843-1DFC11C799B5}" type="slidenum">
              <a:rPr lang="pt-BR" smtClean="0"/>
              <a:pPr/>
              <a:t>‹nº›</a:t>
            </a:fld>
            <a:endParaRPr lang="pt-BR" dirty="0"/>
          </a:p>
        </p:txBody>
      </p:sp>
    </p:spTree>
    <p:extLst>
      <p:ext uri="{BB962C8B-B14F-4D97-AF65-F5344CB8AC3E}">
        <p14:creationId xmlns:p14="http://schemas.microsoft.com/office/powerpoint/2010/main" val="31022843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3_Slide de título">
    <p:spTree>
      <p:nvGrpSpPr>
        <p:cNvPr id="1" name=""/>
        <p:cNvGrpSpPr/>
        <p:nvPr/>
      </p:nvGrpSpPr>
      <p:grpSpPr>
        <a:xfrm>
          <a:off x="0" y="0"/>
          <a:ext cx="0" cy="0"/>
          <a:chOff x="0" y="0"/>
          <a:chExt cx="0" cy="0"/>
        </a:xfrm>
      </p:grpSpPr>
      <p:pic>
        <p:nvPicPr>
          <p:cNvPr id="2" name="Picture 1" descr="Inline image 1"/>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008" y="88235"/>
            <a:ext cx="1475656" cy="11805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a:spLocks noChangeArrowheads="1"/>
          </p:cNvSpPr>
          <p:nvPr userDrawn="1"/>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smtClean="0">
                <a:ln>
                  <a:noFill/>
                </a:ln>
                <a:solidFill>
                  <a:schemeClr val="tx1"/>
                </a:solidFill>
                <a:effectLst/>
                <a:latin typeface="Arial" charset="0"/>
                <a:cs typeface="Arial" charset="0"/>
              </a:rPr>
              <a:t/>
            </a:r>
            <a:br>
              <a:rPr kumimoji="0" lang="pt-BR" sz="1800" b="0" i="0" u="none" strike="noStrike" cap="none" normalizeH="0" baseline="0" smtClean="0">
                <a:ln>
                  <a:noFill/>
                </a:ln>
                <a:solidFill>
                  <a:schemeClr val="tx1"/>
                </a:solidFill>
                <a:effectLst/>
                <a:latin typeface="Arial" charset="0"/>
                <a:cs typeface="Arial" charset="0"/>
              </a:rPr>
            </a:br>
            <a:endParaRPr kumimoji="0" lang="pt-BR" sz="1800" b="0" i="0" u="none" strike="noStrike" cap="none" normalizeH="0" baseline="0" smtClean="0">
              <a:ln>
                <a:noFill/>
              </a:ln>
              <a:solidFill>
                <a:schemeClr val="tx1"/>
              </a:solidFill>
              <a:effectLst/>
              <a:latin typeface="Arial" charset="0"/>
              <a:cs typeface="Arial" charset="0"/>
            </a:endParaRPr>
          </a:p>
        </p:txBody>
      </p:sp>
      <p:sp>
        <p:nvSpPr>
          <p:cNvPr id="4" name="Retângulo 3"/>
          <p:cNvSpPr/>
          <p:nvPr userDrawn="1"/>
        </p:nvSpPr>
        <p:spPr>
          <a:xfrm>
            <a:off x="467544" y="1268760"/>
            <a:ext cx="8136904"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5" name="Conector reto 4"/>
          <p:cNvCxnSpPr/>
          <p:nvPr userDrawn="1"/>
        </p:nvCxnSpPr>
        <p:spPr>
          <a:xfrm>
            <a:off x="323528" y="1268760"/>
            <a:ext cx="84249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ítulo 1"/>
          <p:cNvSpPr txBox="1">
            <a:spLocks/>
          </p:cNvSpPr>
          <p:nvPr userDrawn="1"/>
        </p:nvSpPr>
        <p:spPr>
          <a:xfrm>
            <a:off x="1547664" y="462472"/>
            <a:ext cx="7344816" cy="3742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pt-BR" sz="1600" b="0" i="1" dirty="0" smtClean="0">
                <a:latin typeface="Georgia" pitchFamily="18" charset="0"/>
              </a:rPr>
              <a:t>A</a:t>
            </a:r>
            <a:r>
              <a:rPr lang="pt-BR" sz="1600" b="0" i="1" baseline="0" dirty="0" smtClean="0">
                <a:latin typeface="Georgia" pitchFamily="18" charset="0"/>
              </a:rPr>
              <a:t> previdência complementar do servidor paulista</a:t>
            </a:r>
            <a:endParaRPr lang="pt-BR" sz="1600" b="0" i="1" dirty="0">
              <a:latin typeface="Georgia" pitchFamily="18" charset="0"/>
            </a:endParaRPr>
          </a:p>
        </p:txBody>
      </p:sp>
      <p:cxnSp>
        <p:nvCxnSpPr>
          <p:cNvPr id="7" name="Conector reto 6"/>
          <p:cNvCxnSpPr/>
          <p:nvPr userDrawn="1"/>
        </p:nvCxnSpPr>
        <p:spPr>
          <a:xfrm>
            <a:off x="475928" y="6309320"/>
            <a:ext cx="84249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Espaço Reservado para Número de Slide 5"/>
          <p:cNvSpPr>
            <a:spLocks noGrp="1"/>
          </p:cNvSpPr>
          <p:nvPr>
            <p:ph type="sldNum" sz="quarter" idx="12"/>
          </p:nvPr>
        </p:nvSpPr>
        <p:spPr>
          <a:xfrm>
            <a:off x="6804248" y="6356350"/>
            <a:ext cx="2133600" cy="365125"/>
          </a:xfrm>
          <a:prstGeom prst="rect">
            <a:avLst/>
          </a:prstGeom>
        </p:spPr>
        <p:txBody>
          <a:bodyPr/>
          <a:lstStyle>
            <a:lvl1pPr algn="r">
              <a:defRPr sz="1000" b="1">
                <a:solidFill>
                  <a:schemeClr val="tx1"/>
                </a:solidFill>
              </a:defRPr>
            </a:lvl1pPr>
          </a:lstStyle>
          <a:p>
            <a:fld id="{1297A8C9-8EA8-442C-8843-1DFC11C799B5}" type="slidenum">
              <a:rPr lang="pt-BR" smtClean="0"/>
              <a:pPr/>
              <a:t>‹nº›</a:t>
            </a:fld>
            <a:endParaRPr lang="pt-BR" dirty="0"/>
          </a:p>
        </p:txBody>
      </p:sp>
    </p:spTree>
    <p:extLst>
      <p:ext uri="{BB962C8B-B14F-4D97-AF65-F5344CB8AC3E}">
        <p14:creationId xmlns:p14="http://schemas.microsoft.com/office/powerpoint/2010/main" val="351624033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3" name="Picture 1" descr="Inline image 1"/>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008" y="88235"/>
            <a:ext cx="1475656" cy="11805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p:cNvSpPr>
            <a:spLocks noChangeArrowheads="1"/>
          </p:cNvSpPr>
          <p:nvPr userDrawn="1"/>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smtClean="0">
                <a:ln>
                  <a:noFill/>
                </a:ln>
                <a:solidFill>
                  <a:schemeClr val="tx1"/>
                </a:solidFill>
                <a:effectLst/>
                <a:latin typeface="Arial" charset="0"/>
                <a:cs typeface="Arial" charset="0"/>
              </a:rPr>
              <a:t/>
            </a:r>
            <a:br>
              <a:rPr kumimoji="0" lang="pt-BR" sz="1800" b="0" i="0" u="none" strike="noStrike" cap="none" normalizeH="0" baseline="0" smtClean="0">
                <a:ln>
                  <a:noFill/>
                </a:ln>
                <a:solidFill>
                  <a:schemeClr val="tx1"/>
                </a:solidFill>
                <a:effectLst/>
                <a:latin typeface="Arial" charset="0"/>
                <a:cs typeface="Arial" charset="0"/>
              </a:rPr>
            </a:br>
            <a:endParaRPr kumimoji="0" lang="pt-BR" sz="1800" b="0" i="0" u="none" strike="noStrike" cap="none" normalizeH="0" baseline="0" smtClean="0">
              <a:ln>
                <a:noFill/>
              </a:ln>
              <a:solidFill>
                <a:schemeClr val="tx1"/>
              </a:solidFill>
              <a:effectLst/>
              <a:latin typeface="Arial" charset="0"/>
              <a:cs typeface="Arial" charset="0"/>
            </a:endParaRPr>
          </a:p>
        </p:txBody>
      </p:sp>
      <p:sp>
        <p:nvSpPr>
          <p:cNvPr id="5" name="Retângulo 4"/>
          <p:cNvSpPr/>
          <p:nvPr userDrawn="1"/>
        </p:nvSpPr>
        <p:spPr>
          <a:xfrm>
            <a:off x="467544" y="1268760"/>
            <a:ext cx="8136904"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6" name="Conector reto 5"/>
          <p:cNvCxnSpPr/>
          <p:nvPr userDrawn="1"/>
        </p:nvCxnSpPr>
        <p:spPr>
          <a:xfrm>
            <a:off x="323528" y="1268760"/>
            <a:ext cx="84249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ítulo 1"/>
          <p:cNvSpPr txBox="1">
            <a:spLocks/>
          </p:cNvSpPr>
          <p:nvPr userDrawn="1"/>
        </p:nvSpPr>
        <p:spPr>
          <a:xfrm>
            <a:off x="1547664" y="462472"/>
            <a:ext cx="7344816" cy="3742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pt-BR" sz="1600" b="0" i="1" dirty="0" smtClean="0">
                <a:latin typeface="Georgia" pitchFamily="18" charset="0"/>
              </a:rPr>
              <a:t>A</a:t>
            </a:r>
            <a:r>
              <a:rPr lang="pt-BR" sz="1600" b="0" i="1" baseline="0" dirty="0" smtClean="0">
                <a:latin typeface="Georgia" pitchFamily="18" charset="0"/>
              </a:rPr>
              <a:t> previdência complementar do servidor paulista</a:t>
            </a:r>
            <a:endParaRPr lang="pt-BR" sz="1600" b="0" i="1" dirty="0">
              <a:latin typeface="Georgia" pitchFamily="18" charset="0"/>
            </a:endParaRPr>
          </a:p>
        </p:txBody>
      </p:sp>
      <p:cxnSp>
        <p:nvCxnSpPr>
          <p:cNvPr id="8" name="Conector reto 7"/>
          <p:cNvCxnSpPr/>
          <p:nvPr userDrawn="1"/>
        </p:nvCxnSpPr>
        <p:spPr>
          <a:xfrm>
            <a:off x="475928" y="6309320"/>
            <a:ext cx="84249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Espaço Reservado para Número de Slide 5"/>
          <p:cNvSpPr>
            <a:spLocks noGrp="1"/>
          </p:cNvSpPr>
          <p:nvPr>
            <p:ph type="sldNum" sz="quarter" idx="12"/>
          </p:nvPr>
        </p:nvSpPr>
        <p:spPr>
          <a:xfrm>
            <a:off x="6804248" y="6356350"/>
            <a:ext cx="2133600" cy="365125"/>
          </a:xfrm>
          <a:prstGeom prst="rect">
            <a:avLst/>
          </a:prstGeom>
        </p:spPr>
        <p:txBody>
          <a:bodyPr/>
          <a:lstStyle>
            <a:lvl1pPr algn="r">
              <a:defRPr sz="1000" b="1">
                <a:solidFill>
                  <a:schemeClr val="tx1"/>
                </a:solidFill>
              </a:defRPr>
            </a:lvl1pPr>
          </a:lstStyle>
          <a:p>
            <a:fld id="{1297A8C9-8EA8-442C-8843-1DFC11C799B5}" type="slidenum">
              <a:rPr lang="pt-BR" smtClean="0"/>
              <a:pPr/>
              <a:t>‹nº›</a:t>
            </a:fld>
            <a:endParaRPr lang="pt-BR" dirty="0"/>
          </a:p>
        </p:txBody>
      </p:sp>
    </p:spTree>
    <p:extLst>
      <p:ext uri="{BB962C8B-B14F-4D97-AF65-F5344CB8AC3E}">
        <p14:creationId xmlns:p14="http://schemas.microsoft.com/office/powerpoint/2010/main" val="51948436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5_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a:prstGeom prst="rect">
            <a:avLst/>
          </a:prstGeo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p>
            <a:fld id="{B5DAFCAA-E4C6-4933-9551-3CF2D965E50A}" type="datetimeFigureOut">
              <a:rPr lang="pt-BR" smtClean="0"/>
              <a:pPr/>
              <a:t>03/04/2014</a:t>
            </a:fld>
            <a:endParaRPr lang="pt-B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p>
            <a:endParaRPr lang="pt-B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a:lstStyle/>
          <a:p>
            <a:fld id="{6DF3E72B-C207-46CC-A20C-17B825CEB2E7}" type="slidenum">
              <a:rPr lang="pt-BR" smtClean="0"/>
              <a:pPr/>
              <a:t>‹nº›</a:t>
            </a:fld>
            <a:endParaRPr lang="pt-BR"/>
          </a:p>
        </p:txBody>
      </p:sp>
    </p:spTree>
    <p:extLst>
      <p:ext uri="{BB962C8B-B14F-4D97-AF65-F5344CB8AC3E}">
        <p14:creationId xmlns:p14="http://schemas.microsoft.com/office/powerpoint/2010/main" val="14814073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0809865"/>
      </p:ext>
    </p:extLst>
  </p:cSld>
  <p:clrMap bg1="lt1" tx1="dk1" bg2="lt2" tx2="dk2" accent1="accent1" accent2="accent2" accent3="accent3" accent4="accent4" accent5="accent5" accent6="accent6" hlink="hlink" folHlink="folHlink"/>
  <p:sldLayoutIdLst>
    <p:sldLayoutId id="2147483661" r:id="rId1"/>
    <p:sldLayoutId id="2147483649" r:id="rId2"/>
    <p:sldLayoutId id="2147483664" r:id="rId3"/>
    <p:sldLayoutId id="2147483665" r:id="rId4"/>
    <p:sldLayoutId id="2147483662" r:id="rId5"/>
    <p:sldLayoutId id="2147483663" r:id="rId6"/>
    <p:sldLayoutId id="2147483666" r:id="rId7"/>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8" Type="http://schemas.openxmlformats.org/officeDocument/2006/relationships/image" Target="../media/image21.gif"/><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gif"/><Relationship Id="rId5" Type="http://schemas.openxmlformats.org/officeDocument/2006/relationships/image" Target="../media/image18.gif"/><Relationship Id="rId4" Type="http://schemas.openxmlformats.org/officeDocument/2006/relationships/image" Target="../media/image17.jpeg"/><Relationship Id="rId9" Type="http://schemas.openxmlformats.org/officeDocument/2006/relationships/image" Target="../media/image22.jpeg"/></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http://t0.gstatic.com/images?q=tbn:ANd9GcQhId12TdT9ZGO82p-kbUJjvxYQcWfJOAEtorzm1hq9oXVf-VFLVW67_uk" TargetMode="External"/><Relationship Id="rId5" Type="http://schemas.openxmlformats.org/officeDocument/2006/relationships/image" Target="../media/image27.jpeg"/><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image" Target="../media/image43.tmp"/><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2.jpeg"/><Relationship Id="rId3" Type="http://schemas.microsoft.com/office/2007/relationships/hdphoto" Target="../media/hdphoto1.wdp"/><Relationship Id="rId7" Type="http://schemas.openxmlformats.org/officeDocument/2006/relationships/image" Target="../media/image9.png"/><Relationship Id="rId12" Type="http://schemas.openxmlformats.org/officeDocument/2006/relationships/hyperlink" Target="http://www.google.com.br/imgres?imgurl=http://www.robertoweigand.com.br/blog2/wp-content/gallery/capas-revista-saude/Envelhecimento.jpg&amp;imgrefurl=http://www.robertoweigand.com.br/blog2/capas-de-revista-saude/&amp;usg=__p7riuXypty0bDKM9d_19L7P35fQ=&amp;h=620&amp;w=470&amp;sz=118&amp;hl=pt-BR&amp;start=6&amp;zoom=1&amp;tbnid=6TV3GLFAaFdGOM:&amp;tbnh=136&amp;tbnw=103&amp;ei=DjUtULn0L4js9AT914G4DA&amp;prev=/search?q=ENVELHECIMENTO+REVISTAS+CAPAS&amp;hl=pt-BR&amp;safe=active&amp;rls=com.microsoft:*:IE-SearchBox&amp;rlz=1I7GGHP_pt-BRBR487&amp;tbm=isch&amp;itbs=1" TargetMode="External"/><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8.jpeg"/><Relationship Id="rId11" Type="http://schemas.openxmlformats.org/officeDocument/2006/relationships/image" Target="../media/image11.jpeg"/><Relationship Id="rId5" Type="http://schemas.openxmlformats.org/officeDocument/2006/relationships/hyperlink" Target="http://www.google.com.br/imgres?imgurl=http://revistagalileu.globo.com/Revista/Galileu2/foto/0,,45233788,00.jpg&amp;imgrefurl=http://revistagalileu.globo.com/Revista/Common/0,,EMI204237-17770,00-CONFIRA+OS+DESTAQUES+DA+EDICAO+DE+FEVEREIRO+DA+REVISTA+GALILEU.html&amp;usg=__ajowo62QN2lIAqIP503IDsj989A=&amp;h=800&amp;w=600&amp;sz=129&amp;hl=pt-BR&amp;start=5&amp;zoom=1&amp;tbnid=2ju8EOemfmL-7M:&amp;tbnh=143&amp;tbnw=107&amp;ei=DjUtULn0L4js9AT914G4DA&amp;prev=/search?q=ENVELHECIMENTO+REVISTAS+CAPAS&amp;hl=pt-BR&amp;safe=active&amp;rls=com.microsoft:*:IE-SearchBox&amp;rlz=1I7GGHP_pt-BRBR487&amp;tbm=isch&amp;itbs=1" TargetMode="External"/><Relationship Id="rId10" Type="http://schemas.openxmlformats.org/officeDocument/2006/relationships/image" Target="../media/image10.jpeg"/><Relationship Id="rId4" Type="http://schemas.openxmlformats.org/officeDocument/2006/relationships/image" Target="../media/image7.jpeg"/><Relationship Id="rId9" Type="http://schemas.openxmlformats.org/officeDocument/2006/relationships/hyperlink" Target="http://www.google.com.br/imgres?imgurl=http://altoastral.com.br/2011/wp-content/uploads/2012/07/PSB11-CAPAview.jpg&amp;imgrefurl=http://altoastral.com.br/2011/index.php/voce-vai-chegar-aos-e-o-tema-decapa-da-revista-popular-science-brasil/&amp;usg=___5L5AzozgdgC4ofCY5cw7bV5YgQ=&amp;h=480&amp;w=355&amp;sz=67&amp;hl=pt-BR&amp;start=11&amp;zoom=1&amp;tbnid=YHlGRPvll4hLUM:&amp;tbnh=129&amp;tbnw=95&amp;ei=DjUtULn0L4js9AT914G4DA&amp;prev=/search?q=ENVELHECIMENTO+REVISTAS+CAPAS&amp;hl=pt-BR&amp;safe=active&amp;rls=com.microsoft:*:IE-SearchBox&amp;rlz=1I7GGHP_pt-BRBR487&amp;tbm=isch&amp;itbs=1"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 SP-PREVCOM\005_Estudos linguagem\imagens\130705_capas_apresentacoes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660"/>
            <a:ext cx="9140453" cy="6855340"/>
          </a:xfrm>
          <a:prstGeom prst="rect">
            <a:avLst/>
          </a:prstGeom>
          <a:noFill/>
          <a:extLst>
            <a:ext uri="{909E8E84-426E-40DD-AFC4-6F175D3DCCD1}">
              <a14:hiddenFill xmlns:a14="http://schemas.microsoft.com/office/drawing/2010/main">
                <a:solidFill>
                  <a:srgbClr val="FFFFFF"/>
                </a:solidFill>
              </a14:hiddenFill>
            </a:ext>
          </a:extLst>
        </p:spPr>
      </p:pic>
      <p:sp>
        <p:nvSpPr>
          <p:cNvPr id="2" name="CaixaDeTexto 1"/>
          <p:cNvSpPr txBox="1"/>
          <p:nvPr/>
        </p:nvSpPr>
        <p:spPr>
          <a:xfrm>
            <a:off x="2339752" y="1916832"/>
            <a:ext cx="6800701" cy="1015663"/>
          </a:xfrm>
          <a:prstGeom prst="rect">
            <a:avLst/>
          </a:prstGeom>
          <a:noFill/>
        </p:spPr>
        <p:txBody>
          <a:bodyPr wrap="square" rtlCol="0">
            <a:spAutoFit/>
          </a:bodyPr>
          <a:lstStyle/>
          <a:p>
            <a:pPr algn="r">
              <a:lnSpc>
                <a:spcPct val="75000"/>
              </a:lnSpc>
            </a:pPr>
            <a:r>
              <a:rPr lang="pt-BR" sz="4000" i="1" dirty="0" smtClean="0">
                <a:solidFill>
                  <a:schemeClr val="bg1"/>
                </a:solidFill>
                <a:latin typeface="Georgia" pitchFamily="18" charset="0"/>
                <a:cs typeface="Arial" pitchFamily="34" charset="0"/>
              </a:rPr>
              <a:t>A previdência complementar do servidor paulista</a:t>
            </a:r>
          </a:p>
        </p:txBody>
      </p:sp>
      <p:sp>
        <p:nvSpPr>
          <p:cNvPr id="4" name="CaixaDeTexto 3"/>
          <p:cNvSpPr txBox="1"/>
          <p:nvPr/>
        </p:nvSpPr>
        <p:spPr>
          <a:xfrm>
            <a:off x="4572000" y="2780928"/>
            <a:ext cx="4392488" cy="1138773"/>
          </a:xfrm>
          <a:prstGeom prst="rect">
            <a:avLst/>
          </a:prstGeom>
          <a:noFill/>
        </p:spPr>
        <p:txBody>
          <a:bodyPr wrap="square" rtlCol="0">
            <a:spAutoFit/>
          </a:bodyPr>
          <a:lstStyle/>
          <a:p>
            <a:pPr algn="r"/>
            <a:endParaRPr lang="pt-BR" sz="2000" dirty="0" smtClean="0">
              <a:solidFill>
                <a:schemeClr val="bg1"/>
              </a:solidFill>
              <a:latin typeface="+mj-lt"/>
              <a:cs typeface="Arial" pitchFamily="34" charset="0"/>
            </a:endParaRPr>
          </a:p>
          <a:p>
            <a:pPr algn="r"/>
            <a:r>
              <a:rPr lang="pt-BR" sz="2000" dirty="0" smtClean="0">
                <a:solidFill>
                  <a:schemeClr val="bg1"/>
                </a:solidFill>
                <a:latin typeface="+mj-lt"/>
                <a:cs typeface="Arial" pitchFamily="34" charset="0"/>
              </a:rPr>
              <a:t>Carlos Henrique Flory</a:t>
            </a:r>
          </a:p>
          <a:p>
            <a:pPr algn="r"/>
            <a:endParaRPr lang="pt-BR" sz="1400" dirty="0" smtClean="0">
              <a:solidFill>
                <a:schemeClr val="bg1"/>
              </a:solidFill>
              <a:latin typeface="+mj-lt"/>
              <a:cs typeface="Arial" pitchFamily="34" charset="0"/>
            </a:endParaRPr>
          </a:p>
          <a:p>
            <a:pPr algn="r"/>
            <a:r>
              <a:rPr lang="pt-BR" sz="1400" dirty="0" smtClean="0">
                <a:solidFill>
                  <a:schemeClr val="bg1"/>
                </a:solidFill>
                <a:latin typeface="+mj-lt"/>
                <a:cs typeface="Arial" pitchFamily="34" charset="0"/>
              </a:rPr>
              <a:t>Abril de 2014</a:t>
            </a:r>
            <a:endParaRPr lang="pt-BR" sz="1400" dirty="0">
              <a:solidFill>
                <a:schemeClr val="bg1"/>
              </a:solidFill>
              <a:latin typeface="+mj-lt"/>
              <a:cs typeface="Arial" pitchFamily="34" charset="0"/>
            </a:endParaRPr>
          </a:p>
        </p:txBody>
      </p:sp>
    </p:spTree>
    <p:extLst>
      <p:ext uri="{BB962C8B-B14F-4D97-AF65-F5344CB8AC3E}">
        <p14:creationId xmlns:p14="http://schemas.microsoft.com/office/powerpoint/2010/main" val="7232983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6" name="Picture 18" descr="http://upload.wikimedia.org/wikipedia/commons/6/63/Mapa_Mundi_Detalle_Max_2008.png"/>
          <p:cNvPicPr>
            <a:picLocks noChangeAspect="1" noChangeArrowheads="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l="5597" r="10623"/>
          <a:stretch/>
        </p:blipFill>
        <p:spPr bwMode="auto">
          <a:xfrm>
            <a:off x="64747" y="1534512"/>
            <a:ext cx="8845677" cy="4630792"/>
          </a:xfrm>
          <a:prstGeom prst="rect">
            <a:avLst/>
          </a:prstGeom>
          <a:noFill/>
          <a:extLst>
            <a:ext uri="{909E8E84-426E-40DD-AFC4-6F175D3DCCD1}">
              <a14:hiddenFill xmlns:a14="http://schemas.microsoft.com/office/drawing/2010/main">
                <a:solidFill>
                  <a:srgbClr val="FFFFFF"/>
                </a:solidFill>
              </a14:hiddenFill>
            </a:ext>
          </a:extLst>
        </p:spPr>
      </p:pic>
      <p:sp>
        <p:nvSpPr>
          <p:cNvPr id="13" name="Título 1"/>
          <p:cNvSpPr txBox="1">
            <a:spLocks/>
          </p:cNvSpPr>
          <p:nvPr/>
        </p:nvSpPr>
        <p:spPr>
          <a:xfrm>
            <a:off x="1547664" y="822512"/>
            <a:ext cx="7344816" cy="3742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pt-BR" sz="2800" b="1" dirty="0" smtClean="0"/>
              <a:t>SITUAÇÃO MUNDIAL </a:t>
            </a:r>
          </a:p>
        </p:txBody>
      </p:sp>
      <p:sp>
        <p:nvSpPr>
          <p:cNvPr id="4" name="CaixaDeTexto 3"/>
          <p:cNvSpPr txBox="1"/>
          <p:nvPr/>
        </p:nvSpPr>
        <p:spPr>
          <a:xfrm>
            <a:off x="611560" y="1268760"/>
            <a:ext cx="3744416" cy="923330"/>
          </a:xfrm>
          <a:prstGeom prst="rect">
            <a:avLst/>
          </a:prstGeom>
          <a:noFill/>
        </p:spPr>
        <p:txBody>
          <a:bodyPr wrap="square" rtlCol="0">
            <a:spAutoFit/>
          </a:bodyPr>
          <a:lstStyle/>
          <a:p>
            <a:r>
              <a:rPr lang="pt-BR" b="1" dirty="0" smtClean="0"/>
              <a:t>DETROIT</a:t>
            </a:r>
          </a:p>
          <a:p>
            <a:r>
              <a:rPr lang="pt-BR" dirty="0" smtClean="0"/>
              <a:t>Decretou falência em 18.07.13</a:t>
            </a:r>
          </a:p>
          <a:p>
            <a:r>
              <a:rPr lang="pt-BR" dirty="0" smtClean="0"/>
              <a:t>Previdência: dívida de US$ 9 bi</a:t>
            </a:r>
            <a:endParaRPr lang="en-US" dirty="0"/>
          </a:p>
        </p:txBody>
      </p:sp>
      <p:sp>
        <p:nvSpPr>
          <p:cNvPr id="7" name="CaixaDeTexto 6"/>
          <p:cNvSpPr txBox="1"/>
          <p:nvPr/>
        </p:nvSpPr>
        <p:spPr>
          <a:xfrm>
            <a:off x="4995137" y="4627002"/>
            <a:ext cx="4111413" cy="1754326"/>
          </a:xfrm>
          <a:prstGeom prst="rect">
            <a:avLst/>
          </a:prstGeom>
          <a:noFill/>
        </p:spPr>
        <p:txBody>
          <a:bodyPr wrap="square" rtlCol="0">
            <a:spAutoFit/>
          </a:bodyPr>
          <a:lstStyle/>
          <a:p>
            <a:r>
              <a:rPr lang="pt-BR" b="1" dirty="0" smtClean="0"/>
              <a:t>GRÉCIA</a:t>
            </a:r>
          </a:p>
          <a:p>
            <a:r>
              <a:rPr lang="pt-BR" dirty="0" smtClean="0"/>
              <a:t>Previdência: dívida de </a:t>
            </a:r>
            <a:r>
              <a:rPr lang="en-US" dirty="0"/>
              <a:t>US$ 19,3 </a:t>
            </a:r>
            <a:r>
              <a:rPr lang="en-US" dirty="0" smtClean="0"/>
              <a:t>bi</a:t>
            </a:r>
          </a:p>
          <a:p>
            <a:r>
              <a:rPr lang="pt-BR" dirty="0" smtClean="0"/>
              <a:t>Corte de 13º e 14º salários</a:t>
            </a:r>
          </a:p>
          <a:p>
            <a:r>
              <a:rPr lang="pt-BR" dirty="0" smtClean="0"/>
              <a:t>Tempo de contribuição: 37 para 40 anos</a:t>
            </a:r>
          </a:p>
          <a:p>
            <a:r>
              <a:rPr lang="pt-BR" dirty="0" smtClean="0"/>
              <a:t>Idade mínima: 65 anos (ambos sexos)</a:t>
            </a:r>
          </a:p>
          <a:p>
            <a:r>
              <a:rPr lang="pt-BR" dirty="0" smtClean="0"/>
              <a:t>Corte de 7% nas pensões</a:t>
            </a:r>
            <a:endParaRPr lang="en-US" dirty="0"/>
          </a:p>
        </p:txBody>
      </p:sp>
      <p:sp>
        <p:nvSpPr>
          <p:cNvPr id="8" name="CaixaDeTexto 7"/>
          <p:cNvSpPr txBox="1"/>
          <p:nvPr/>
        </p:nvSpPr>
        <p:spPr>
          <a:xfrm>
            <a:off x="4995137" y="2924944"/>
            <a:ext cx="4151545" cy="1477328"/>
          </a:xfrm>
          <a:prstGeom prst="rect">
            <a:avLst/>
          </a:prstGeom>
          <a:noFill/>
        </p:spPr>
        <p:txBody>
          <a:bodyPr wrap="square" rtlCol="0">
            <a:spAutoFit/>
          </a:bodyPr>
          <a:lstStyle/>
          <a:p>
            <a:r>
              <a:rPr lang="pt-BR" b="1" dirty="0" smtClean="0"/>
              <a:t>FRANÇA</a:t>
            </a:r>
          </a:p>
          <a:p>
            <a:r>
              <a:rPr lang="pt-BR" dirty="0" smtClean="0"/>
              <a:t>Aprovação da reforma em 15.10.13</a:t>
            </a:r>
          </a:p>
          <a:p>
            <a:r>
              <a:rPr lang="pt-BR" dirty="0" smtClean="0"/>
              <a:t>Tempo de contribuição: 41,5 para 43 anos</a:t>
            </a:r>
          </a:p>
          <a:p>
            <a:r>
              <a:rPr lang="pt-BR" dirty="0" smtClean="0"/>
              <a:t>Aumento na alíquota de contribuição</a:t>
            </a:r>
          </a:p>
          <a:p>
            <a:r>
              <a:rPr lang="pt-BR" dirty="0" smtClean="0"/>
              <a:t>Idade mínima: de 60 para 62 anos (2010)</a:t>
            </a:r>
            <a:endParaRPr lang="en-US" dirty="0"/>
          </a:p>
        </p:txBody>
      </p:sp>
      <p:sp>
        <p:nvSpPr>
          <p:cNvPr id="9" name="CaixaDeTexto 8"/>
          <p:cNvSpPr txBox="1"/>
          <p:nvPr/>
        </p:nvSpPr>
        <p:spPr>
          <a:xfrm>
            <a:off x="5028967" y="1290322"/>
            <a:ext cx="4655601" cy="1477328"/>
          </a:xfrm>
          <a:prstGeom prst="rect">
            <a:avLst/>
          </a:prstGeom>
          <a:noFill/>
        </p:spPr>
        <p:txBody>
          <a:bodyPr wrap="square" rtlCol="0">
            <a:spAutoFit/>
          </a:bodyPr>
          <a:lstStyle/>
          <a:p>
            <a:r>
              <a:rPr lang="pt-BR" b="1" dirty="0" smtClean="0"/>
              <a:t>INGLATERRA</a:t>
            </a:r>
          </a:p>
          <a:p>
            <a:r>
              <a:rPr lang="pt-BR" dirty="0" smtClean="0"/>
              <a:t>Reforma em 2011</a:t>
            </a:r>
          </a:p>
          <a:p>
            <a:r>
              <a:rPr lang="pt-BR" dirty="0" smtClean="0"/>
              <a:t>Aumento 50</a:t>
            </a:r>
            <a:r>
              <a:rPr lang="pt-BR" dirty="0"/>
              <a:t>% na contribuição (6,4% - 9,6%) </a:t>
            </a:r>
          </a:p>
          <a:p>
            <a:r>
              <a:rPr lang="pt-BR" dirty="0"/>
              <a:t>Idade mínima: de 65 para 67 anos</a:t>
            </a:r>
            <a:endParaRPr lang="en-US" dirty="0"/>
          </a:p>
          <a:p>
            <a:r>
              <a:rPr lang="pt-BR" dirty="0" smtClean="0"/>
              <a:t>Pensão paga pela média</a:t>
            </a:r>
          </a:p>
        </p:txBody>
      </p:sp>
      <p:sp>
        <p:nvSpPr>
          <p:cNvPr id="10" name="CaixaDeTexto 9"/>
          <p:cNvSpPr txBox="1"/>
          <p:nvPr/>
        </p:nvSpPr>
        <p:spPr>
          <a:xfrm>
            <a:off x="631696" y="2276872"/>
            <a:ext cx="4111413" cy="1200329"/>
          </a:xfrm>
          <a:prstGeom prst="rect">
            <a:avLst/>
          </a:prstGeom>
          <a:noFill/>
        </p:spPr>
        <p:txBody>
          <a:bodyPr wrap="square" rtlCol="0">
            <a:spAutoFit/>
          </a:bodyPr>
          <a:lstStyle/>
          <a:p>
            <a:r>
              <a:rPr lang="pt-BR" b="1" dirty="0" smtClean="0"/>
              <a:t>ESPANHA</a:t>
            </a:r>
          </a:p>
          <a:p>
            <a:r>
              <a:rPr lang="pt-BR" dirty="0" smtClean="0"/>
              <a:t>Tempo de contribuição: 38,5 anos</a:t>
            </a:r>
          </a:p>
          <a:p>
            <a:r>
              <a:rPr lang="pt-BR" dirty="0" smtClean="0"/>
              <a:t>Idade mínima: 65 para 67 anos </a:t>
            </a:r>
          </a:p>
          <a:p>
            <a:r>
              <a:rPr lang="pt-BR" dirty="0" smtClean="0"/>
              <a:t>Congelamento do valor das pensões</a:t>
            </a:r>
            <a:endParaRPr lang="en-US" dirty="0"/>
          </a:p>
        </p:txBody>
      </p:sp>
      <p:sp>
        <p:nvSpPr>
          <p:cNvPr id="5" name="AutoShape 4" descr="data:image/jpeg;base64,/9j/4AAQSkZJRgABAQAAAQABAAD/2wCEAAkGBhEPEBAQEA8VEA4REgwSDRAQExoQDg8QFxAVFRQQFhIXJzIfGBkjGRYSHzYgLzMpLCwsFR4xNjAqNSorLCkBCQoKDQwNGg8PFTEeHiQrNCw1NS01NSk1NDUpMi4uLS8vLCk1LDU1MC8sNTAsLDUwKS4sLDQsLCwsLCwpLCwsLP/AABEIALQA8AMBIgACEQEDEQH/xAAbAAEAAgMBAQAAAAAAAAAAAAAABQcBBAYDAv/EAD8QAAIBAwEECAQFAAcJAAAAAAABAgMEERIFFiExBhMiQVNUkqEUQlFhIzJxgdEHNJGxssHwFSRDUmJzdILh/8QAGwEBAAIDAQEAAAAAAAAAAAAAAAEGAwQFAgf/xAAxEQACAQIDBgQFBAMAAAAAAAAAAQMCERQVUgQSITFTkQUTQWEiUXGB8CMyoeHB0fH/2gAMAwEAAhEDEQA/AIJv/IxkP+AVw+ojIyACBkZAAGRkAAZGQABkZAAGRkAAZGQABkZAAGRkAAZGQABkZAAGRkAAZGQABkymYAAf8AP+AAAAAAAAAAAAAAAAAAAAAAAAAAAAAAAAAAAAAAAAAAAAH/AJ7ci98Fd3zoxuPe+CvWjWxcHUXc1sVBrRBAndx73wV60Nx73wV60MXB1F3GLg1oggTu4974K9aG4974K9aGLg6i7jFwa0QQJ3ce98FetDce98FetDFwdRdxi4NaIIE7uPe+CvWhuPe+CvWhi4Oou4xcGtEECd3HvfBXrQ3HvfBXrQxcHUXcYuDWiCBO7j3vgr1obj3vgr1oYuDqLuMXBrRBAndx73wV60Nx73wV60MXB1F3GLg1oggTu4974K9aG4974K9aGLg6i7jFwa0QQJ3ce98FetDce98FetDFwdRdxi4NaIIE7uPe+CvWhuPe+CvWhi4Oou4xcGtEECd3HvfBXrQ3HvfBXrQxcHUXcYuDWiCBO7j3vgr1obj3vgr1oYuDqLuMXBrRBAndx73wV60Nx73wV60MXB1F3GLg1oggTu4974K9aMroPe+CvWhi4Oou4xcGtFqMwZYPnl2UwwDIJuwYANK82g4y0U466mG8cuWO98P3NiCCSerdoIbtzN08by7jRg5yzpWM458XjvOfqdKPzRlUpQxjVOFRVXFNPLelcMNLh35Ix9KqFSSgp1aibb/JKCbw3lOLyklnmvp9GdmDwWRteY+3HgFTI02qXZHcJmTibLpPS7MVdThNLGicG6XyrSp54tYa1d+W+9ElS6S1Jz0w6mbxwj1yVSUv8Al09z5Lv7/sjxJ4LMuNFV178CWq6f3UtfnM6QGvZXiqptc1wkuX25GycWWOuKt0VcGiE7mAZBjuyTAMgXYMAyBdgwDIF2DAMgXYMAyBdgwDIF2DAMgXYMGUAiLsBgMAAxkyR+3XUVvVdGap1VFunJ8Ummv7M8s/cyxUeZWqb2uDfZy3TWhJUqk4vQmsTnl8m0nDh3Pm+5HAbK2xtiVdJyrUnNwU6tbHUxXFJyX5cN90cclyLfu7+lRx1tWNPVq062oqWMZ4P9fc71eyTeFzU8VXvei+XAil3qTXGxU+zLWOqep5fGlT6p5eptqTUksNRWG48MqUcc0emx7HMlKdLr3pbhSlHRSk847cn+ThxWefI3el144VZO2dKpRmuE4SjJ0uGHHq0+Lz2k+PecnPaVaUFR62bk3Bao28pVpS1NaU02uLeMce4uESoljVV3xOi9o2iXe4WT539ifttmpTcpyqSpKTipQpunVy8YbhLOiKy2890Hgj42zqatLi1HVLW5RjDCklr+yy4vl35wfUKd/JxUaFduH5ouzqQjUTwsS1fZe7ZYPRO1zrqV4QjV/DXU4Up0JaW5t4zp1OSWn/pMe2NQRuqzft7nheIy0VO9m7W5p8ETWxbTq6fFdqWnVxbzjjqTfNNtv9yR/wBfqR22qlT4as6E1CrGL0ylwSa7vt9M47yqNj7Z2vOulKVag5yp9ZVq4dGPPjJYxh8OCS44KlH4fL4i653UqbejNC6RdADBXmegACAAAAAAAAAAAAAAAAAAAAgEAGAwAD4q0ozi4yipRkmpRksxkvo13n2QvSHa9S3dGNOm5Oq6kdaWtxcYalFQ72+16TPs8dUkipp5/wCiVS6nZHlX6OW9vKwnCmm6su3qjF/8ByTXD6pEL/SauFr+tz/dTPi6sb/8Hr604xqSgrOU5xh1NR0nqg1DuUM4f1IfpjC6hOPxLbpfiuhmSlp4Q1LUuP34l62qPf26iu9rLk/8G54dCqZ6fjT5mLHo5KVJTUXKU4TenKajLKcHF44Nw1vvxw5nhDZ0qF/a035qxcW+coO4hif2bw+HNEvKa2fTpUq0qsp3dOMMRnHRarWlrp8Ofa9kQfSi6jY3ylKoqjoztaicnmU3TcJYlpXBtpcfujYgqrqlXyfFe9uZlg2mquWVVVcLPn/B1n9It/tCyrzr0toqFvKMEqMXT6yj8uernxnmTzn7YZX9Pb15KVS4tak53Pw9aV3UhJ5cIwTcnLvecf8Aw67be0bO9pf7Z+Fde4o/D291aSnmgoSm1CrJpasJt8cctSa+nJ2VKpBxj+LGNxKtSnTtpQ+JnCXZnQjGosRWcJNpLsviiz0tVU3OfFH+lXS0k0v7/GXTC2j1bpyk60NEE5VO1Kquqj2pfVsia/Rahb1LKUY6nUm9SmotcKLkmuH1SPPbeyrmVWrGnWdC3pxpqEusxypJPspc1iPFvvNK8pX1B2rqtyTlJ03H/eIp9TyUXxjw1cSo0x7te1Wd7/L058zEolUqfjVzsQRvR/aU7m3p1qkOrlNZcU8rnwfHjx5kkUGWhx1uirmjI1Z2AAMZAAAAAAAAAAAAAAAAAAACAQAYDAAI7be1aNtT1V5aVLswxxnKWG8RS78EiRPSLYUbunFN6ZU5a6ba1Qz3xlD5k13Gzsm551PmOyPVO7f4uXscttHpRcbTlb0bWm6EISxCvJ5cp9VKLWrGlYWrgm3+hv8ATzZy+DU5Sbnb0qjhJPg5fhxbafPkdNtimovZqilGKqvCSwv6tP6EJ0+/qNx/2an+KBcPE5a6dviovfhz+pk2ealyU+XTupP7/dnH7T6OUacrxR1fgW9tUp8U+1J4eXjijn7uyqwrTttdOhSuKFKcqtWCmoumuvio5XzPh/adptx9vaX/AIdn/iRqbWto1HVclmVPZttOm8/lklHDRubJtbjaqq48v5SNmu81G5U/zgc70e6U3NGVW5lGlD4pz6+DpKUIw4SjFUsrHL35kxPpH8TeQr1XbKdPRi7q2+monCeYNJS55fLP93GIuKc6Uo1Z0HRUqc9MItOcloSz2+UXn98PB7uEqlemoR+I6ptaJY01Eqmez34fN9/DvOk5qnxVVg9nodvgut3n9Pz6Hd2d5c7Q2fKrGpGN1KbcZwWiPYkuC54ykaL6azUqFLaFvOlUovVCpT4KUXDS24d6w+ab/YkugPGwTxjM6/D6cXwJLpjs9XFKzpNpObqRjOUdSg/h32kji7FXvvalW7Urn973/o1ZK4qJPLqovTf04NG/aXEKsI1KclKnJJwa5NfY9jV2fYQoUoUoZ0QSUcvLf1bfe3zNoo0u7vvdd0Y+HoAAYyAAAAAAAAAAAAAAAAAAAEAgAwGAAR22750aTa/NLsxeYx0vGc9p47mSJqbQsFXiouco4eU4Yzyx8yaNzYaoadopqn/YnxPNd93gcXRvGpU5KvKcqbzSVSvqinpx83DlwOg6SWk72xmqKWqpTlpi2uMXh41Lhngjbn0fptJKpVTXzdY5N/tLK9iQo0tEVHLelYzLjJ/c7/ifiWyzOiWBPepfr8v+niHzKKrs4DbNROe0+PK0s0/qmpLKa7j2u7dwSrVKcp21W0tLaUYPTWy4rLWVwS+/Nnb1bWEmpSgnJflnjE1+kuZpXuwaNdt1Y629PaljrEk8pa12sZPWyeK7JSv1k0+/obFU1fCyK26UbGrUHGVaKVOpTjFXMU3ColFKGpfJPDxpzx7u807eLdyo2sVVkpydOEYvMXqzGWPtwfHCRblpsynSpulBNUnqzTTxDjzWFzye9vbQprTThGEfpBKK9jJtHjuzrhDQ2vfgbce31qi1Su+XM5yyt57PsYUm06s3PipKKg5ccZlweFwIileNSpzVeU5U3mmp19UY8GvmwuTwdrfWKrRUXKUMPOYYz++UalTo7TkkusqprOZdY5Z/9ZZXsNg8T2GOKrz096t8bcvY5c3mV1uokaFVTjGS5SSa5PGe7K4HoedCnojGOW9KSy+bwsHoVObddbdPK/AzIAAxAAAAAAAAAAAAAAAAAAABAIAht8LLzMPcb4WXmY+5Uz/gFvyODUyyZRFqZbO+Fl5mPuN8LLzMfcqYDI4NTGURamWzvhZeZj7jfCy8zH3KmAyODUxlEWpls74WXmY+43wsvMx9ypgMjg1MZRFqZbO+Fl5mPuN8LLzMfcqYDI4NTGURamWzvhZeZj7jfCy8zH3KmAyODUxlEWpls74WXmY+43wsvMx9ypgMjg1MZRFqZbO+Fl5mPuN8LLzMfcqYDI4NTGURamWzvhZeZj7jfCy8zH3KmAyODUxlEWpls74WXmY+43wsvMx9ypgMjg1MZRFqZbO+Fl5mPuN8LLzMfcqYDI4NTGURamWzvhZeZj7jfCy8zH3KmAyODUxlEWpls74WXmY+43wsvMx9ypgMjg1MZRFqZbO+Fl5mPuN8LLzMfcqYDI4NTGURamWzvhZeZj7jfCy8zH3KmAyODUxlEWph/wAAP+Ad07AAAAAAAAAAAAAAAAAAAAAAAAAAAAAAAAAAAAAAAAAAAf8AAD/gAAAAAAAAAAAAAAAAAAAAAAAAAAAAAAAAAAAAAAAAAAIA+tP+Q0gEHuw0jSASLDSNIAFhpGkACw0jSABYaRpAAsNI0gAWGkaQALDSNIAFhpGkACw0jSABYaRpAAsNI0gAWGkaQALDSZUeJgAhn//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4" name="Picture 6" descr="http://pintandoecolorindo.com.br/wp-content/uploads/2013/02/ESPA%C3%91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6" y="2375071"/>
            <a:ext cx="648072" cy="43204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www.frasesparafacebook.info/imagens/bandeira-da-inglaterra-72854a.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620" t="8217" r="4301" b="7822"/>
          <a:stretch/>
        </p:blipFill>
        <p:spPr bwMode="auto">
          <a:xfrm>
            <a:off x="4447453" y="1422676"/>
            <a:ext cx="628603" cy="422148"/>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www.suapesquisa.com/paises/franca/bandeira_franca.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55976" y="2996952"/>
            <a:ext cx="692498" cy="461665"/>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2.bp.blogspot.com/-vHNmb_6bdY0/USQAJ1RyRlI/AAAAAAAAAsM/MMvW2GgQs90/s1600/bandeira_grecia.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55976" y="4732821"/>
            <a:ext cx="670389" cy="431408"/>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14" descr="data:image/jpeg;base64,/9j/4AAQSkZJRgABAQAAAQABAAD/2wCEAAkGBxEHBhUTBxIKFhUXGB0YGBcYGRscGBkgHBkgHCMcHyIkHCgiISMmJyAdLT0hJSwrLi4vHyA3RDMsOCgtLywBCgoKDg0OGxAQGjckHCQsLCwsLCw4NywsLCwsLCwsMCwsLDQ3LCwsLCwsLywsLCwsLCwsLCwsLCwsLCwsLCwsLP/AABEIAKMBNgMBEQACEQEDEQH/xAAcAAEAAwEBAQEBAAAAAAAAAAAABQYHBAMIAgH/xAA+EAABAQUFBAcGBgMAAgMAAAABAgADBAUREhchVNEGMZKTExZBUVJT0hQVImGi4QcjMnGRoUKBsTNyJGLB/8QAGgEBAQADAQEAAAAAAAAAAAAAAAECAwQFBv/EADMRAAECBAYBBAEEAAYDAAAAAAABAhMVUVIDBBESFJGhITFh0cEFQYHwIjJCccLhQ2KC/9oADAMBAAIRAxEAPwCluHC4l8EQyHi1HclIKlH9gMS3qa6GBKzDZeLgIF09fOIuytClq/LX+XZURReHw4BKsab/AJNgj2qqpqNCGbMEts/s9ET2NQiEdv7ClWS9sKLtNBU1VSgw7Ce0d7YOejU1UaHBFwL6BUBHuYl0SKgPEKST+1QK/uGyRUX2UHilJWoBAJJwAGJJPYGoJteycaiVJfGGjsXinfR9Eu2AEhQWRZrZPxCpG9PzbCI3XTUaEHubMHZLZW/mj4Jl7qIeYhJKUKUE2jQFRANkfM9xaK5E9we07kj+Sxi0RjuICUrUhLxSFJQuhNCkkUNRjgS0a5HJ6AjWyBNw2ysZESx4+TDxvwF3RPRLtPAskVQKVUBhWlcDVsFxG6omo0Id66U5elL5K0qBoUqBBB7iDiC2YP3Cwj2MeFME7iHigK2XaFLVTvokEtFVE9wSM82biZI9/wDmOoiyEoJeWFdGCtIJTapSoJKd/Z82xa9rvYaEdDdrcWf/ANP8/g939E/8n/z/AMj2bzz3wwBgDAGAMAYAwBgDAGAMAYAwBgDAGAMAYAwBgDAGA4xgcCR8xvHzHzb6A+DLZtRts82ilpcP0FCErSp3RaiSlKSLL2v6z/lawoRu7W1MwkYupdSvOJc8fy56+dj4HJQF/LpCQP7H9htiqmqJUhI7K7SPNmH7x5BptLWgIAUT0YxqVKSCLRFKDEUtK/Y4vYj/AEUHHtBMvfE3ePyHgtkKIKiqzgKgE/4g1oOwUDVjdqaA8pnLnksiejjEkKsIXT5LQFf1Wh+YLVrkX1QFhidt3kTs17EtK+j6JCAu2rpbSSCSTWhQrFNjsT2nc2tMJEduLqV6Xy55MOk9mFeidKfK/wDVFK/9DbFciEOnZqcGQTdMQ7ClKSlQSm0UpUVJoLVMSkb7PaUjdvaPbuTQHptRPl7SR6X0SCFh2EqAJKKgmpQCTZBFPh764mrRjEYmiBTii5c8g4Zyt+khL5BWj9gsp/8Ayv7KDZIqLqlAWGTbbvJVIRCO0rLtSXgWu2oPE26gF0a0RZFDTtNd29tbsJFdu/v8l1K9KJa8msxQ5hACtZoO7AEn+gW2OciJqpBKIv3fM3T4h7+WsLok2VGhrZr2V3H5EscmqKgJbazat7tSh0Y1KUqdleCCejIURZNkk0UMRXtr2Uo2DMNGewVT22I2UXtSt8Id67d9EEVtJJrbt9x7LP8Abc2cZu2/z+D0f0/ONy27VNddPGv2Wm6Z/mobgVq3DCU9KcssXsXTP81DcCtWQlE5ZYvYumf5qG4FashKJyyxexdM/wA1DcCtWQlE5ZYvYumf5qG4FashKJyyxexdM/zUNwK1ZCUTlli9i6Z/mobgVqyEonLLF7F0z/NQ3ArVkJROWWL2Lpn+ahuBWrISicssXsXTP81DcCtWQlE5ZYvYumf5qG4FashKJyyxexdM/wA1DcCtWQlE5ZYvYumf5qG4FashKJyyxexdM/zUNwK1ZCUTlli9i6Z/mobgVqyEonLLF7F0z/NQ3ArVkJROWWL2Lpn+ahuBWrISicssXsXTP81DcCtWQlE5ZYvYumf5qG4FashKJyyxexdM/wA1DcCtWQlE5ZYvYumf5qG4FashKJyyxexdM/zUNwK1ZCUTlli9i6Z/mobgVqyEonLLF7Mvb2z5w9n8Mtw5dqeghLxJUg94Cyg/2k/13tNQXaRfiEuW7PiGfGLUopeAvrQKnNRRFgEG2E4H4iKVoKgANpdg6u18VLqUyFcPZrMEodW3j14rtNVKJxJJOJ7TUtuVUamv7EPfZ2ZmVzd0+dPHyAlQKi7/AFKTUEppWhqMKHDc0e3VFQE9trtqraiGdhIfOgkqtugqqFYgoVWgqRjUEUGBG80ww8LYpVUq5hliCD0j8srLsK7LSUpUR/Ch/bbNfXQhbti9u1bMwBQ+EQ+CliiCqiXSAMSioJtKJ/Tgn4a4VNdWJhb1oVFKtMIlcxmSlPHj96paqBS/1qxonDcOz4RgNwbaiaIQ/J6WVzIhClu3rpZTaSSClSSUnEd2LPRU+AXHa78QDP5QXEMIp0AsfFaH5yLJBDylLJrQ0FUnEd1dOHg7V1UqqUt1Crewi3jsVQ7KQs+G3UJ/myW3a+uhCw7FbXL2XL1Q6Z4FJAS5tUdlRIqsmhoQBTAY1x3CmGJh7yopHbVzkzydLfKW/KSaoCz+gEA2ABgADUYb6V3ktWN2poRSPi4VcE/sRIKVWUqoe5aAsf0Q2SLr7A0v8C//ADRv7OP+vm58z7J/P4KhrDchkGAMAYAwBgDAGAMAYAwBgDAGAMAYAwBgDAGAMAYAwHy3Cv1wsQlcOUhSTUEgEf7BBBHyILemqIvuYF82x2zh5rJehlKUoUhQTaLpI6R2Um0XeBLv4qYYGn+w2jDwlauqlVSgocqW5UpCVFKaBR7BarSv70LdGpC07BbTo2cfPFxwC0hP5aAhJeWyQKpWf0gJtVFcajDe2rFw9/sVFIza2Zpms7WuFKOir+WAgIspIBoQB+oGoJNakb6UbLDbtb8kUiloVDPRbCkqASod9FJC0n/YIP8Ats/cGgRW3Dl5sn7O6S6EQHaVdL0KOjLzC2AmlAqzUW7NCa7hSvOmCu7X9i6mfunKn9rogo2UlSvkBvJbo1ITexU6TJJyHkZYLoAqUkoC1KIBshFR8KrVPiqMK1La8Rm5NE9wh77dbQo2gmCVwQSl2UhRRYSlSV4hVpQFV9hBrSh7DVphM2p6lUri3SkISVggKFpJ7wFFNR/tKh/ottIX+Q7bOIPZn2eNDtT5aV/mdCkoQRUOukFPzKEVqAcCK1NW53YSq7VPYupQ0JeR8X8IUp4s7gBUk47hh/GDb/REIdmzkcICcO1rLoItDpLSAtJRUFQskGppupjWmIaPTVNAWHb3a11tG5d+7U9GPiDxCkJCzZIsG2K1TSvwg4EduBbXhYas9yqpXJTMX8vKvYH0Q7tUtWFFNaVpWhxpU/yW5s8qpt0+fwez+j4TMTfvai/5ff1qSHWOOzkx5q9W4Ny1Pa4uBYnSDrHHZyY81erNy1HFwLE6QdY47OTHmr1ZuWo4uBYnSDrHHZyY81erNy1HFwLE6QdY47OTHmr1ZuWo4uBYnSDrHHZyY81erNy1HFwLE6QdY47OTHmr1ZuWo4uBYnSDrHHZyY81erNy1HFwLE6QdY47OTHmr1ZuWo4uBYnSDrHHZyY81erNy1HFwLE6QdY47OTHmr1ZuWo4uBYnSDrHHZyY81erNy1HFwLE6QdY47OTHmr1ZuWo4uBYnSDrHHZyY81erNy1HFwLE6QdY47OTHmr1ZuWo4uBYnSDrHHZyY81erNy1HFwLE6QdY47OTHmr1ZuWo4uBYnSDrHHZyY81erNy1HFwLE6QdY47OTHmr1ZuWo4uBYnSDrHHZyY81erNy1HFwLE6QdY47OTHmr1ZuWo4uBYnSDrHHZyY81erNy1HFwLE6QdY47OTHmr1ZuWo4uBYnSFfb3j4s/pSQBUHEVHzFSKj/YP8FgNE2cnsvc7KqczB1LenfA4WCHai6r0XTEGiSVV3UwNcKtzvY/dqmun99imfLUYl/VKU1UcEpTQY9gA/wCN0exDt2efIdTh37WiEU7UoJWHoqgJJFpW8EECpqP7rQ4vT09AWb8Q55Bzd27VIkQ2NUPFFFl8OjoEAV3II3ECuFDShDa8Jjm/5iqUmyQmtDTdXswpUf2P5DbiF82AncBLpe8G0DuEqv8AICkoJeKQsVX0lP8AD9OO8476NoxWvVf8P+5UKZNH3TTBZCYVAtEBLoUdgA0+HvHzO9tzU9CHm4eGEigSh0opP6HgqkndZUDT/op3hnuC+7bTyXxUjS7kbuAK3RDqpQfhQoElTmu8WsK4nGtMQptGGx6O1d/f9yqZ6EkpqAaDeezHd/w/w3QQt/4dzqFk0Wt5OEQxDsWnarNX9tXw0T3izaqTuwxxbTitc5NE/wCioQ21T9y+nSxKkQaXKcHfRJoCkgEE1xtY0INKEEUGLZsRdPX3IpEqSUn4gRuOPzFQf9hswTmy2zkRtEp4JYHR6OzatKs/qtUpwluHOtV23T5/B6v6XmsPA37/AN9PGpPXbTHwQvMGjcMNx6s1y1V6F20x8ELzBoyG4TXLVXoXbTHwQvMGjIbhNctVehdtMfBC8waMhuE1y1V6F20x8ELzBoyG4TXLVXoXbTHwQvMGjIbhNctVehdtMfBC8waMhuE1y1V6F20x8ELzBoyG4TXLVXoXbTHwQvMGjIbhNctVehdtMfBC8waMhuE1y1V6F20x8ELzBoyG4TXLVXoXbTHwQvMGjIbhNctVehdtMfBC8waMhuE1y1V6F20x8ELzBoyG4TXLVXoXbTHwQvMGjIbhNctVehdtMfBC8waMhuE1y1V6F20x8ELzBoyG4TXLVXoXbTHwQvMGjIbhNctVehdtMfBC8waMhuE1y1V6F20x8ELzBoyG4TXLVXoXbTHwQvMGjIbhNctVehdtMfBC8waMhuE1y1V6F20x8ELzBoyG4TXLVXopEMtLp+kvXYeAHFFVC18qpNQfmP73N7h8qaDtuJY7kCEyh24W9cHoSA9Weht1WThTpaKqLVaBSv3Dc+Hv3ev7/wB/gqmdN0ELl+G8RBQswU9niHaQ5FtL4rXgo/CEdGKhZIKiKCosnf2acZHKmjf3KhC7VuoeGnS3codu0OkUCSHinnSAgKC7RNKEEYDd3ls2KqpqvuRSISaKqQD8jWh+WBB/gtmDR4xUrGxAS5cuS/SkRPs/TPKpLwJSSVbzRNFF3WoAG7e3Om/f7+ntqUzdughYNhxDLnqROnbtTsVWXinikB3YFqpoaKBIAskYkj9jrxNdvoVDp/EF5CPZxbkiHdh6OmL0LWbZWTUWTgiigappWvduaYW7T/EFKs20ho+znuxeyC0xrpyH78FQc9MsF8XBNmhNeitKtACuOO/cOd+/f6eyfkpnT1YePCXaUpBNQkEkD5Ykn+S3QQ79nkOn04doj3SXiFqCVArU7sgnFdoHCyKnHCgO7eMXaomqAs/4jvpe/wCjeSBDldv4FPUrX8PQhKAixgBVNmijvSMK7214KPT0d/dSqTP4F/8Amjf2cf8AXzYZn2T+fwENYbkMgwBgDAGAMAYAwBgDAGAMAYAwBgDAGAMAYAwBgDAGA+Vm9QwDAaNs3I5dGbGvVPzHpePQVB3bcl6v2eqldBVIqDUg2h8uyp53vcj0/vvUpnb0pLwlyFhPYFEEgfMgAH96Bugh2yGGdRs2duo0RRS8UEflFIWCogA/Ekgip3Yfvhji5VRNUBafxIl0BBKdLk5erK09GFIWguR0AS7IwSVFdLNRUDt+Ta8Fzl9Hf9+pVKO24hf/AMOpPAzKCfKmSol2pSTDWlrdh2pT3EF1VNrpE2dxqPiG+tBoxXORU0/3/vwVCkzFDtEapMImJSlJIAelJeCmBtWQEg/IVp3ne25NdPUh5Q5dpfAxYelFfiCCErp8iUkV/cfxva+v7Av+3Mjl8skDowRi1vHX5BAW7qhS7T38+iSQRVWCab6VGDc+E96uXX9/X8ehVM8boIXL8NISDiJoXk3L5PQDpLaluxD0PwBK6pqDVVRRWNOymOnGV2mifv2VCD2pgHErnK3EvEZZdmyS9UglXaFCykAJIoRWpIIOG5tjHK5NVIpEtkCa2a2giZAp4ZUtKeks2qpSqtm1TeDT9RbhzrlTbp8/g9b9LyuHj74ia6aedScvEmXno5aPS3BEcetLMtb5UXiTLz0ctHpZEcJZlrfKi8SZeejlo9LIjhLMtb5UXiTLz0ctHpZEcJZlrfKi8SZeejlo9LIjhLMtb5UXiTLz0ctHpZEcJZlrfKi8SZeejlo9LIjhLMtb5UXiTLz0ctHpZEcJZlrfKi8SZeejlo9LIjhLMtb5UXiTLz0ctHpZEcJZlrfKi8SZeejlo9LIjhLMtb5UXiTLz0ctHpZEcJZlrfKi8SZeejlo9LIjhLMtb5UXiTLz0ctHpZEcJZlrfKi8SZeejlo9LIjhLMtb5UXiTLz0ctHpZEcJZlrfKi8SZeejlo9LIjhLMtb5UXiTLz0ctHpZEcJZlrfKi8SZeejlo9LIjhLMtb5UXiTLz0ctHpZEcJZlrfKi8SZeejlo9LIjhLMtb5UXiTLz0ctHpZEcJZlrfKi8SZeejlo9LIjhLMtb5UpsOEF8PalPEo/yUlIUQO8AkV/aob3fX9j5Mve2myELI9nnD1L98VAdHg6xeqVaegqqsdHQE76mgHc2jDxHOcqaFVCghRBBBNRu+WNcO7HFt5C3fhtI4adToCOWuroF4XZd1drSMP12vhIJGBGP801Yzla30KhC7RS13JJutxCPX7wuyUqUpHR49w+Ikj54V/bFs2OVyaqhCMQdwUVWa40/7TdWjZA0CL2Qg3GwaYn2iIwV0tvofzCl5ZQl3Z6TAWgPiKqYq7C3OmI5cTboXT0M9ViKHdjh++//AIP4DdBCd2PlTqfz5DmOevklaqiiLYXSqlJUbQKSQD8VD2/7wxHK1uqBDq2/lDiST5SYF48UVHpbNiyh2lZKkhKrXxU+QAAG+rY4Tlc31KpWbRxoTjv+fbi20hoEg2RhJhsY/iFP343KtFz8TroalYSAs2woGlQR2doIbndiOR6Jp/VLoUF6RbIcl4U1wtAAmlaEgEgHE9ppU4t0EOuTQjuYzNDqLePXYWUoSpKOkoSQlIKbQNNwwrTDBsXKqJqgLP8AiPs3DSCIQYR49qtICXYQLP5aUoUortbyRWgBNSa7214L1d7lVCuyWUxE1K/drp88s2bVkVpWtK/vQ/w3NnkVdunz+D2P0jHw8Lfvdprp+ST6pTDKRnD924NjqHs83L3oOqUwykZw/dmx1Bzcveg6pTDKRnD92bHUHNy96DqlMMpGcP3ZsdQc3L3oOqUwykZw/dmx1Bzcveg6pTDKRnD92bHUHNy96DqlMMpGcP3ZsdQc3L3oOqUwykZw/dmx1Bzcveg6pTDKRnD92bHUHNy96DqlMMpGcP3ZsdQc3L3oOqUwykZw/dmx1Bzcveg6pTDKRnD92bHUHNy96DqlMMpGcP3ZsdQc3L3oOqUwykZw/dmx1Bzcveg6pTDKRnD92bHUHNy96DqlMMpGcP3ZsdQc3L3oOqUwykZw/dmx1Bzcveg6pTDKRnD92bHUHNy96DqlMMpGcP3ZsdQc3L3oOqUwykZw/dmx1Bzcveg6pTDKRnD92bHUHNy96DqlMMpGcP3ZsdQc3L3oOqUwykZw/dmx1BzcvehWRgW94+NPZ5FvHlvpFvT0htLqom2RuUrvO/E44nvaaIC5yPYh3MtlH8SmKhsLJSshYDqxUvAsUr+kjdUYVxBbS7FVHImhdCmPF9GFocLUXaiK0qAsJOBIPZ20P/W3fJDql7gzmZpRFv0oUuiQt5aUCcEpSSKnuFT3Boq7U9EBYNvdknezT1BQ+d/EhNl3RVslKQla60oATU4neaAd2vCxFf8AsVUKqYt4VE23uKA7OJxQBQI/9RQYbhQdzbdEIW7YbY1G0kK+Ul+5KkuykIooKdvFfoUrsKcFbq/0W1YmKrFT0KiFWif/AIMUtMC+CxQoLxFpKVA7wK0JSd3z+Y37U9U9UIfhyr2l6hMW9soSLIUoKUEJqTSgqbNScB3nBnt7At+1mxKJDI3L5cQ4qUlJACj0qypSxYww+EgVNBRIbSzFVzlTQqoU93GPHakF28egu6hFCfhtEkgd1amvfVt2iELJ+H2zTraKahMQ9dgIqpbohQWpIFKpO6loprjX+Q2vFerUKhETeBOz02LtxEIW8dmiluwpNhQwoCaGo7xu767s2ruTXQhHF8ouQgqVZBJCa4AqpUgdlaCvfQdzZA078C//ADRv7OP+vm5sz7J/P4KhrDchkGAMAYAwBgDAGAMAYAwBgDAGAMAYAwBgDAGAMAYAwHy3DOfaH4SVOkVNLSzRA/c9g+e5vTUwLVtFsM9kkmdPn7yDFUHpKr3qtEpDvD4qps7u4ndu1MxUcuhdCvw06iYV0hMO9epSgKASP0m2TatDcqtf8q4U7g2xWovuhCV2J2WO0kxSnpHAQk/mJtUehIG8JpiCaCo3VbHExNiFRCPj4J9s1NUhbyFL52Qr8tQXYUDhWooFA403jBskVHp8EOaImD6OdpRGvXiwlSikvCVFJWRaNcVUNASMccaVJrURE9gWd/sC9dbMJiVPpf8ArJKulHRdGUiyQqmJtWhQb6jtbVGTdpoXQrUJNX8C5swT18gW+k+AlNVAUBJGJp3HDE4YttVqL7oQ7JDJ3m002sOnkKlalWiFEJJBNVFApQkYmyP+Ni5yMQHrtfs6dnZqpDxcMQVKKEBVpYRU2SsUwwpv34sw37k1CnBGzqJj3a0xz588C1hZCjUWgCApI/xwJHw0FMNwFKjUT2QFilOwb2Y7OvYh09gTSwXZDz4KCvSWyR8JAsmh7jubW7GRHaF0Ky6jHsuLxEG9ICqJUp2SLQSa4KoFWa91K0DbdEX3Qh7w7p7tFNqPHrjpXlPieqCAsgBIFaUtGg37z3k4xdGp8Alts9kFbNPAVvIYpUlFlNr8xSrICyE0/Taqa7gCBv34YeJvKqH42L2qe7LrfGEQ5X0oRW3XCxapSh/+xbnzr1bt/n8Ho/p2Tbmd25dNNPOv0We9aK8iC+vVuGKp6UmwrlF60V5EF9erIqiTYVyi9aK8iC+vVkVRJsK5RetFeRBfXqyKok2FcovWivIgvr1ZFUSbCuUXrRXkQX16siqJNhXKL1oryIL69WRVEmwrlF60V5EF9erIqiTYVyi9aK8iC+vVkVRJsK5RetFeRBfXqyKok2FcovWivIgvr1ZFUSbCuUXrRXkQX16siqJNhXKL1oryIL69WRVEmwrlF60V5EF9erIqiTYVyi9aK8iC+vVkVRJsK5RetFeRBfXqyKok2FcovWivIgvr1ZFUSbCuUXrRXkQX16siqJNhXKL1oryIL69WRVEmwrlF60V5EF9erIqiTYVyi9aK8iC+vVkVRJsK5RetFeRBfXqyKok2FcovWivIgvr1ZFUSbCuUzj2VZ3u3vCpva1Q+bJibTyNnEOUTHpFoKwtKbBAdkApARQYChpQ179+LYta1vsCH9meeB9wnRstUB3SqOipQVmWh8ha02SsJNsJrUhJphUgV7cBuaORrvcHlMnr+ZRynsUhdtdCohBAJoATSlKmlTTCpO5iaImiA5vZnngfcJ0a6oCYezyNey32d4Flx0aXYdWDZFgghQwrbqK2q4n5UAx2t11/cpD+zPPA+4To2WqEOuVxERKowPYJDwPACEqKCSm0LJUMKVoTvrvaO0VNFB+prFxM2fJXMEvVLSgIt2TaUATQqwxONK7yAK1OLGo1vsDi9meeB9wnRrqgJiCnkbAwAcQwWHNFhTvozZedJW1bwqcMN4oAKUxJxVrVXX9ykP7M88D7hOjZaoQ9oLpYKMQ8dO1lSFBSbSFEVSagkdtDTBi6KmgOubTOMnLtAmnTPCgqKVlBtUWQSkkAVFRUCmFSBhg2LUa32ByQ8M8x+B9wnRuLPf6f5/B7n6KqJE1/9f+R7ezPPA+4To3nnvb21HszzwPuE6MG9tR7M88D7hOjBvbUezPPA+4Towb21HszzwPuE6MG9tR7M88D7hOjBvbUezPPA+4Towb21HszzwPuE6MG9tR7M88D7hOjBvbUezPPA+4Towb21HszzwPuE6MG9tR7M88D7hOjBvbUezPPA+4Towb21HszzwPuE6MG9tR7M88D7hOjBvbUezPPA+4Towb21HszzwPuE6MG9tR7M88D7hOjBvbUezPPA+4Towb21HszzwPuE6MG9tR7M88D7hOjBvbUezPPA+4Towb21HszzwPuE6MG9tT6YbsPiAwBgDAGAMAYAwBgDAGAMAYAwBgDAGAMAYAwBgDAGAMAYAwBgDAGAMAYAwBgDAGAMAYAwBgM3vadZWI406Nqi/B7UmfegvadZWI406Mi/Akz70F7TrKxHGnRkX4EmfegvadZWI406Mi/Akz70F7TrKxHGnRkX4EmfegvadZWI406Mi/Akz70F7TrKxHGnRkX4EmfegvadZWI406Mi/Akz70F7TrKxHGnRkX4EmfegvadZWI406Mi/Akz70F7TrKxHGnRkX4EmfegvadZWI406Mi/Akz70F7TrKxHGnRkX4EmfegvadZWI406Mi/Akz70F7TrKxHGnRkX4EmfegvadZWI406Mi/Akz70F7TrKxHGnRkX4EmfegvadZWI406Mi/Akz70F7TrKxHGnRkX4EmfegvadZWI406Mi/Akz70F7TrKxHGnRkX4EmfegvadZWI406Mi/Akz70F7TrKxHGnRkX4EmfegvadZWI406Mi/Akz70F7TrKxHGnRkX4EmfegvadZWI406Mi/Akz70F7TrKxHGnRkX4EmfegvadZWI406Mi/Akz70F7TrKxHGnRkX4EmfegvadZWI406Mi/Akz70F7TrKxHGnRkX4EmfegvadZWI406Mi/Akz70F7TrKxHGnRkX4EmfegvadZWI406Mi/Akz70F7TrKxHGnRkX4EmfegvadZWI406Mi/Akz70F7TrKxHGnRkX4EmfegvadZWI406Mi/Akz70F7TrKxHGnRkX4EmfehlVW0HvirAKsAqwCrAKsAqwCrAKsAqwCrAKsAqwCrAKsAqwCrAKsAqwCrAKsAqwCrAKsAqwCrAKsAqwCrAKsAqwCrAKsAqwCrAKsAqwCrAKsB9G+4oTKwHKRo3XtSh8ZyMW5e1HuKEysBykaM2pQcjFuXtR7ihMrAcpGjNqUHIxbl7Ue4oTKwHKRozalByMW5e1HuKEysBykaM2pQcjFuXtR7ihMrAcpGjNqUHIxbl7Ue4oTKwHKRozalByMW5e1HuKEysBykaM2pQcjFuXtR7ihMrAcpGjNqUHIxbl7Ue4oTKwHKRozalByMW5e1HuKEysBykaM2pQcjFuXtR7ihMrAcpGjNqUHIxbl7Ue4oTKwHKRozalByMW5e1HuKEysBykaM2pQcjFuXtR7ihMrAcpGjNqUHIxbl7Ue4oTKwHKRozalByMW5e1HuKEysBykaM2pQcjFuXtR7ihMrAcpGjNqUHIxbl7Ue4oTKwHKRozalByMW5e1HuKEysBykaM2pQcjFuXtR7ihMrAcpGjNqUHIxbl7Ue4oTKwHKRozalByMW5e1HuKEysBykaM2pQcjFuXtR7ihMrAcpGjNqUHIxbl7Ue4oTKwHKRozalByMW5e1HuKEysBykaM2pQcjFuXtR7ihMrAcpGjNqUHIxbl7Ue4oTKwHKRozalByMW5e1HuKEysBykaM2pQcjFuXtR7ihMrAcpGjNqUHIxbl7Ue4oTKwHKRozalByMW5e1HuKEysBykaM2pQcjFuXtR7ihMrAcpGjNqUHIxbl7Ue4oTKwHKRozalByMW5e1HuKEysBykaM2pQcjFuXtR7ihMrAcpGjNqUHIxbl7Ue4oTKwHKRozalByMW5e1HuKEysBykaM2pQcjFuXtR7ihMrAcpGjNqUHIxbl7Url5su74vllsIjTslOYonYvNl3fF8ssiNEpzFE7F5su74vllkRolOYonYvNl3fF8ssiNEpzFE7F5su74vllkRolOYonYvNl3fF8ssiNEpzFE7F5su74vllkRolOYonYvNl3fF8ssiNEpzFE7F5su74vllkRolOYonYvNl3fF8ssiNEpzFE7F5su74vllkRolOYonYvNl3fF8ssiNEpzFE7F5su74vllkRolOYonYvNl3fF8ssiNEpzFE7F5su74vllkRolOYonYvNl3fF8ssiNEpzFE7F5su74vllkRolOYonYvNl3fF8ssiNEpzFE7F5su74vllkRolOYonYvNl3fF8ssiNEpzFE7F5su74vllkRolOYonYvNl3fF8ssiNEpzFE7F5su74vllkRolOYonYvNl3fF8ssiNEpzFE7F5su74vllkRolOYonYvNl3fF8ssiNEpzFE7F5su74vllkRolOYonYvNl3fF8ssiNEpzFE7F5su74vllkRolOYonYvNl3fF8ssiNEpzFE7F5su74vllkRolOYonYvNl3fF8ssiNEpzFE7F5su74vllkRolOYonYvNl3fF8ssiNEpzFE7F5su74vllkRolOYonYvNl3fF8ssiNEpzFE7F5su74vllkRolOYonYvNl3fF8ssiNEpzFE7F5su74vllkRolOYonZirc59OGAMAYAwBgDAGAMAYAwBgDAGAMAYAwBgDAGAMAYAwBgDAGAMAYAwBgDAGAMAYAwBgDAGAMBu138syw5j31t0w2nykyzN3hPoXfyzLDmPfWyG0TLM3eE+hd/LMsOY99bIbRMszd4T6F38syw5j31shtEyzN3hPoXfyzLDmPfWyG0TLM3eE+hd/LMsOY99bIbRMszd4T6F38syw5j31shtEyzN3hPoXfyzLDmPfWyG0TLM3eE+hd/LMsOY99bIbRMszd4T6F38syw5j31shtEyzN3hPoXfyzLDmPfWyG0TLM3eE+hd/LMsOY99bIbRMszd4T6F38syw5j31shtEyzN3hPoXfyzLDmPfWyG0TLM3eE+hd/LMsOY99bIbRMszd4T6F38syw5j31shtEyzN3hPoXfyzLDmPfWyG0TLM3eE+hd/LMsOY99bIbRMszd4T6F38syw5j31shtEyzN3hPoXfyzLDmPfWyG0TLM3eE+hd/LMsOY99bIbRMszd4T6F38syw5j31shtEyzN3hPoXfyzLDmPfWyG0TLM3eE+hd/LMsOY99bIbRMszd4T6F38syw5j31shtEyzN3hPoXfyzLDmPfWyG0TLM3eE+hd/LMsOY99bIbRMszd4T6F38syw5j31shtEyzN3hPoXfyzLDmPfWyG0TLM3eE+hd/LMsOY99bIbRMszd4T6F38syw5j31shtEyzN3hPoXfyzLDmPfWyG0TLM3eE+hd/LMsOY99bIbRMszd4T6F38syw5j31shtEyzN3hPoXfyzLDmPfWyG0TLM3eE+hd/LMsOY99bIbRMszd4T6F38syw5j31shtEyzN3hPoXfyzLDmPfWyG0TLM3eE+hd/LMsOY99bIbRMszd4T6OnrnLs3CcTXe2phwcxYo65y7NwnEze2o4OYsUdc5dm4TiZvbUcHMWKOucuzcJxM3tqODmLFHXOXZuE4mb21HBzFijrnLs3CcTN7ajg5ixR1zl2bhOJm9tRwcxYo65y7NwnEze2o4OYsUdc5dm4TiZvbUcHMWKOucuzcJxM3tqODmLFHXOXZuE4mb21HBzFijrnLs3CcTN7ajg5ixR1zl2bhOJm9tRwcxYo65y7NwnEze2o4OYsUdc5dm4TiZvbUcHMWKOucuzcJxM3tqODmLFHXOXZuE4mb21HBzFijrnLs3CcTN7ajg5ixR1zl2bhOJm9tRwcxYo65y7NwnEze2o4OYsUdc5dm4TiZvbUcHMWKOucuzcJxM3tqODmLFHXOXZuE4mb21HBzFijrnLs3CcTN7ajg5ixR1zl2bhOJm9tRwcxYo65y7NwnEze2o4OYsUdc5dm4TiZvbUcHMWKOucuzcJxM3tqODmLFHXOXZuE4mb21HBzFijrnLs3CcTN7ajg5ixR1zl2bhOJm9tRwcxYo65y7NwnEze2o4OYsUdc5dm4TiZvbUcHMWKOucuzcJxM3tqODmLFHXOXZuE4mb21HBzFijrnLs3CcTN7ajg5ixR1zl2bhOJm9tRwcxYo65y7NwnEze2o4OYsUdc5dm4TiZvbUcHMWKYA3KfXBgDAGAMAYAwBgDAGAMAYAwBgDAGAMAYAwBgDAGAMAYAwBgDAGAMAYAwBgDAGAMAYAwBgDAGAMAYAwBgDAGAMAYAwBgDAGAMAYAwBgDAGAMAYAwBgDAGAMAYAwBgDAGAMAYAwBgDAGAMAYD/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64" name="Picture 16" descr="http://geo5.net/imagens/Bandeira-dos-Estados-Unidos-2000px.p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 r="-35961"/>
          <a:stretch/>
        </p:blipFill>
        <p:spPr bwMode="auto">
          <a:xfrm>
            <a:off x="35496" y="1390495"/>
            <a:ext cx="848228" cy="398429"/>
          </a:xfrm>
          <a:prstGeom prst="rect">
            <a:avLst/>
          </a:prstGeom>
          <a:noFill/>
          <a:extLst>
            <a:ext uri="{909E8E84-426E-40DD-AFC4-6F175D3DCCD1}">
              <a14:hiddenFill xmlns:a14="http://schemas.microsoft.com/office/drawing/2010/main">
                <a:solidFill>
                  <a:srgbClr val="FFFFFF"/>
                </a:solidFill>
              </a14:hiddenFill>
            </a:ext>
          </a:extLst>
        </p:spPr>
      </p:pic>
      <p:sp>
        <p:nvSpPr>
          <p:cNvPr id="19" name="CaixaDeTexto 18"/>
          <p:cNvSpPr txBox="1"/>
          <p:nvPr/>
        </p:nvSpPr>
        <p:spPr>
          <a:xfrm>
            <a:off x="631696" y="3573016"/>
            <a:ext cx="4111413" cy="646331"/>
          </a:xfrm>
          <a:prstGeom prst="rect">
            <a:avLst/>
          </a:prstGeom>
          <a:noFill/>
        </p:spPr>
        <p:txBody>
          <a:bodyPr wrap="square" rtlCol="0">
            <a:spAutoFit/>
          </a:bodyPr>
          <a:lstStyle/>
          <a:p>
            <a:r>
              <a:rPr lang="pt-BR" b="1" dirty="0" smtClean="0"/>
              <a:t>ITÁLIA</a:t>
            </a:r>
          </a:p>
          <a:p>
            <a:r>
              <a:rPr lang="pt-BR" dirty="0" smtClean="0"/>
              <a:t>Idade mínima: 65 para 67 anos </a:t>
            </a:r>
          </a:p>
        </p:txBody>
      </p:sp>
      <p:pic>
        <p:nvPicPr>
          <p:cNvPr id="2068" name="Picture 20" descr="http://www.suapesquisa.com/paises/italia/bandeira_da_italia.gi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497" y="3688615"/>
            <a:ext cx="648072" cy="415131"/>
          </a:xfrm>
          <a:prstGeom prst="rect">
            <a:avLst/>
          </a:prstGeom>
          <a:noFill/>
          <a:extLst>
            <a:ext uri="{909E8E84-426E-40DD-AFC4-6F175D3DCCD1}">
              <a14:hiddenFill xmlns:a14="http://schemas.microsoft.com/office/drawing/2010/main">
                <a:solidFill>
                  <a:srgbClr val="FFFFFF"/>
                </a:solidFill>
              </a14:hiddenFill>
            </a:ext>
          </a:extLst>
        </p:spPr>
      </p:pic>
      <p:sp>
        <p:nvSpPr>
          <p:cNvPr id="22" name="CaixaDeTexto 21"/>
          <p:cNvSpPr txBox="1"/>
          <p:nvPr/>
        </p:nvSpPr>
        <p:spPr>
          <a:xfrm>
            <a:off x="590812" y="4653136"/>
            <a:ext cx="4111413" cy="1200329"/>
          </a:xfrm>
          <a:prstGeom prst="rect">
            <a:avLst/>
          </a:prstGeom>
          <a:noFill/>
        </p:spPr>
        <p:txBody>
          <a:bodyPr wrap="square" rtlCol="0">
            <a:spAutoFit/>
          </a:bodyPr>
          <a:lstStyle/>
          <a:p>
            <a:r>
              <a:rPr lang="pt-BR" b="1" dirty="0" smtClean="0"/>
              <a:t>BÉLGICA</a:t>
            </a:r>
          </a:p>
          <a:p>
            <a:r>
              <a:rPr lang="pt-BR" dirty="0" smtClean="0"/>
              <a:t>Idade mínima: 65 anos (integral)</a:t>
            </a:r>
          </a:p>
          <a:p>
            <a:r>
              <a:rPr lang="pt-BR" dirty="0" smtClean="0"/>
              <a:t>Idade mínima: 62 anos (proporcional)</a:t>
            </a:r>
          </a:p>
          <a:p>
            <a:r>
              <a:rPr lang="pt-BR" dirty="0" smtClean="0"/>
              <a:t>Eliminou regimes especiais </a:t>
            </a:r>
          </a:p>
        </p:txBody>
      </p:sp>
      <p:pic>
        <p:nvPicPr>
          <p:cNvPr id="2070" name="Picture 22" descr="http://t1.gstatic.com/images?q=tbn:ANd9GcRPL4j0MAJpAiEJOChDze7PSMzH0C-KwvglacHRO2M-E2kxdo5KyA"/>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1832" y="4732821"/>
            <a:ext cx="579864" cy="424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50997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3" descr="2050"/>
          <p:cNvPicPr>
            <a:picLocks noChangeAspect="1" noChangeArrowheads="1"/>
          </p:cNvPicPr>
          <p:nvPr/>
        </p:nvPicPr>
        <p:blipFill>
          <a:blip r:embed="rId2">
            <a:duotone>
              <a:schemeClr val="accent4">
                <a:shade val="45000"/>
                <a:satMod val="135000"/>
              </a:schemeClr>
              <a:prstClr val="white"/>
            </a:duotone>
          </a:blip>
          <a:srcRect/>
          <a:stretch>
            <a:fillRect/>
          </a:stretch>
        </p:blipFill>
        <p:spPr bwMode="auto">
          <a:xfrm>
            <a:off x="1499899" y="2204864"/>
            <a:ext cx="5081882" cy="4012733"/>
          </a:xfrm>
          <a:prstGeom prst="rect">
            <a:avLst/>
          </a:prstGeom>
          <a:noFill/>
          <a:ln w="9525">
            <a:noFill/>
            <a:miter lim="800000"/>
            <a:headEnd/>
            <a:tailEnd/>
          </a:ln>
        </p:spPr>
      </p:pic>
      <p:sp>
        <p:nvSpPr>
          <p:cNvPr id="2" name="Espaço Reservado para Número de Slide 1"/>
          <p:cNvSpPr>
            <a:spLocks noGrp="1"/>
          </p:cNvSpPr>
          <p:nvPr>
            <p:ph type="sldNum" sz="quarter" idx="12"/>
          </p:nvPr>
        </p:nvSpPr>
        <p:spPr/>
        <p:txBody>
          <a:bodyPr/>
          <a:lstStyle/>
          <a:p>
            <a:fld id="{1297A8C9-8EA8-442C-8843-1DFC11C799B5}" type="slidenum">
              <a:rPr lang="pt-BR" smtClean="0"/>
              <a:pPr/>
              <a:t>11</a:t>
            </a:fld>
            <a:endParaRPr lang="pt-BR"/>
          </a:p>
        </p:txBody>
      </p:sp>
      <p:sp>
        <p:nvSpPr>
          <p:cNvPr id="13" name="Título 1"/>
          <p:cNvSpPr txBox="1">
            <a:spLocks/>
          </p:cNvSpPr>
          <p:nvPr/>
        </p:nvSpPr>
        <p:spPr>
          <a:xfrm>
            <a:off x="1547664" y="836712"/>
            <a:ext cx="7344816" cy="3742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pt-BR" sz="2800" b="1" dirty="0" smtClean="0"/>
              <a:t>POPULAÇÃO BRASILEIRA</a:t>
            </a:r>
          </a:p>
        </p:txBody>
      </p:sp>
      <p:sp>
        <p:nvSpPr>
          <p:cNvPr id="20" name="CaixaDeTexto 5"/>
          <p:cNvSpPr txBox="1">
            <a:spLocks noChangeArrowheads="1"/>
          </p:cNvSpPr>
          <p:nvPr/>
        </p:nvSpPr>
        <p:spPr bwMode="auto">
          <a:xfrm>
            <a:off x="971600" y="1484784"/>
            <a:ext cx="7169150"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682" tIns="35841" rIns="71682" bIns="35841">
            <a:spAutoFit/>
          </a:bodyPr>
          <a:lstStyle>
            <a:lvl1pPr eaLnBrk="0" hangingPunct="0">
              <a:defRPr sz="1900">
                <a:solidFill>
                  <a:schemeClr val="tx1"/>
                </a:solidFill>
                <a:latin typeface="Arial" charset="0"/>
                <a:ea typeface="ＭＳ Ｐゴシック" pitchFamily="34" charset="-128"/>
              </a:defRPr>
            </a:lvl1pPr>
            <a:lvl2pPr marL="742950" indent="-285750" eaLnBrk="0" hangingPunct="0">
              <a:defRPr sz="1900">
                <a:solidFill>
                  <a:schemeClr val="tx1"/>
                </a:solidFill>
                <a:latin typeface="Arial" charset="0"/>
                <a:ea typeface="ＭＳ Ｐゴシック" pitchFamily="34" charset="-128"/>
              </a:defRPr>
            </a:lvl2pPr>
            <a:lvl3pPr marL="1143000" indent="-228600" eaLnBrk="0" hangingPunct="0">
              <a:defRPr sz="1900">
                <a:solidFill>
                  <a:schemeClr val="tx1"/>
                </a:solidFill>
                <a:latin typeface="Arial" charset="0"/>
                <a:ea typeface="ＭＳ Ｐゴシック" pitchFamily="34" charset="-128"/>
              </a:defRPr>
            </a:lvl3pPr>
            <a:lvl4pPr marL="1600200" indent="-228600" eaLnBrk="0" hangingPunct="0">
              <a:defRPr sz="1900">
                <a:solidFill>
                  <a:schemeClr val="tx1"/>
                </a:solidFill>
                <a:latin typeface="Arial" charset="0"/>
                <a:ea typeface="ＭＳ Ｐゴシック" pitchFamily="34" charset="-128"/>
              </a:defRPr>
            </a:lvl4pPr>
            <a:lvl5pPr marL="2057400" indent="-228600" eaLnBrk="0" hangingPunct="0">
              <a:defRPr sz="19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9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9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9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900">
                <a:solidFill>
                  <a:schemeClr val="tx1"/>
                </a:solidFill>
                <a:latin typeface="Arial" charset="0"/>
                <a:ea typeface="ＭＳ Ｐゴシック" pitchFamily="34" charset="-128"/>
              </a:defRPr>
            </a:lvl9pPr>
          </a:lstStyle>
          <a:p>
            <a:pPr algn="ctr" eaLnBrk="1" hangingPunct="1"/>
            <a:r>
              <a:rPr lang="pt-BR" altLang="pt-BR" sz="2200" b="1" dirty="0" smtClean="0">
                <a:latin typeface="+mn-lt"/>
              </a:rPr>
              <a:t>DE 1980 A 2050</a:t>
            </a:r>
            <a:endParaRPr lang="pt-BR" altLang="pt-BR" sz="2200" b="1" dirty="0">
              <a:latin typeface="+mn-lt"/>
            </a:endParaRPr>
          </a:p>
        </p:txBody>
      </p:sp>
      <p:sp>
        <p:nvSpPr>
          <p:cNvPr id="21" name="CaixaDeTexto 5"/>
          <p:cNvSpPr txBox="1">
            <a:spLocks noChangeArrowheads="1"/>
          </p:cNvSpPr>
          <p:nvPr/>
        </p:nvSpPr>
        <p:spPr bwMode="auto">
          <a:xfrm>
            <a:off x="7596336" y="5754141"/>
            <a:ext cx="720080"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1682" tIns="35841" rIns="71682" bIns="35841">
            <a:spAutoFit/>
          </a:bodyPr>
          <a:lstStyle>
            <a:lvl1pPr eaLnBrk="0" hangingPunct="0">
              <a:defRPr sz="1900">
                <a:solidFill>
                  <a:schemeClr val="tx1"/>
                </a:solidFill>
                <a:latin typeface="Arial" charset="0"/>
                <a:ea typeface="ＭＳ Ｐゴシック" pitchFamily="34" charset="-128"/>
              </a:defRPr>
            </a:lvl1pPr>
            <a:lvl2pPr marL="742950" indent="-285750" eaLnBrk="0" hangingPunct="0">
              <a:defRPr sz="1900">
                <a:solidFill>
                  <a:schemeClr val="tx1"/>
                </a:solidFill>
                <a:latin typeface="Arial" charset="0"/>
                <a:ea typeface="ＭＳ Ｐゴシック" pitchFamily="34" charset="-128"/>
              </a:defRPr>
            </a:lvl2pPr>
            <a:lvl3pPr marL="1143000" indent="-228600" eaLnBrk="0" hangingPunct="0">
              <a:defRPr sz="1900">
                <a:solidFill>
                  <a:schemeClr val="tx1"/>
                </a:solidFill>
                <a:latin typeface="Arial" charset="0"/>
                <a:ea typeface="ＭＳ Ｐゴシック" pitchFamily="34" charset="-128"/>
              </a:defRPr>
            </a:lvl3pPr>
            <a:lvl4pPr marL="1600200" indent="-228600" eaLnBrk="0" hangingPunct="0">
              <a:defRPr sz="1900">
                <a:solidFill>
                  <a:schemeClr val="tx1"/>
                </a:solidFill>
                <a:latin typeface="Arial" charset="0"/>
                <a:ea typeface="ＭＳ Ｐゴシック" pitchFamily="34" charset="-128"/>
              </a:defRPr>
            </a:lvl4pPr>
            <a:lvl5pPr marL="2057400" indent="-228600" eaLnBrk="0" hangingPunct="0">
              <a:defRPr sz="19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9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9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9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900">
                <a:solidFill>
                  <a:schemeClr val="tx1"/>
                </a:solidFill>
                <a:latin typeface="Arial" charset="0"/>
                <a:ea typeface="ＭＳ Ｐゴシック" pitchFamily="34" charset="-128"/>
              </a:defRPr>
            </a:lvl9pPr>
          </a:lstStyle>
          <a:p>
            <a:pPr algn="ctr" eaLnBrk="1" hangingPunct="1"/>
            <a:r>
              <a:rPr lang="pt-BR" altLang="pt-BR" sz="2200" b="1" dirty="0" smtClean="0">
                <a:solidFill>
                  <a:srgbClr val="FF0000"/>
                </a:solidFill>
                <a:latin typeface="+mn-lt"/>
              </a:rPr>
              <a:t>1980</a:t>
            </a:r>
            <a:endParaRPr lang="pt-BR" altLang="pt-BR" sz="2200" b="1" dirty="0">
              <a:solidFill>
                <a:srgbClr val="FF0000"/>
              </a:solidFill>
              <a:latin typeface="+mn-lt"/>
            </a:endParaRPr>
          </a:p>
        </p:txBody>
      </p:sp>
      <p:cxnSp>
        <p:nvCxnSpPr>
          <p:cNvPr id="7" name="Conector de seta reta 6"/>
          <p:cNvCxnSpPr>
            <a:stCxn id="21" idx="1"/>
          </p:cNvCxnSpPr>
          <p:nvPr/>
        </p:nvCxnSpPr>
        <p:spPr>
          <a:xfrm flipH="1" flipV="1">
            <a:off x="6444208" y="5959722"/>
            <a:ext cx="1152128" cy="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3" name="CaixaDeTexto 5"/>
          <p:cNvSpPr txBox="1">
            <a:spLocks noChangeArrowheads="1"/>
          </p:cNvSpPr>
          <p:nvPr/>
        </p:nvSpPr>
        <p:spPr bwMode="auto">
          <a:xfrm>
            <a:off x="7596336" y="4365104"/>
            <a:ext cx="720080" cy="411163"/>
          </a:xfrm>
          <a:prstGeom prst="rect">
            <a:avLst/>
          </a:prstGeom>
          <a:noFill/>
          <a:ln w="9525">
            <a:solidFill>
              <a:schemeClr val="bg1"/>
            </a:solidFill>
            <a:miter lim="800000"/>
            <a:headEnd/>
            <a:tailEnd/>
          </a:ln>
        </p:spPr>
        <p:txBody>
          <a:bodyPr wrap="square" lIns="71682" tIns="35841" rIns="71682" bIns="35841">
            <a:spAutoFit/>
          </a:bodyPr>
          <a:lstStyle>
            <a:lvl1pPr eaLnBrk="0" hangingPunct="0">
              <a:defRPr sz="1900">
                <a:solidFill>
                  <a:schemeClr val="tx1"/>
                </a:solidFill>
                <a:latin typeface="Arial" charset="0"/>
                <a:ea typeface="ＭＳ Ｐゴシック" pitchFamily="34" charset="-128"/>
              </a:defRPr>
            </a:lvl1pPr>
            <a:lvl2pPr marL="742950" indent="-285750" eaLnBrk="0" hangingPunct="0">
              <a:defRPr sz="1900">
                <a:solidFill>
                  <a:schemeClr val="tx1"/>
                </a:solidFill>
                <a:latin typeface="Arial" charset="0"/>
                <a:ea typeface="ＭＳ Ｐゴシック" pitchFamily="34" charset="-128"/>
              </a:defRPr>
            </a:lvl2pPr>
            <a:lvl3pPr marL="1143000" indent="-228600" eaLnBrk="0" hangingPunct="0">
              <a:defRPr sz="1900">
                <a:solidFill>
                  <a:schemeClr val="tx1"/>
                </a:solidFill>
                <a:latin typeface="Arial" charset="0"/>
                <a:ea typeface="ＭＳ Ｐゴシック" pitchFamily="34" charset="-128"/>
              </a:defRPr>
            </a:lvl3pPr>
            <a:lvl4pPr marL="1600200" indent="-228600" eaLnBrk="0" hangingPunct="0">
              <a:defRPr sz="1900">
                <a:solidFill>
                  <a:schemeClr val="tx1"/>
                </a:solidFill>
                <a:latin typeface="Arial" charset="0"/>
                <a:ea typeface="ＭＳ Ｐゴシック" pitchFamily="34" charset="-128"/>
              </a:defRPr>
            </a:lvl4pPr>
            <a:lvl5pPr marL="2057400" indent="-228600" eaLnBrk="0" hangingPunct="0">
              <a:defRPr sz="19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9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9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9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900">
                <a:solidFill>
                  <a:schemeClr val="tx1"/>
                </a:solidFill>
                <a:latin typeface="Arial" charset="0"/>
                <a:ea typeface="ＭＳ Ｐゴシック" pitchFamily="34" charset="-128"/>
              </a:defRPr>
            </a:lvl9pPr>
          </a:lstStyle>
          <a:p>
            <a:pPr algn="ctr" eaLnBrk="1" hangingPunct="1"/>
            <a:r>
              <a:rPr lang="pt-BR" altLang="pt-BR" sz="2200" b="1" dirty="0" smtClean="0">
                <a:solidFill>
                  <a:schemeClr val="accent6">
                    <a:lumMod val="75000"/>
                  </a:schemeClr>
                </a:solidFill>
                <a:latin typeface="+mn-lt"/>
              </a:rPr>
              <a:t>2010</a:t>
            </a:r>
            <a:endParaRPr lang="pt-BR" altLang="pt-BR" sz="2200" b="1" dirty="0">
              <a:solidFill>
                <a:schemeClr val="accent6">
                  <a:lumMod val="75000"/>
                </a:schemeClr>
              </a:solidFill>
              <a:latin typeface="+mn-lt"/>
            </a:endParaRPr>
          </a:p>
        </p:txBody>
      </p:sp>
      <p:cxnSp>
        <p:nvCxnSpPr>
          <p:cNvPr id="24" name="Conector de seta reta 23"/>
          <p:cNvCxnSpPr>
            <a:stCxn id="23" idx="1"/>
          </p:cNvCxnSpPr>
          <p:nvPr/>
        </p:nvCxnSpPr>
        <p:spPr>
          <a:xfrm flipH="1" flipV="1">
            <a:off x="6444208" y="4570685"/>
            <a:ext cx="1152128" cy="1"/>
          </a:xfrm>
          <a:prstGeom prst="straightConnector1">
            <a:avLst/>
          </a:prstGeom>
          <a:ln w="28575">
            <a:solidFill>
              <a:schemeClr val="accent6">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25" name="CaixaDeTexto 5"/>
          <p:cNvSpPr txBox="1">
            <a:spLocks noChangeArrowheads="1"/>
          </p:cNvSpPr>
          <p:nvPr/>
        </p:nvSpPr>
        <p:spPr bwMode="auto">
          <a:xfrm>
            <a:off x="7596336" y="3212976"/>
            <a:ext cx="720080" cy="411163"/>
          </a:xfrm>
          <a:prstGeom prst="rect">
            <a:avLst/>
          </a:prstGeom>
          <a:noFill/>
          <a:ln w="9525">
            <a:solidFill>
              <a:schemeClr val="bg1"/>
            </a:solidFill>
            <a:miter lim="800000"/>
            <a:headEnd/>
            <a:tailEnd/>
          </a:ln>
        </p:spPr>
        <p:txBody>
          <a:bodyPr wrap="square" lIns="71682" tIns="35841" rIns="71682" bIns="35841">
            <a:spAutoFit/>
          </a:bodyPr>
          <a:lstStyle>
            <a:lvl1pPr eaLnBrk="0" hangingPunct="0">
              <a:defRPr sz="1900">
                <a:solidFill>
                  <a:schemeClr val="tx1"/>
                </a:solidFill>
                <a:latin typeface="Arial" charset="0"/>
                <a:ea typeface="ＭＳ Ｐゴシック" pitchFamily="34" charset="-128"/>
              </a:defRPr>
            </a:lvl1pPr>
            <a:lvl2pPr marL="742950" indent="-285750" eaLnBrk="0" hangingPunct="0">
              <a:defRPr sz="1900">
                <a:solidFill>
                  <a:schemeClr val="tx1"/>
                </a:solidFill>
                <a:latin typeface="Arial" charset="0"/>
                <a:ea typeface="ＭＳ Ｐゴシック" pitchFamily="34" charset="-128"/>
              </a:defRPr>
            </a:lvl2pPr>
            <a:lvl3pPr marL="1143000" indent="-228600" eaLnBrk="0" hangingPunct="0">
              <a:defRPr sz="1900">
                <a:solidFill>
                  <a:schemeClr val="tx1"/>
                </a:solidFill>
                <a:latin typeface="Arial" charset="0"/>
                <a:ea typeface="ＭＳ Ｐゴシック" pitchFamily="34" charset="-128"/>
              </a:defRPr>
            </a:lvl3pPr>
            <a:lvl4pPr marL="1600200" indent="-228600" eaLnBrk="0" hangingPunct="0">
              <a:defRPr sz="1900">
                <a:solidFill>
                  <a:schemeClr val="tx1"/>
                </a:solidFill>
                <a:latin typeface="Arial" charset="0"/>
                <a:ea typeface="ＭＳ Ｐゴシック" pitchFamily="34" charset="-128"/>
              </a:defRPr>
            </a:lvl4pPr>
            <a:lvl5pPr marL="2057400" indent="-228600" eaLnBrk="0" hangingPunct="0">
              <a:defRPr sz="19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9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9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9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900">
                <a:solidFill>
                  <a:schemeClr val="tx1"/>
                </a:solidFill>
                <a:latin typeface="Arial" charset="0"/>
                <a:ea typeface="ＭＳ Ｐゴシック" pitchFamily="34" charset="-128"/>
              </a:defRPr>
            </a:lvl9pPr>
          </a:lstStyle>
          <a:p>
            <a:pPr algn="ctr" eaLnBrk="1" hangingPunct="1"/>
            <a:r>
              <a:rPr lang="pt-BR" altLang="pt-BR" sz="2200" b="1" dirty="0" smtClean="0">
                <a:solidFill>
                  <a:srgbClr val="00B0F0"/>
                </a:solidFill>
                <a:latin typeface="+mn-lt"/>
              </a:rPr>
              <a:t>2050</a:t>
            </a:r>
            <a:endParaRPr lang="pt-BR" altLang="pt-BR" sz="2200" b="1" dirty="0">
              <a:solidFill>
                <a:srgbClr val="00B0F0"/>
              </a:solidFill>
              <a:latin typeface="+mn-lt"/>
            </a:endParaRPr>
          </a:p>
        </p:txBody>
      </p:sp>
      <p:cxnSp>
        <p:nvCxnSpPr>
          <p:cNvPr id="26" name="Conector de seta reta 25"/>
          <p:cNvCxnSpPr>
            <a:stCxn id="25" idx="1"/>
          </p:cNvCxnSpPr>
          <p:nvPr/>
        </p:nvCxnSpPr>
        <p:spPr>
          <a:xfrm flipH="1" flipV="1">
            <a:off x="6444208" y="3418557"/>
            <a:ext cx="1152128" cy="1"/>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28" name="Forma livre 27"/>
          <p:cNvSpPr/>
          <p:nvPr/>
        </p:nvSpPr>
        <p:spPr>
          <a:xfrm>
            <a:off x="2348086" y="2347432"/>
            <a:ext cx="3698875" cy="3684587"/>
          </a:xfrm>
          <a:custGeom>
            <a:avLst/>
            <a:gdLst>
              <a:gd name="connsiteX0" fmla="*/ 999460 w 4718045"/>
              <a:gd name="connsiteY0" fmla="*/ 4699769 h 4699769"/>
              <a:gd name="connsiteX1" fmla="*/ 978195 w 4718045"/>
              <a:gd name="connsiteY1" fmla="*/ 4519015 h 4699769"/>
              <a:gd name="connsiteX2" fmla="*/ 956930 w 4718045"/>
              <a:gd name="connsiteY2" fmla="*/ 4455220 h 4699769"/>
              <a:gd name="connsiteX3" fmla="*/ 946297 w 4718045"/>
              <a:gd name="connsiteY3" fmla="*/ 4423322 h 4699769"/>
              <a:gd name="connsiteX4" fmla="*/ 925032 w 4718045"/>
              <a:gd name="connsiteY4" fmla="*/ 4391424 h 4699769"/>
              <a:gd name="connsiteX5" fmla="*/ 914400 w 4718045"/>
              <a:gd name="connsiteY5" fmla="*/ 4327629 h 4699769"/>
              <a:gd name="connsiteX6" fmla="*/ 903767 w 4718045"/>
              <a:gd name="connsiteY6" fmla="*/ 4189406 h 4699769"/>
              <a:gd name="connsiteX7" fmla="*/ 882502 w 4718045"/>
              <a:gd name="connsiteY7" fmla="*/ 4125610 h 4699769"/>
              <a:gd name="connsiteX8" fmla="*/ 839972 w 4718045"/>
              <a:gd name="connsiteY8" fmla="*/ 3998020 h 4699769"/>
              <a:gd name="connsiteX9" fmla="*/ 829339 w 4718045"/>
              <a:gd name="connsiteY9" fmla="*/ 3944857 h 4699769"/>
              <a:gd name="connsiteX10" fmla="*/ 808074 w 4718045"/>
              <a:gd name="connsiteY10" fmla="*/ 3881062 h 4699769"/>
              <a:gd name="connsiteX11" fmla="*/ 786809 w 4718045"/>
              <a:gd name="connsiteY11" fmla="*/ 3859796 h 4699769"/>
              <a:gd name="connsiteX12" fmla="*/ 776177 w 4718045"/>
              <a:gd name="connsiteY12" fmla="*/ 3817266 h 4699769"/>
              <a:gd name="connsiteX13" fmla="*/ 754911 w 4718045"/>
              <a:gd name="connsiteY13" fmla="*/ 3796001 h 4699769"/>
              <a:gd name="connsiteX14" fmla="*/ 733646 w 4718045"/>
              <a:gd name="connsiteY14" fmla="*/ 3732206 h 4699769"/>
              <a:gd name="connsiteX15" fmla="*/ 723014 w 4718045"/>
              <a:gd name="connsiteY15" fmla="*/ 3700308 h 4699769"/>
              <a:gd name="connsiteX16" fmla="*/ 680483 w 4718045"/>
              <a:gd name="connsiteY16" fmla="*/ 3647145 h 4699769"/>
              <a:gd name="connsiteX17" fmla="*/ 659218 w 4718045"/>
              <a:gd name="connsiteY17" fmla="*/ 3583350 h 4699769"/>
              <a:gd name="connsiteX18" fmla="*/ 616688 w 4718045"/>
              <a:gd name="connsiteY18" fmla="*/ 3519555 h 4699769"/>
              <a:gd name="connsiteX19" fmla="*/ 595423 w 4718045"/>
              <a:gd name="connsiteY19" fmla="*/ 3413229 h 4699769"/>
              <a:gd name="connsiteX20" fmla="*/ 574158 w 4718045"/>
              <a:gd name="connsiteY20" fmla="*/ 3349434 h 4699769"/>
              <a:gd name="connsiteX21" fmla="*/ 552893 w 4718045"/>
              <a:gd name="connsiteY21" fmla="*/ 3072987 h 4699769"/>
              <a:gd name="connsiteX22" fmla="*/ 542260 w 4718045"/>
              <a:gd name="connsiteY22" fmla="*/ 3041089 h 4699769"/>
              <a:gd name="connsiteX23" fmla="*/ 531628 w 4718045"/>
              <a:gd name="connsiteY23" fmla="*/ 2924131 h 4699769"/>
              <a:gd name="connsiteX24" fmla="*/ 510363 w 4718045"/>
              <a:gd name="connsiteY24" fmla="*/ 2860336 h 4699769"/>
              <a:gd name="connsiteX25" fmla="*/ 489097 w 4718045"/>
              <a:gd name="connsiteY25" fmla="*/ 2679582 h 4699769"/>
              <a:gd name="connsiteX26" fmla="*/ 478465 w 4718045"/>
              <a:gd name="connsiteY26" fmla="*/ 2647685 h 4699769"/>
              <a:gd name="connsiteX27" fmla="*/ 446567 w 4718045"/>
              <a:gd name="connsiteY27" fmla="*/ 2615787 h 4699769"/>
              <a:gd name="connsiteX28" fmla="*/ 425302 w 4718045"/>
              <a:gd name="connsiteY28" fmla="*/ 2551992 h 4699769"/>
              <a:gd name="connsiteX29" fmla="*/ 404037 w 4718045"/>
              <a:gd name="connsiteY29" fmla="*/ 2520094 h 4699769"/>
              <a:gd name="connsiteX30" fmla="*/ 382772 w 4718045"/>
              <a:gd name="connsiteY30" fmla="*/ 2456299 h 4699769"/>
              <a:gd name="connsiteX31" fmla="*/ 350874 w 4718045"/>
              <a:gd name="connsiteY31" fmla="*/ 2424401 h 4699769"/>
              <a:gd name="connsiteX32" fmla="*/ 329609 w 4718045"/>
              <a:gd name="connsiteY32" fmla="*/ 2392503 h 4699769"/>
              <a:gd name="connsiteX33" fmla="*/ 297711 w 4718045"/>
              <a:gd name="connsiteY33" fmla="*/ 2328708 h 4699769"/>
              <a:gd name="connsiteX34" fmla="*/ 265814 w 4718045"/>
              <a:gd name="connsiteY34" fmla="*/ 2307443 h 4699769"/>
              <a:gd name="connsiteX35" fmla="*/ 212651 w 4718045"/>
              <a:gd name="connsiteY35" fmla="*/ 2211750 h 4699769"/>
              <a:gd name="connsiteX36" fmla="*/ 180753 w 4718045"/>
              <a:gd name="connsiteY36" fmla="*/ 2190485 h 4699769"/>
              <a:gd name="connsiteX37" fmla="*/ 138223 w 4718045"/>
              <a:gd name="connsiteY37" fmla="*/ 2137322 h 4699769"/>
              <a:gd name="connsiteX38" fmla="*/ 74428 w 4718045"/>
              <a:gd name="connsiteY38" fmla="*/ 2041629 h 4699769"/>
              <a:gd name="connsiteX39" fmla="*/ 63795 w 4718045"/>
              <a:gd name="connsiteY39" fmla="*/ 2009731 h 4699769"/>
              <a:gd name="connsiteX40" fmla="*/ 21265 w 4718045"/>
              <a:gd name="connsiteY40" fmla="*/ 1945936 h 4699769"/>
              <a:gd name="connsiteX41" fmla="*/ 0 w 4718045"/>
              <a:gd name="connsiteY41" fmla="*/ 1882141 h 4699769"/>
              <a:gd name="connsiteX42" fmla="*/ 10632 w 4718045"/>
              <a:gd name="connsiteY42" fmla="*/ 1828978 h 4699769"/>
              <a:gd name="connsiteX43" fmla="*/ 31897 w 4718045"/>
              <a:gd name="connsiteY43" fmla="*/ 1765182 h 4699769"/>
              <a:gd name="connsiteX44" fmla="*/ 63795 w 4718045"/>
              <a:gd name="connsiteY44" fmla="*/ 1637592 h 4699769"/>
              <a:gd name="connsiteX45" fmla="*/ 74428 w 4718045"/>
              <a:gd name="connsiteY45" fmla="*/ 1605694 h 4699769"/>
              <a:gd name="connsiteX46" fmla="*/ 106325 w 4718045"/>
              <a:gd name="connsiteY46" fmla="*/ 1584429 h 4699769"/>
              <a:gd name="connsiteX47" fmla="*/ 127590 w 4718045"/>
              <a:gd name="connsiteY47" fmla="*/ 1510001 h 4699769"/>
              <a:gd name="connsiteX48" fmla="*/ 148856 w 4718045"/>
              <a:gd name="connsiteY48" fmla="*/ 1446206 h 4699769"/>
              <a:gd name="connsiteX49" fmla="*/ 159488 w 4718045"/>
              <a:gd name="connsiteY49" fmla="*/ 1414308 h 4699769"/>
              <a:gd name="connsiteX50" fmla="*/ 170121 w 4718045"/>
              <a:gd name="connsiteY50" fmla="*/ 1371778 h 4699769"/>
              <a:gd name="connsiteX51" fmla="*/ 202018 w 4718045"/>
              <a:gd name="connsiteY51" fmla="*/ 1350513 h 4699769"/>
              <a:gd name="connsiteX52" fmla="*/ 223283 w 4718045"/>
              <a:gd name="connsiteY52" fmla="*/ 1318615 h 4699769"/>
              <a:gd name="connsiteX53" fmla="*/ 244549 w 4718045"/>
              <a:gd name="connsiteY53" fmla="*/ 1297350 h 4699769"/>
              <a:gd name="connsiteX54" fmla="*/ 255181 w 4718045"/>
              <a:gd name="connsiteY54" fmla="*/ 1265452 h 4699769"/>
              <a:gd name="connsiteX55" fmla="*/ 255181 w 4718045"/>
              <a:gd name="connsiteY55" fmla="*/ 1010271 h 4699769"/>
              <a:gd name="connsiteX56" fmla="*/ 287079 w 4718045"/>
              <a:gd name="connsiteY56" fmla="*/ 914578 h 4699769"/>
              <a:gd name="connsiteX57" fmla="*/ 297711 w 4718045"/>
              <a:gd name="connsiteY57" fmla="*/ 882680 h 4699769"/>
              <a:gd name="connsiteX58" fmla="*/ 287079 w 4718045"/>
              <a:gd name="connsiteY58" fmla="*/ 850782 h 4699769"/>
              <a:gd name="connsiteX59" fmla="*/ 297711 w 4718045"/>
              <a:gd name="connsiteY59" fmla="*/ 808252 h 4699769"/>
              <a:gd name="connsiteX60" fmla="*/ 350874 w 4718045"/>
              <a:gd name="connsiteY60" fmla="*/ 765722 h 4699769"/>
              <a:gd name="connsiteX61" fmla="*/ 414670 w 4718045"/>
              <a:gd name="connsiteY61" fmla="*/ 744457 h 4699769"/>
              <a:gd name="connsiteX62" fmla="*/ 446567 w 4718045"/>
              <a:gd name="connsiteY62" fmla="*/ 723192 h 4699769"/>
              <a:gd name="connsiteX63" fmla="*/ 510363 w 4718045"/>
              <a:gd name="connsiteY63" fmla="*/ 638131 h 4699769"/>
              <a:gd name="connsiteX64" fmla="*/ 542260 w 4718045"/>
              <a:gd name="connsiteY64" fmla="*/ 627499 h 4699769"/>
              <a:gd name="connsiteX65" fmla="*/ 574158 w 4718045"/>
              <a:gd name="connsiteY65" fmla="*/ 606234 h 4699769"/>
              <a:gd name="connsiteX66" fmla="*/ 637953 w 4718045"/>
              <a:gd name="connsiteY66" fmla="*/ 584969 h 4699769"/>
              <a:gd name="connsiteX67" fmla="*/ 691116 w 4718045"/>
              <a:gd name="connsiteY67" fmla="*/ 553071 h 4699769"/>
              <a:gd name="connsiteX68" fmla="*/ 754911 w 4718045"/>
              <a:gd name="connsiteY68" fmla="*/ 510541 h 4699769"/>
              <a:gd name="connsiteX69" fmla="*/ 776177 w 4718045"/>
              <a:gd name="connsiteY69" fmla="*/ 489276 h 4699769"/>
              <a:gd name="connsiteX70" fmla="*/ 808074 w 4718045"/>
              <a:gd name="connsiteY70" fmla="*/ 478643 h 4699769"/>
              <a:gd name="connsiteX71" fmla="*/ 871870 w 4718045"/>
              <a:gd name="connsiteY71" fmla="*/ 436113 h 4699769"/>
              <a:gd name="connsiteX72" fmla="*/ 903767 w 4718045"/>
              <a:gd name="connsiteY72" fmla="*/ 414848 h 4699769"/>
              <a:gd name="connsiteX73" fmla="*/ 925032 w 4718045"/>
              <a:gd name="connsiteY73" fmla="*/ 393582 h 4699769"/>
              <a:gd name="connsiteX74" fmla="*/ 956930 w 4718045"/>
              <a:gd name="connsiteY74" fmla="*/ 382950 h 4699769"/>
              <a:gd name="connsiteX75" fmla="*/ 967563 w 4718045"/>
              <a:gd name="connsiteY75" fmla="*/ 351052 h 4699769"/>
              <a:gd name="connsiteX76" fmla="*/ 1031358 w 4718045"/>
              <a:gd name="connsiteY76" fmla="*/ 319155 h 4699769"/>
              <a:gd name="connsiteX77" fmla="*/ 1127051 w 4718045"/>
              <a:gd name="connsiteY77" fmla="*/ 255359 h 4699769"/>
              <a:gd name="connsiteX78" fmla="*/ 1158949 w 4718045"/>
              <a:gd name="connsiteY78" fmla="*/ 244727 h 4699769"/>
              <a:gd name="connsiteX79" fmla="*/ 1201479 w 4718045"/>
              <a:gd name="connsiteY79" fmla="*/ 191564 h 4699769"/>
              <a:gd name="connsiteX80" fmla="*/ 1265274 w 4718045"/>
              <a:gd name="connsiteY80" fmla="*/ 63973 h 4699769"/>
              <a:gd name="connsiteX81" fmla="*/ 1467293 w 4718045"/>
              <a:gd name="connsiteY81" fmla="*/ 53341 h 4699769"/>
              <a:gd name="connsiteX82" fmla="*/ 1509823 w 4718045"/>
              <a:gd name="connsiteY82" fmla="*/ 63973 h 4699769"/>
              <a:gd name="connsiteX83" fmla="*/ 1541721 w 4718045"/>
              <a:gd name="connsiteY83" fmla="*/ 74606 h 4699769"/>
              <a:gd name="connsiteX84" fmla="*/ 2753832 w 4718045"/>
              <a:gd name="connsiteY84" fmla="*/ 63973 h 4699769"/>
              <a:gd name="connsiteX85" fmla="*/ 3561907 w 4718045"/>
              <a:gd name="connsiteY85" fmla="*/ 74606 h 4699769"/>
              <a:gd name="connsiteX86" fmla="*/ 3657600 w 4718045"/>
              <a:gd name="connsiteY86" fmla="*/ 127769 h 4699769"/>
              <a:gd name="connsiteX87" fmla="*/ 3678865 w 4718045"/>
              <a:gd name="connsiteY87" fmla="*/ 159666 h 4699769"/>
              <a:gd name="connsiteX88" fmla="*/ 3689497 w 4718045"/>
              <a:gd name="connsiteY88" fmla="*/ 191564 h 4699769"/>
              <a:gd name="connsiteX89" fmla="*/ 3721395 w 4718045"/>
              <a:gd name="connsiteY89" fmla="*/ 202196 h 4699769"/>
              <a:gd name="connsiteX90" fmla="*/ 3742660 w 4718045"/>
              <a:gd name="connsiteY90" fmla="*/ 223462 h 4699769"/>
              <a:gd name="connsiteX91" fmla="*/ 3774558 w 4718045"/>
              <a:gd name="connsiteY91" fmla="*/ 244727 h 4699769"/>
              <a:gd name="connsiteX92" fmla="*/ 3806456 w 4718045"/>
              <a:gd name="connsiteY92" fmla="*/ 234094 h 4699769"/>
              <a:gd name="connsiteX93" fmla="*/ 3870251 w 4718045"/>
              <a:gd name="connsiteY93" fmla="*/ 255359 h 4699769"/>
              <a:gd name="connsiteX94" fmla="*/ 3902149 w 4718045"/>
              <a:gd name="connsiteY94" fmla="*/ 308522 h 4699769"/>
              <a:gd name="connsiteX95" fmla="*/ 3912781 w 4718045"/>
              <a:gd name="connsiteY95" fmla="*/ 340420 h 4699769"/>
              <a:gd name="connsiteX96" fmla="*/ 3934046 w 4718045"/>
              <a:gd name="connsiteY96" fmla="*/ 372317 h 4699769"/>
              <a:gd name="connsiteX97" fmla="*/ 3955311 w 4718045"/>
              <a:gd name="connsiteY97" fmla="*/ 436113 h 4699769"/>
              <a:gd name="connsiteX98" fmla="*/ 4051004 w 4718045"/>
              <a:gd name="connsiteY98" fmla="*/ 489276 h 4699769"/>
              <a:gd name="connsiteX99" fmla="*/ 4040372 w 4718045"/>
              <a:gd name="connsiteY99" fmla="*/ 521173 h 4699769"/>
              <a:gd name="connsiteX100" fmla="*/ 4146697 w 4718045"/>
              <a:gd name="connsiteY100" fmla="*/ 563703 h 4699769"/>
              <a:gd name="connsiteX101" fmla="*/ 4242390 w 4718045"/>
              <a:gd name="connsiteY101" fmla="*/ 616866 h 4699769"/>
              <a:gd name="connsiteX102" fmla="*/ 4274288 w 4718045"/>
              <a:gd name="connsiteY102" fmla="*/ 627499 h 4699769"/>
              <a:gd name="connsiteX103" fmla="*/ 4306186 w 4718045"/>
              <a:gd name="connsiteY103" fmla="*/ 648764 h 4699769"/>
              <a:gd name="connsiteX104" fmla="*/ 4316818 w 4718045"/>
              <a:gd name="connsiteY104" fmla="*/ 680662 h 4699769"/>
              <a:gd name="connsiteX105" fmla="*/ 4359349 w 4718045"/>
              <a:gd name="connsiteY105" fmla="*/ 691294 h 4699769"/>
              <a:gd name="connsiteX106" fmla="*/ 4391246 w 4718045"/>
              <a:gd name="connsiteY106" fmla="*/ 701927 h 4699769"/>
              <a:gd name="connsiteX107" fmla="*/ 4455042 w 4718045"/>
              <a:gd name="connsiteY107" fmla="*/ 744457 h 4699769"/>
              <a:gd name="connsiteX108" fmla="*/ 4518837 w 4718045"/>
              <a:gd name="connsiteY108" fmla="*/ 765722 h 4699769"/>
              <a:gd name="connsiteX109" fmla="*/ 4550735 w 4718045"/>
              <a:gd name="connsiteY109" fmla="*/ 797620 h 4699769"/>
              <a:gd name="connsiteX110" fmla="*/ 4572000 w 4718045"/>
              <a:gd name="connsiteY110" fmla="*/ 861415 h 4699769"/>
              <a:gd name="connsiteX111" fmla="*/ 4550735 w 4718045"/>
              <a:gd name="connsiteY111" fmla="*/ 1116596 h 4699769"/>
              <a:gd name="connsiteX112" fmla="*/ 4540102 w 4718045"/>
              <a:gd name="connsiteY112" fmla="*/ 1148494 h 4699769"/>
              <a:gd name="connsiteX113" fmla="*/ 4518837 w 4718045"/>
              <a:gd name="connsiteY113" fmla="*/ 1254820 h 4699769"/>
              <a:gd name="connsiteX114" fmla="*/ 4497572 w 4718045"/>
              <a:gd name="connsiteY114" fmla="*/ 1286717 h 4699769"/>
              <a:gd name="connsiteX115" fmla="*/ 4508204 w 4718045"/>
              <a:gd name="connsiteY115" fmla="*/ 1318615 h 4699769"/>
              <a:gd name="connsiteX116" fmla="*/ 4529470 w 4718045"/>
              <a:gd name="connsiteY116" fmla="*/ 1339880 h 4699769"/>
              <a:gd name="connsiteX117" fmla="*/ 4582632 w 4718045"/>
              <a:gd name="connsiteY117" fmla="*/ 1424941 h 4699769"/>
              <a:gd name="connsiteX118" fmla="*/ 4635795 w 4718045"/>
              <a:gd name="connsiteY118" fmla="*/ 1658857 h 4699769"/>
              <a:gd name="connsiteX119" fmla="*/ 4678325 w 4718045"/>
              <a:gd name="connsiteY119" fmla="*/ 1722652 h 4699769"/>
              <a:gd name="connsiteX120" fmla="*/ 4699590 w 4718045"/>
              <a:gd name="connsiteY120" fmla="*/ 1786448 h 4699769"/>
              <a:gd name="connsiteX121" fmla="*/ 4667693 w 4718045"/>
              <a:gd name="connsiteY121" fmla="*/ 1988466 h 4699769"/>
              <a:gd name="connsiteX122" fmla="*/ 4635795 w 4718045"/>
              <a:gd name="connsiteY122" fmla="*/ 1999099 h 4699769"/>
              <a:gd name="connsiteX123" fmla="*/ 4603897 w 4718045"/>
              <a:gd name="connsiteY123" fmla="*/ 2020364 h 4699769"/>
              <a:gd name="connsiteX124" fmla="*/ 4582632 w 4718045"/>
              <a:gd name="connsiteY124" fmla="*/ 2052262 h 4699769"/>
              <a:gd name="connsiteX125" fmla="*/ 4550735 w 4718045"/>
              <a:gd name="connsiteY125" fmla="*/ 2062894 h 4699769"/>
              <a:gd name="connsiteX126" fmla="*/ 4518837 w 4718045"/>
              <a:gd name="connsiteY126" fmla="*/ 2094792 h 4699769"/>
              <a:gd name="connsiteX127" fmla="*/ 4497572 w 4718045"/>
              <a:gd name="connsiteY127" fmla="*/ 2126689 h 4699769"/>
              <a:gd name="connsiteX128" fmla="*/ 4455042 w 4718045"/>
              <a:gd name="connsiteY128" fmla="*/ 2179852 h 4699769"/>
              <a:gd name="connsiteX129" fmla="*/ 4433777 w 4718045"/>
              <a:gd name="connsiteY129" fmla="*/ 2243648 h 4699769"/>
              <a:gd name="connsiteX130" fmla="*/ 4423144 w 4718045"/>
              <a:gd name="connsiteY130" fmla="*/ 2275545 h 4699769"/>
              <a:gd name="connsiteX131" fmla="*/ 4359349 w 4718045"/>
              <a:gd name="connsiteY131" fmla="*/ 2296810 h 4699769"/>
              <a:gd name="connsiteX132" fmla="*/ 4295553 w 4718045"/>
              <a:gd name="connsiteY132" fmla="*/ 2328708 h 4699769"/>
              <a:gd name="connsiteX133" fmla="*/ 4253023 w 4718045"/>
              <a:gd name="connsiteY133" fmla="*/ 2424401 h 4699769"/>
              <a:gd name="connsiteX134" fmla="*/ 4242390 w 4718045"/>
              <a:gd name="connsiteY134" fmla="*/ 2456299 h 4699769"/>
              <a:gd name="connsiteX135" fmla="*/ 4221125 w 4718045"/>
              <a:gd name="connsiteY135" fmla="*/ 2488196 h 4699769"/>
              <a:gd name="connsiteX136" fmla="*/ 4199860 w 4718045"/>
              <a:gd name="connsiteY136" fmla="*/ 2509462 h 4699769"/>
              <a:gd name="connsiteX137" fmla="*/ 4125432 w 4718045"/>
              <a:gd name="connsiteY137" fmla="*/ 2594522 h 4699769"/>
              <a:gd name="connsiteX138" fmla="*/ 4114800 w 4718045"/>
              <a:gd name="connsiteY138" fmla="*/ 2626420 h 4699769"/>
              <a:gd name="connsiteX139" fmla="*/ 4082902 w 4718045"/>
              <a:gd name="connsiteY139" fmla="*/ 2658317 h 4699769"/>
              <a:gd name="connsiteX140" fmla="*/ 4061637 w 4718045"/>
              <a:gd name="connsiteY140" fmla="*/ 2690215 h 4699769"/>
              <a:gd name="connsiteX141" fmla="*/ 4051004 w 4718045"/>
              <a:gd name="connsiteY141" fmla="*/ 2924131 h 4699769"/>
              <a:gd name="connsiteX142" fmla="*/ 4040372 w 4718045"/>
              <a:gd name="connsiteY142" fmla="*/ 3041089 h 4699769"/>
              <a:gd name="connsiteX143" fmla="*/ 4019107 w 4718045"/>
              <a:gd name="connsiteY143" fmla="*/ 3062355 h 4699769"/>
              <a:gd name="connsiteX144" fmla="*/ 4008474 w 4718045"/>
              <a:gd name="connsiteY144" fmla="*/ 3115517 h 4699769"/>
              <a:gd name="connsiteX145" fmla="*/ 3997842 w 4718045"/>
              <a:gd name="connsiteY145" fmla="*/ 3147415 h 4699769"/>
              <a:gd name="connsiteX146" fmla="*/ 3965944 w 4718045"/>
              <a:gd name="connsiteY146" fmla="*/ 3381331 h 4699769"/>
              <a:gd name="connsiteX147" fmla="*/ 3944679 w 4718045"/>
              <a:gd name="connsiteY147" fmla="*/ 3413229 h 4699769"/>
              <a:gd name="connsiteX148" fmla="*/ 3912781 w 4718045"/>
              <a:gd name="connsiteY148" fmla="*/ 3423862 h 4699769"/>
              <a:gd name="connsiteX149" fmla="*/ 3891516 w 4718045"/>
              <a:gd name="connsiteY149" fmla="*/ 3455759 h 4699769"/>
              <a:gd name="connsiteX150" fmla="*/ 3870251 w 4718045"/>
              <a:gd name="connsiteY150" fmla="*/ 3519555 h 4699769"/>
              <a:gd name="connsiteX151" fmla="*/ 3838353 w 4718045"/>
              <a:gd name="connsiteY151" fmla="*/ 3615248 h 4699769"/>
              <a:gd name="connsiteX152" fmla="*/ 3817088 w 4718045"/>
              <a:gd name="connsiteY152" fmla="*/ 3679043 h 4699769"/>
              <a:gd name="connsiteX153" fmla="*/ 3806456 w 4718045"/>
              <a:gd name="connsiteY153" fmla="*/ 3710941 h 4699769"/>
              <a:gd name="connsiteX154" fmla="*/ 3753293 w 4718045"/>
              <a:gd name="connsiteY154" fmla="*/ 3753471 h 4699769"/>
              <a:gd name="connsiteX155" fmla="*/ 3657600 w 4718045"/>
              <a:gd name="connsiteY155" fmla="*/ 3796001 h 4699769"/>
              <a:gd name="connsiteX156" fmla="*/ 3646967 w 4718045"/>
              <a:gd name="connsiteY156" fmla="*/ 4019285 h 4699769"/>
              <a:gd name="connsiteX157" fmla="*/ 3636335 w 4718045"/>
              <a:gd name="connsiteY157" fmla="*/ 4061815 h 4699769"/>
              <a:gd name="connsiteX158" fmla="*/ 3604437 w 4718045"/>
              <a:gd name="connsiteY158" fmla="*/ 4083080 h 4699769"/>
              <a:gd name="connsiteX159" fmla="*/ 3572539 w 4718045"/>
              <a:gd name="connsiteY159" fmla="*/ 4178773 h 4699769"/>
              <a:gd name="connsiteX160" fmla="*/ 3561907 w 4718045"/>
              <a:gd name="connsiteY160" fmla="*/ 4210671 h 4699769"/>
              <a:gd name="connsiteX161" fmla="*/ 3551274 w 4718045"/>
              <a:gd name="connsiteY161" fmla="*/ 4412689 h 4699769"/>
              <a:gd name="connsiteX162" fmla="*/ 3530009 w 4718045"/>
              <a:gd name="connsiteY162" fmla="*/ 4476485 h 4699769"/>
              <a:gd name="connsiteX163" fmla="*/ 3519377 w 4718045"/>
              <a:gd name="connsiteY163" fmla="*/ 4508382 h 4699769"/>
              <a:gd name="connsiteX164" fmla="*/ 3508744 w 4718045"/>
              <a:gd name="connsiteY164" fmla="*/ 4614708 h 4699769"/>
              <a:gd name="connsiteX165" fmla="*/ 3444949 w 4718045"/>
              <a:gd name="connsiteY165" fmla="*/ 4646606 h 4699769"/>
              <a:gd name="connsiteX166" fmla="*/ 3444949 w 4718045"/>
              <a:gd name="connsiteY166" fmla="*/ 4678503 h 4699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Lst>
            <a:rect l="l" t="t" r="r" b="b"/>
            <a:pathLst>
              <a:path w="4718045" h="4699769">
                <a:moveTo>
                  <a:pt x="999460" y="4699769"/>
                </a:moveTo>
                <a:cubicBezTo>
                  <a:pt x="994506" y="4640320"/>
                  <a:pt x="994158" y="4577546"/>
                  <a:pt x="978195" y="4519015"/>
                </a:cubicBezTo>
                <a:cubicBezTo>
                  <a:pt x="972297" y="4497390"/>
                  <a:pt x="964018" y="4476485"/>
                  <a:pt x="956930" y="4455220"/>
                </a:cubicBezTo>
                <a:cubicBezTo>
                  <a:pt x="953386" y="4444587"/>
                  <a:pt x="952514" y="4432648"/>
                  <a:pt x="946297" y="4423322"/>
                </a:cubicBezTo>
                <a:lnTo>
                  <a:pt x="925032" y="4391424"/>
                </a:lnTo>
                <a:cubicBezTo>
                  <a:pt x="921488" y="4370159"/>
                  <a:pt x="916657" y="4349069"/>
                  <a:pt x="914400" y="4327629"/>
                </a:cubicBezTo>
                <a:cubicBezTo>
                  <a:pt x="909562" y="4281672"/>
                  <a:pt x="910974" y="4235051"/>
                  <a:pt x="903767" y="4189406"/>
                </a:cubicBezTo>
                <a:cubicBezTo>
                  <a:pt x="900271" y="4167265"/>
                  <a:pt x="889590" y="4146875"/>
                  <a:pt x="882502" y="4125610"/>
                </a:cubicBezTo>
                <a:lnTo>
                  <a:pt x="839972" y="3998020"/>
                </a:lnTo>
                <a:cubicBezTo>
                  <a:pt x="834257" y="3980875"/>
                  <a:pt x="834094" y="3962292"/>
                  <a:pt x="829339" y="3944857"/>
                </a:cubicBezTo>
                <a:cubicBezTo>
                  <a:pt x="823441" y="3923232"/>
                  <a:pt x="815162" y="3902327"/>
                  <a:pt x="808074" y="3881062"/>
                </a:cubicBezTo>
                <a:cubicBezTo>
                  <a:pt x="804904" y="3871552"/>
                  <a:pt x="793897" y="3866885"/>
                  <a:pt x="786809" y="3859796"/>
                </a:cubicBezTo>
                <a:cubicBezTo>
                  <a:pt x="783265" y="3845619"/>
                  <a:pt x="782712" y="3830336"/>
                  <a:pt x="776177" y="3817266"/>
                </a:cubicBezTo>
                <a:cubicBezTo>
                  <a:pt x="771694" y="3808300"/>
                  <a:pt x="759394" y="3804967"/>
                  <a:pt x="754911" y="3796001"/>
                </a:cubicBezTo>
                <a:cubicBezTo>
                  <a:pt x="744886" y="3775952"/>
                  <a:pt x="740734" y="3753471"/>
                  <a:pt x="733646" y="3732206"/>
                </a:cubicBezTo>
                <a:cubicBezTo>
                  <a:pt x="730102" y="3721573"/>
                  <a:pt x="729231" y="3709633"/>
                  <a:pt x="723014" y="3700308"/>
                </a:cubicBezTo>
                <a:cubicBezTo>
                  <a:pt x="696188" y="3660069"/>
                  <a:pt x="710785" y="3677446"/>
                  <a:pt x="680483" y="3647145"/>
                </a:cubicBezTo>
                <a:lnTo>
                  <a:pt x="659218" y="3583350"/>
                </a:lnTo>
                <a:cubicBezTo>
                  <a:pt x="651136" y="3559104"/>
                  <a:pt x="616688" y="3519555"/>
                  <a:pt x="616688" y="3519555"/>
                </a:cubicBezTo>
                <a:cubicBezTo>
                  <a:pt x="609502" y="3476436"/>
                  <a:pt x="607321" y="3452888"/>
                  <a:pt x="595423" y="3413229"/>
                </a:cubicBezTo>
                <a:cubicBezTo>
                  <a:pt x="588982" y="3391759"/>
                  <a:pt x="574158" y="3349434"/>
                  <a:pt x="574158" y="3349434"/>
                </a:cubicBezTo>
                <a:cubicBezTo>
                  <a:pt x="569962" y="3269710"/>
                  <a:pt x="570179" y="3159419"/>
                  <a:pt x="552893" y="3072987"/>
                </a:cubicBezTo>
                <a:cubicBezTo>
                  <a:pt x="550695" y="3061997"/>
                  <a:pt x="545804" y="3051722"/>
                  <a:pt x="542260" y="3041089"/>
                </a:cubicBezTo>
                <a:cubicBezTo>
                  <a:pt x="538716" y="3002103"/>
                  <a:pt x="538431" y="2962682"/>
                  <a:pt x="531628" y="2924131"/>
                </a:cubicBezTo>
                <a:cubicBezTo>
                  <a:pt x="527733" y="2902057"/>
                  <a:pt x="510363" y="2860336"/>
                  <a:pt x="510363" y="2860336"/>
                </a:cubicBezTo>
                <a:cubicBezTo>
                  <a:pt x="502244" y="2754788"/>
                  <a:pt x="509789" y="2752003"/>
                  <a:pt x="489097" y="2679582"/>
                </a:cubicBezTo>
                <a:cubicBezTo>
                  <a:pt x="486018" y="2668806"/>
                  <a:pt x="484682" y="2657010"/>
                  <a:pt x="478465" y="2647685"/>
                </a:cubicBezTo>
                <a:cubicBezTo>
                  <a:pt x="470124" y="2635174"/>
                  <a:pt x="457200" y="2626420"/>
                  <a:pt x="446567" y="2615787"/>
                </a:cubicBezTo>
                <a:cubicBezTo>
                  <a:pt x="439479" y="2594522"/>
                  <a:pt x="437736" y="2570643"/>
                  <a:pt x="425302" y="2551992"/>
                </a:cubicBezTo>
                <a:cubicBezTo>
                  <a:pt x="418214" y="2541359"/>
                  <a:pt x="409227" y="2531771"/>
                  <a:pt x="404037" y="2520094"/>
                </a:cubicBezTo>
                <a:cubicBezTo>
                  <a:pt x="394933" y="2499611"/>
                  <a:pt x="389860" y="2477564"/>
                  <a:pt x="382772" y="2456299"/>
                </a:cubicBezTo>
                <a:cubicBezTo>
                  <a:pt x="378017" y="2442034"/>
                  <a:pt x="360500" y="2435953"/>
                  <a:pt x="350874" y="2424401"/>
                </a:cubicBezTo>
                <a:cubicBezTo>
                  <a:pt x="342693" y="2414584"/>
                  <a:pt x="336697" y="2403136"/>
                  <a:pt x="329609" y="2392503"/>
                </a:cubicBezTo>
                <a:cubicBezTo>
                  <a:pt x="320961" y="2366558"/>
                  <a:pt x="318324" y="2349321"/>
                  <a:pt x="297711" y="2328708"/>
                </a:cubicBezTo>
                <a:cubicBezTo>
                  <a:pt x="288675" y="2319672"/>
                  <a:pt x="276446" y="2314531"/>
                  <a:pt x="265814" y="2307443"/>
                </a:cubicBezTo>
                <a:cubicBezTo>
                  <a:pt x="254734" y="2274204"/>
                  <a:pt x="243988" y="2232641"/>
                  <a:pt x="212651" y="2211750"/>
                </a:cubicBezTo>
                <a:lnTo>
                  <a:pt x="180753" y="2190485"/>
                </a:lnTo>
                <a:cubicBezTo>
                  <a:pt x="156811" y="2118653"/>
                  <a:pt x="190016" y="2196513"/>
                  <a:pt x="138223" y="2137322"/>
                </a:cubicBezTo>
                <a:cubicBezTo>
                  <a:pt x="138220" y="2137318"/>
                  <a:pt x="85062" y="2057580"/>
                  <a:pt x="74428" y="2041629"/>
                </a:cubicBezTo>
                <a:cubicBezTo>
                  <a:pt x="68211" y="2032303"/>
                  <a:pt x="69238" y="2019528"/>
                  <a:pt x="63795" y="2009731"/>
                </a:cubicBezTo>
                <a:cubicBezTo>
                  <a:pt x="51383" y="1987390"/>
                  <a:pt x="29347" y="1970182"/>
                  <a:pt x="21265" y="1945936"/>
                </a:cubicBezTo>
                <a:lnTo>
                  <a:pt x="0" y="1882141"/>
                </a:lnTo>
                <a:cubicBezTo>
                  <a:pt x="3544" y="1864420"/>
                  <a:pt x="5877" y="1846413"/>
                  <a:pt x="10632" y="1828978"/>
                </a:cubicBezTo>
                <a:cubicBezTo>
                  <a:pt x="16530" y="1807352"/>
                  <a:pt x="31897" y="1765182"/>
                  <a:pt x="31897" y="1765182"/>
                </a:cubicBezTo>
                <a:cubicBezTo>
                  <a:pt x="50950" y="1593712"/>
                  <a:pt x="21937" y="1721307"/>
                  <a:pt x="63795" y="1637592"/>
                </a:cubicBezTo>
                <a:cubicBezTo>
                  <a:pt x="68807" y="1627567"/>
                  <a:pt x="67427" y="1614446"/>
                  <a:pt x="74428" y="1605694"/>
                </a:cubicBezTo>
                <a:cubicBezTo>
                  <a:pt x="82411" y="1595716"/>
                  <a:pt x="95693" y="1591517"/>
                  <a:pt x="106325" y="1584429"/>
                </a:cubicBezTo>
                <a:cubicBezTo>
                  <a:pt x="142063" y="1477219"/>
                  <a:pt x="87533" y="1643522"/>
                  <a:pt x="127590" y="1510001"/>
                </a:cubicBezTo>
                <a:cubicBezTo>
                  <a:pt x="134031" y="1488531"/>
                  <a:pt x="141768" y="1467471"/>
                  <a:pt x="148856" y="1446206"/>
                </a:cubicBezTo>
                <a:cubicBezTo>
                  <a:pt x="152400" y="1435573"/>
                  <a:pt x="156770" y="1425181"/>
                  <a:pt x="159488" y="1414308"/>
                </a:cubicBezTo>
                <a:cubicBezTo>
                  <a:pt x="163032" y="1400131"/>
                  <a:pt x="162015" y="1383937"/>
                  <a:pt x="170121" y="1371778"/>
                </a:cubicBezTo>
                <a:cubicBezTo>
                  <a:pt x="177209" y="1361146"/>
                  <a:pt x="191386" y="1357601"/>
                  <a:pt x="202018" y="1350513"/>
                </a:cubicBezTo>
                <a:cubicBezTo>
                  <a:pt x="209106" y="1339880"/>
                  <a:pt x="215300" y="1328594"/>
                  <a:pt x="223283" y="1318615"/>
                </a:cubicBezTo>
                <a:cubicBezTo>
                  <a:pt x="229545" y="1310787"/>
                  <a:pt x="239391" y="1305946"/>
                  <a:pt x="244549" y="1297350"/>
                </a:cubicBezTo>
                <a:cubicBezTo>
                  <a:pt x="250315" y="1287739"/>
                  <a:pt x="251637" y="1276085"/>
                  <a:pt x="255181" y="1265452"/>
                </a:cubicBezTo>
                <a:cubicBezTo>
                  <a:pt x="248437" y="1157541"/>
                  <a:pt x="234650" y="1106082"/>
                  <a:pt x="255181" y="1010271"/>
                </a:cubicBezTo>
                <a:cubicBezTo>
                  <a:pt x="255183" y="1010260"/>
                  <a:pt x="281761" y="930532"/>
                  <a:pt x="287079" y="914578"/>
                </a:cubicBezTo>
                <a:lnTo>
                  <a:pt x="297711" y="882680"/>
                </a:lnTo>
                <a:cubicBezTo>
                  <a:pt x="294167" y="872047"/>
                  <a:pt x="287079" y="861990"/>
                  <a:pt x="287079" y="850782"/>
                </a:cubicBezTo>
                <a:cubicBezTo>
                  <a:pt x="287079" y="836169"/>
                  <a:pt x="291176" y="821322"/>
                  <a:pt x="297711" y="808252"/>
                </a:cubicBezTo>
                <a:cubicBezTo>
                  <a:pt x="304023" y="795629"/>
                  <a:pt x="341217" y="770014"/>
                  <a:pt x="350874" y="765722"/>
                </a:cubicBezTo>
                <a:cubicBezTo>
                  <a:pt x="371358" y="756618"/>
                  <a:pt x="414670" y="744457"/>
                  <a:pt x="414670" y="744457"/>
                </a:cubicBezTo>
                <a:cubicBezTo>
                  <a:pt x="425302" y="737369"/>
                  <a:pt x="438152" y="732809"/>
                  <a:pt x="446567" y="723192"/>
                </a:cubicBezTo>
                <a:cubicBezTo>
                  <a:pt x="452405" y="716519"/>
                  <a:pt x="487597" y="651790"/>
                  <a:pt x="510363" y="638131"/>
                </a:cubicBezTo>
                <a:cubicBezTo>
                  <a:pt x="519973" y="632365"/>
                  <a:pt x="531628" y="631043"/>
                  <a:pt x="542260" y="627499"/>
                </a:cubicBezTo>
                <a:cubicBezTo>
                  <a:pt x="552893" y="620411"/>
                  <a:pt x="562481" y="611424"/>
                  <a:pt x="574158" y="606234"/>
                </a:cubicBezTo>
                <a:cubicBezTo>
                  <a:pt x="594641" y="597130"/>
                  <a:pt x="637953" y="584969"/>
                  <a:pt x="637953" y="584969"/>
                </a:cubicBezTo>
                <a:cubicBezTo>
                  <a:pt x="685660" y="537259"/>
                  <a:pt x="629005" y="587577"/>
                  <a:pt x="691116" y="553071"/>
                </a:cubicBezTo>
                <a:cubicBezTo>
                  <a:pt x="713457" y="540659"/>
                  <a:pt x="736839" y="528612"/>
                  <a:pt x="754911" y="510541"/>
                </a:cubicBezTo>
                <a:cubicBezTo>
                  <a:pt x="762000" y="503453"/>
                  <a:pt x="767581" y="494434"/>
                  <a:pt x="776177" y="489276"/>
                </a:cubicBezTo>
                <a:cubicBezTo>
                  <a:pt x="785787" y="483510"/>
                  <a:pt x="797442" y="482187"/>
                  <a:pt x="808074" y="478643"/>
                </a:cubicBezTo>
                <a:cubicBezTo>
                  <a:pt x="868543" y="418174"/>
                  <a:pt x="810318" y="466889"/>
                  <a:pt x="871870" y="436113"/>
                </a:cubicBezTo>
                <a:cubicBezTo>
                  <a:pt x="883300" y="430398"/>
                  <a:pt x="893789" y="422831"/>
                  <a:pt x="903767" y="414848"/>
                </a:cubicBezTo>
                <a:cubicBezTo>
                  <a:pt x="911595" y="408586"/>
                  <a:pt x="916436" y="398740"/>
                  <a:pt x="925032" y="393582"/>
                </a:cubicBezTo>
                <a:cubicBezTo>
                  <a:pt x="934643" y="387816"/>
                  <a:pt x="946297" y="386494"/>
                  <a:pt x="956930" y="382950"/>
                </a:cubicBezTo>
                <a:cubicBezTo>
                  <a:pt x="960474" y="372317"/>
                  <a:pt x="960562" y="359804"/>
                  <a:pt x="967563" y="351052"/>
                </a:cubicBezTo>
                <a:cubicBezTo>
                  <a:pt x="982554" y="332313"/>
                  <a:pt x="1010344" y="326159"/>
                  <a:pt x="1031358" y="319155"/>
                </a:cubicBezTo>
                <a:lnTo>
                  <a:pt x="1127051" y="255359"/>
                </a:lnTo>
                <a:cubicBezTo>
                  <a:pt x="1136376" y="249142"/>
                  <a:pt x="1148316" y="248271"/>
                  <a:pt x="1158949" y="244727"/>
                </a:cubicBezTo>
                <a:cubicBezTo>
                  <a:pt x="1182891" y="172895"/>
                  <a:pt x="1149686" y="250755"/>
                  <a:pt x="1201479" y="191564"/>
                </a:cubicBezTo>
                <a:cubicBezTo>
                  <a:pt x="1245873" y="140828"/>
                  <a:pt x="1245198" y="124203"/>
                  <a:pt x="1265274" y="63973"/>
                </a:cubicBezTo>
                <a:cubicBezTo>
                  <a:pt x="1286598" y="0"/>
                  <a:pt x="1399953" y="56885"/>
                  <a:pt x="1467293" y="53341"/>
                </a:cubicBezTo>
                <a:cubicBezTo>
                  <a:pt x="1481470" y="56885"/>
                  <a:pt x="1495772" y="59959"/>
                  <a:pt x="1509823" y="63973"/>
                </a:cubicBezTo>
                <a:cubicBezTo>
                  <a:pt x="1520600" y="67052"/>
                  <a:pt x="1530513" y="74606"/>
                  <a:pt x="1541721" y="74606"/>
                </a:cubicBezTo>
                <a:lnTo>
                  <a:pt x="2753832" y="63973"/>
                </a:lnTo>
                <a:lnTo>
                  <a:pt x="3561907" y="74606"/>
                </a:lnTo>
                <a:cubicBezTo>
                  <a:pt x="3598880" y="75530"/>
                  <a:pt x="3635164" y="99724"/>
                  <a:pt x="3657600" y="127769"/>
                </a:cubicBezTo>
                <a:cubicBezTo>
                  <a:pt x="3665583" y="137747"/>
                  <a:pt x="3671777" y="149034"/>
                  <a:pt x="3678865" y="159666"/>
                </a:cubicBezTo>
                <a:cubicBezTo>
                  <a:pt x="3682409" y="170299"/>
                  <a:pt x="3681572" y="183639"/>
                  <a:pt x="3689497" y="191564"/>
                </a:cubicBezTo>
                <a:cubicBezTo>
                  <a:pt x="3697422" y="199489"/>
                  <a:pt x="3711784" y="196430"/>
                  <a:pt x="3721395" y="202196"/>
                </a:cubicBezTo>
                <a:cubicBezTo>
                  <a:pt x="3729991" y="207354"/>
                  <a:pt x="3734832" y="217200"/>
                  <a:pt x="3742660" y="223462"/>
                </a:cubicBezTo>
                <a:cubicBezTo>
                  <a:pt x="3752639" y="231445"/>
                  <a:pt x="3763925" y="237639"/>
                  <a:pt x="3774558" y="244727"/>
                </a:cubicBezTo>
                <a:cubicBezTo>
                  <a:pt x="3785191" y="241183"/>
                  <a:pt x="3795317" y="232856"/>
                  <a:pt x="3806456" y="234094"/>
                </a:cubicBezTo>
                <a:cubicBezTo>
                  <a:pt x="3828734" y="236569"/>
                  <a:pt x="3870251" y="255359"/>
                  <a:pt x="3870251" y="255359"/>
                </a:cubicBezTo>
                <a:cubicBezTo>
                  <a:pt x="3900370" y="345720"/>
                  <a:pt x="3858363" y="235547"/>
                  <a:pt x="3902149" y="308522"/>
                </a:cubicBezTo>
                <a:cubicBezTo>
                  <a:pt x="3907915" y="318133"/>
                  <a:pt x="3907769" y="330395"/>
                  <a:pt x="3912781" y="340420"/>
                </a:cubicBezTo>
                <a:cubicBezTo>
                  <a:pt x="3918496" y="351850"/>
                  <a:pt x="3928856" y="360640"/>
                  <a:pt x="3934046" y="372317"/>
                </a:cubicBezTo>
                <a:cubicBezTo>
                  <a:pt x="3943150" y="392801"/>
                  <a:pt x="3936660" y="423679"/>
                  <a:pt x="3955311" y="436113"/>
                </a:cubicBezTo>
                <a:cubicBezTo>
                  <a:pt x="4028432" y="484860"/>
                  <a:pt x="3994861" y="470561"/>
                  <a:pt x="4051004" y="489276"/>
                </a:cubicBezTo>
                <a:cubicBezTo>
                  <a:pt x="4047460" y="499908"/>
                  <a:pt x="4040372" y="509966"/>
                  <a:pt x="4040372" y="521173"/>
                </a:cubicBezTo>
                <a:cubicBezTo>
                  <a:pt x="4040372" y="581209"/>
                  <a:pt x="4099371" y="558445"/>
                  <a:pt x="4146697" y="563703"/>
                </a:cubicBezTo>
                <a:cubicBezTo>
                  <a:pt x="4202841" y="582418"/>
                  <a:pt x="4169270" y="568119"/>
                  <a:pt x="4242390" y="616866"/>
                </a:cubicBezTo>
                <a:cubicBezTo>
                  <a:pt x="4251715" y="623083"/>
                  <a:pt x="4264263" y="622487"/>
                  <a:pt x="4274288" y="627499"/>
                </a:cubicBezTo>
                <a:cubicBezTo>
                  <a:pt x="4285718" y="633214"/>
                  <a:pt x="4295553" y="641676"/>
                  <a:pt x="4306186" y="648764"/>
                </a:cubicBezTo>
                <a:cubicBezTo>
                  <a:pt x="4309730" y="659397"/>
                  <a:pt x="4308066" y="673661"/>
                  <a:pt x="4316818" y="680662"/>
                </a:cubicBezTo>
                <a:cubicBezTo>
                  <a:pt x="4328229" y="689791"/>
                  <a:pt x="4345298" y="687279"/>
                  <a:pt x="4359349" y="691294"/>
                </a:cubicBezTo>
                <a:cubicBezTo>
                  <a:pt x="4370125" y="694373"/>
                  <a:pt x="4381449" y="696484"/>
                  <a:pt x="4391246" y="701927"/>
                </a:cubicBezTo>
                <a:cubicBezTo>
                  <a:pt x="4413587" y="714339"/>
                  <a:pt x="4430796" y="736375"/>
                  <a:pt x="4455042" y="744457"/>
                </a:cubicBezTo>
                <a:lnTo>
                  <a:pt x="4518837" y="765722"/>
                </a:lnTo>
                <a:cubicBezTo>
                  <a:pt x="4529470" y="776355"/>
                  <a:pt x="4543432" y="784475"/>
                  <a:pt x="4550735" y="797620"/>
                </a:cubicBezTo>
                <a:cubicBezTo>
                  <a:pt x="4561621" y="817214"/>
                  <a:pt x="4572000" y="861415"/>
                  <a:pt x="4572000" y="861415"/>
                </a:cubicBezTo>
                <a:cubicBezTo>
                  <a:pt x="4567133" y="949021"/>
                  <a:pt x="4569522" y="1032056"/>
                  <a:pt x="4550735" y="1116596"/>
                </a:cubicBezTo>
                <a:cubicBezTo>
                  <a:pt x="4548304" y="1127537"/>
                  <a:pt x="4543646" y="1137861"/>
                  <a:pt x="4540102" y="1148494"/>
                </a:cubicBezTo>
                <a:cubicBezTo>
                  <a:pt x="4536183" y="1175927"/>
                  <a:pt x="4533684" y="1225126"/>
                  <a:pt x="4518837" y="1254820"/>
                </a:cubicBezTo>
                <a:cubicBezTo>
                  <a:pt x="4513122" y="1266249"/>
                  <a:pt x="4504660" y="1276085"/>
                  <a:pt x="4497572" y="1286717"/>
                </a:cubicBezTo>
                <a:cubicBezTo>
                  <a:pt x="4501116" y="1297350"/>
                  <a:pt x="4502438" y="1309004"/>
                  <a:pt x="4508204" y="1318615"/>
                </a:cubicBezTo>
                <a:cubicBezTo>
                  <a:pt x="4513362" y="1327211"/>
                  <a:pt x="4524987" y="1330914"/>
                  <a:pt x="4529470" y="1339880"/>
                </a:cubicBezTo>
                <a:cubicBezTo>
                  <a:pt x="4573757" y="1428453"/>
                  <a:pt x="4521263" y="1384028"/>
                  <a:pt x="4582632" y="1424941"/>
                </a:cubicBezTo>
                <a:cubicBezTo>
                  <a:pt x="4594859" y="1620571"/>
                  <a:pt x="4561748" y="1547786"/>
                  <a:pt x="4635795" y="1658857"/>
                </a:cubicBezTo>
                <a:lnTo>
                  <a:pt x="4678325" y="1722652"/>
                </a:lnTo>
                <a:cubicBezTo>
                  <a:pt x="4690759" y="1741303"/>
                  <a:pt x="4699590" y="1786448"/>
                  <a:pt x="4699590" y="1786448"/>
                </a:cubicBezTo>
                <a:cubicBezTo>
                  <a:pt x="4698968" y="1796400"/>
                  <a:pt x="4718045" y="1948185"/>
                  <a:pt x="4667693" y="1988466"/>
                </a:cubicBezTo>
                <a:cubicBezTo>
                  <a:pt x="4658941" y="1995467"/>
                  <a:pt x="4645820" y="1994087"/>
                  <a:pt x="4635795" y="1999099"/>
                </a:cubicBezTo>
                <a:cubicBezTo>
                  <a:pt x="4624365" y="2004814"/>
                  <a:pt x="4614530" y="2013276"/>
                  <a:pt x="4603897" y="2020364"/>
                </a:cubicBezTo>
                <a:cubicBezTo>
                  <a:pt x="4596809" y="2030997"/>
                  <a:pt x="4592611" y="2044279"/>
                  <a:pt x="4582632" y="2052262"/>
                </a:cubicBezTo>
                <a:cubicBezTo>
                  <a:pt x="4573881" y="2059263"/>
                  <a:pt x="4560060" y="2056677"/>
                  <a:pt x="4550735" y="2062894"/>
                </a:cubicBezTo>
                <a:cubicBezTo>
                  <a:pt x="4538224" y="2071235"/>
                  <a:pt x="4528463" y="2083240"/>
                  <a:pt x="4518837" y="2094792"/>
                </a:cubicBezTo>
                <a:cubicBezTo>
                  <a:pt x="4510656" y="2104609"/>
                  <a:pt x="4505555" y="2116711"/>
                  <a:pt x="4497572" y="2126689"/>
                </a:cubicBezTo>
                <a:cubicBezTo>
                  <a:pt x="4475482" y="2154302"/>
                  <a:pt x="4471402" y="2143041"/>
                  <a:pt x="4455042" y="2179852"/>
                </a:cubicBezTo>
                <a:cubicBezTo>
                  <a:pt x="4445938" y="2200336"/>
                  <a:pt x="4440866" y="2222383"/>
                  <a:pt x="4433777" y="2243648"/>
                </a:cubicBezTo>
                <a:lnTo>
                  <a:pt x="4423144" y="2275545"/>
                </a:lnTo>
                <a:cubicBezTo>
                  <a:pt x="4416055" y="2296810"/>
                  <a:pt x="4380614" y="2289722"/>
                  <a:pt x="4359349" y="2296810"/>
                </a:cubicBezTo>
                <a:cubicBezTo>
                  <a:pt x="4315329" y="2311484"/>
                  <a:pt x="4336775" y="2301227"/>
                  <a:pt x="4295553" y="2328708"/>
                </a:cubicBezTo>
                <a:cubicBezTo>
                  <a:pt x="4261854" y="2379257"/>
                  <a:pt x="4278330" y="2348482"/>
                  <a:pt x="4253023" y="2424401"/>
                </a:cubicBezTo>
                <a:cubicBezTo>
                  <a:pt x="4249479" y="2435034"/>
                  <a:pt x="4248607" y="2446974"/>
                  <a:pt x="4242390" y="2456299"/>
                </a:cubicBezTo>
                <a:cubicBezTo>
                  <a:pt x="4235302" y="2466931"/>
                  <a:pt x="4229108" y="2478218"/>
                  <a:pt x="4221125" y="2488196"/>
                </a:cubicBezTo>
                <a:cubicBezTo>
                  <a:pt x="4214863" y="2496024"/>
                  <a:pt x="4205875" y="2501442"/>
                  <a:pt x="4199860" y="2509462"/>
                </a:cubicBezTo>
                <a:cubicBezTo>
                  <a:pt x="4137839" y="2592158"/>
                  <a:pt x="4184797" y="2554946"/>
                  <a:pt x="4125432" y="2594522"/>
                </a:cubicBezTo>
                <a:cubicBezTo>
                  <a:pt x="4121888" y="2605155"/>
                  <a:pt x="4121017" y="2617095"/>
                  <a:pt x="4114800" y="2626420"/>
                </a:cubicBezTo>
                <a:cubicBezTo>
                  <a:pt x="4106459" y="2638931"/>
                  <a:pt x="4092528" y="2646766"/>
                  <a:pt x="4082902" y="2658317"/>
                </a:cubicBezTo>
                <a:cubicBezTo>
                  <a:pt x="4074721" y="2668134"/>
                  <a:pt x="4068725" y="2679582"/>
                  <a:pt x="4061637" y="2690215"/>
                </a:cubicBezTo>
                <a:cubicBezTo>
                  <a:pt x="4058093" y="2768187"/>
                  <a:pt x="4055726" y="2846221"/>
                  <a:pt x="4051004" y="2924131"/>
                </a:cubicBezTo>
                <a:cubicBezTo>
                  <a:pt x="4048636" y="2963206"/>
                  <a:pt x="4049174" y="3002945"/>
                  <a:pt x="4040372" y="3041089"/>
                </a:cubicBezTo>
                <a:cubicBezTo>
                  <a:pt x="4038118" y="3050857"/>
                  <a:pt x="4026195" y="3055266"/>
                  <a:pt x="4019107" y="3062355"/>
                </a:cubicBezTo>
                <a:cubicBezTo>
                  <a:pt x="4015563" y="3080076"/>
                  <a:pt x="4012857" y="3097985"/>
                  <a:pt x="4008474" y="3115517"/>
                </a:cubicBezTo>
                <a:cubicBezTo>
                  <a:pt x="4005756" y="3126390"/>
                  <a:pt x="3999015" y="3136269"/>
                  <a:pt x="3997842" y="3147415"/>
                </a:cubicBezTo>
                <a:cubicBezTo>
                  <a:pt x="3973781" y="3375997"/>
                  <a:pt x="4009922" y="3249396"/>
                  <a:pt x="3965944" y="3381331"/>
                </a:cubicBezTo>
                <a:cubicBezTo>
                  <a:pt x="3961903" y="3393454"/>
                  <a:pt x="3954658" y="3405246"/>
                  <a:pt x="3944679" y="3413229"/>
                </a:cubicBezTo>
                <a:cubicBezTo>
                  <a:pt x="3935927" y="3420231"/>
                  <a:pt x="3923414" y="3420318"/>
                  <a:pt x="3912781" y="3423862"/>
                </a:cubicBezTo>
                <a:cubicBezTo>
                  <a:pt x="3905693" y="3434494"/>
                  <a:pt x="3896706" y="3444082"/>
                  <a:pt x="3891516" y="3455759"/>
                </a:cubicBezTo>
                <a:cubicBezTo>
                  <a:pt x="3882412" y="3476243"/>
                  <a:pt x="3877340" y="3498290"/>
                  <a:pt x="3870251" y="3519555"/>
                </a:cubicBezTo>
                <a:lnTo>
                  <a:pt x="3838353" y="3615248"/>
                </a:lnTo>
                <a:lnTo>
                  <a:pt x="3817088" y="3679043"/>
                </a:lnTo>
                <a:cubicBezTo>
                  <a:pt x="3813544" y="3689676"/>
                  <a:pt x="3814381" y="3703016"/>
                  <a:pt x="3806456" y="3710941"/>
                </a:cubicBezTo>
                <a:cubicBezTo>
                  <a:pt x="3788782" y="3728614"/>
                  <a:pt x="3777434" y="3742742"/>
                  <a:pt x="3753293" y="3753471"/>
                </a:cubicBezTo>
                <a:cubicBezTo>
                  <a:pt x="3639416" y="3804083"/>
                  <a:pt x="3729787" y="3747876"/>
                  <a:pt x="3657600" y="3796001"/>
                </a:cubicBezTo>
                <a:cubicBezTo>
                  <a:pt x="3654056" y="3870429"/>
                  <a:pt x="3652909" y="3945010"/>
                  <a:pt x="3646967" y="4019285"/>
                </a:cubicBezTo>
                <a:cubicBezTo>
                  <a:pt x="3645802" y="4033851"/>
                  <a:pt x="3644441" y="4049656"/>
                  <a:pt x="3636335" y="4061815"/>
                </a:cubicBezTo>
                <a:cubicBezTo>
                  <a:pt x="3629247" y="4072448"/>
                  <a:pt x="3615070" y="4075992"/>
                  <a:pt x="3604437" y="4083080"/>
                </a:cubicBezTo>
                <a:lnTo>
                  <a:pt x="3572539" y="4178773"/>
                </a:lnTo>
                <a:lnTo>
                  <a:pt x="3561907" y="4210671"/>
                </a:lnTo>
                <a:cubicBezTo>
                  <a:pt x="3558363" y="4278010"/>
                  <a:pt x="3559308" y="4345737"/>
                  <a:pt x="3551274" y="4412689"/>
                </a:cubicBezTo>
                <a:cubicBezTo>
                  <a:pt x="3548603" y="4434945"/>
                  <a:pt x="3537097" y="4455220"/>
                  <a:pt x="3530009" y="4476485"/>
                </a:cubicBezTo>
                <a:lnTo>
                  <a:pt x="3519377" y="4508382"/>
                </a:lnTo>
                <a:cubicBezTo>
                  <a:pt x="3515833" y="4543824"/>
                  <a:pt x="3520008" y="4580917"/>
                  <a:pt x="3508744" y="4614708"/>
                </a:cubicBezTo>
                <a:cubicBezTo>
                  <a:pt x="3495119" y="4655583"/>
                  <a:pt x="3464764" y="4620185"/>
                  <a:pt x="3444949" y="4646606"/>
                </a:cubicBezTo>
                <a:cubicBezTo>
                  <a:pt x="3438570" y="4655112"/>
                  <a:pt x="3444949" y="4667871"/>
                  <a:pt x="3444949" y="4678503"/>
                </a:cubicBezTo>
              </a:path>
            </a:pathLst>
          </a:custGeom>
          <a:ln w="76200">
            <a:solidFill>
              <a:srgbClr val="00B0F0"/>
            </a:solidFill>
          </a:ln>
        </p:spPr>
        <p:style>
          <a:lnRef idx="1">
            <a:schemeClr val="accent1"/>
          </a:lnRef>
          <a:fillRef idx="0">
            <a:schemeClr val="accent1"/>
          </a:fillRef>
          <a:effectRef idx="0">
            <a:schemeClr val="accent1"/>
          </a:effectRef>
          <a:fontRef idx="minor">
            <a:schemeClr val="tx1"/>
          </a:fontRef>
        </p:style>
        <p:txBody>
          <a:bodyPr lIns="71682" tIns="35841" rIns="71682" bIns="35841" anchor="ctr"/>
          <a:lstStyle/>
          <a:p>
            <a:pPr algn="ctr">
              <a:defRPr/>
            </a:pPr>
            <a:endParaRPr lang="pt-BR" sz="1400"/>
          </a:p>
        </p:txBody>
      </p:sp>
      <p:sp>
        <p:nvSpPr>
          <p:cNvPr id="29" name="Forma livre 5"/>
          <p:cNvSpPr>
            <a:spLocks noChangeArrowheads="1"/>
          </p:cNvSpPr>
          <p:nvPr/>
        </p:nvSpPr>
        <p:spPr bwMode="auto">
          <a:xfrm>
            <a:off x="2229024" y="2387119"/>
            <a:ext cx="3887787" cy="3630613"/>
          </a:xfrm>
          <a:custGeom>
            <a:avLst/>
            <a:gdLst>
              <a:gd name="T0" fmla="*/ 74944 w 4956304"/>
              <a:gd name="T1" fmla="*/ 3507718 h 4483396"/>
              <a:gd name="T2" fmla="*/ 52332 w 4956304"/>
              <a:gd name="T3" fmla="*/ 3387254 h 4483396"/>
              <a:gd name="T4" fmla="*/ 18416 w 4956304"/>
              <a:gd name="T5" fmla="*/ 3258191 h 4483396"/>
              <a:gd name="T6" fmla="*/ 2588 w 4956304"/>
              <a:gd name="T7" fmla="*/ 3137731 h 4483396"/>
              <a:gd name="T8" fmla="*/ 18416 w 4956304"/>
              <a:gd name="T9" fmla="*/ 3008668 h 4483396"/>
              <a:gd name="T10" fmla="*/ 27458 w 4956304"/>
              <a:gd name="T11" fmla="*/ 2922616 h 4483396"/>
              <a:gd name="T12" fmla="*/ 36503 w 4956304"/>
              <a:gd name="T13" fmla="*/ 2810762 h 4483396"/>
              <a:gd name="T14" fmla="*/ 20677 w 4956304"/>
              <a:gd name="T15" fmla="*/ 2544029 h 4483396"/>
              <a:gd name="T16" fmla="*/ 7108 w 4956304"/>
              <a:gd name="T17" fmla="*/ 2285896 h 4483396"/>
              <a:gd name="T18" fmla="*/ 36503 w 4956304"/>
              <a:gd name="T19" fmla="*/ 2208457 h 4483396"/>
              <a:gd name="T20" fmla="*/ 68162 w 4956304"/>
              <a:gd name="T21" fmla="*/ 2131017 h 4483396"/>
              <a:gd name="T22" fmla="*/ 97555 w 4956304"/>
              <a:gd name="T23" fmla="*/ 2019160 h 4483396"/>
              <a:gd name="T24" fmla="*/ 108860 w 4956304"/>
              <a:gd name="T25" fmla="*/ 1890093 h 4483396"/>
              <a:gd name="T26" fmla="*/ 117904 w 4956304"/>
              <a:gd name="T27" fmla="*/ 1795448 h 4483396"/>
              <a:gd name="T28" fmla="*/ 138255 w 4956304"/>
              <a:gd name="T29" fmla="*/ 1640570 h 4483396"/>
              <a:gd name="T30" fmla="*/ 149561 w 4956304"/>
              <a:gd name="T31" fmla="*/ 1528712 h 4483396"/>
              <a:gd name="T32" fmla="*/ 167650 w 4956304"/>
              <a:gd name="T33" fmla="*/ 1477084 h 4483396"/>
              <a:gd name="T34" fmla="*/ 181219 w 4956304"/>
              <a:gd name="T35" fmla="*/ 1391044 h 4483396"/>
              <a:gd name="T36" fmla="*/ 208352 w 4956304"/>
              <a:gd name="T37" fmla="*/ 1261978 h 4483396"/>
              <a:gd name="T38" fmla="*/ 233223 w 4956304"/>
              <a:gd name="T39" fmla="*/ 1184539 h 4483396"/>
              <a:gd name="T40" fmla="*/ 262619 w 4956304"/>
              <a:gd name="T41" fmla="*/ 1098493 h 4483396"/>
              <a:gd name="T42" fmla="*/ 282967 w 4956304"/>
              <a:gd name="T43" fmla="*/ 986639 h 4483396"/>
              <a:gd name="T44" fmla="*/ 310101 w 4956304"/>
              <a:gd name="T45" fmla="*/ 883385 h 4483396"/>
              <a:gd name="T46" fmla="*/ 323670 w 4956304"/>
              <a:gd name="T47" fmla="*/ 814551 h 4483396"/>
              <a:gd name="T48" fmla="*/ 341756 w 4956304"/>
              <a:gd name="T49" fmla="*/ 728506 h 4483396"/>
              <a:gd name="T50" fmla="*/ 355324 w 4956304"/>
              <a:gd name="T51" fmla="*/ 625255 h 4483396"/>
              <a:gd name="T52" fmla="*/ 377936 w 4956304"/>
              <a:gd name="T53" fmla="*/ 573626 h 4483396"/>
              <a:gd name="T54" fmla="*/ 393763 w 4956304"/>
              <a:gd name="T55" fmla="*/ 418749 h 4483396"/>
              <a:gd name="T56" fmla="*/ 411853 w 4956304"/>
              <a:gd name="T57" fmla="*/ 298286 h 4483396"/>
              <a:gd name="T58" fmla="*/ 432203 w 4956304"/>
              <a:gd name="T59" fmla="*/ 177825 h 4483396"/>
              <a:gd name="T60" fmla="*/ 441248 w 4956304"/>
              <a:gd name="T61" fmla="*/ 48760 h 4483396"/>
              <a:gd name="T62" fmla="*/ 565609 w 4956304"/>
              <a:gd name="T63" fmla="*/ 22945 h 4483396"/>
              <a:gd name="T64" fmla="*/ 583698 w 4956304"/>
              <a:gd name="T65" fmla="*/ 195034 h 4483396"/>
              <a:gd name="T66" fmla="*/ 601789 w 4956304"/>
              <a:gd name="T67" fmla="*/ 306891 h 4483396"/>
              <a:gd name="T68" fmla="*/ 635704 w 4956304"/>
              <a:gd name="T69" fmla="*/ 487582 h 4483396"/>
              <a:gd name="T70" fmla="*/ 649271 w 4956304"/>
              <a:gd name="T71" fmla="*/ 616649 h 4483396"/>
              <a:gd name="T72" fmla="*/ 676404 w 4956304"/>
              <a:gd name="T73" fmla="*/ 668276 h 4483396"/>
              <a:gd name="T74" fmla="*/ 703538 w 4956304"/>
              <a:gd name="T75" fmla="*/ 805946 h 4483396"/>
              <a:gd name="T76" fmla="*/ 728409 w 4956304"/>
              <a:gd name="T77" fmla="*/ 874781 h 4483396"/>
              <a:gd name="T78" fmla="*/ 757805 w 4956304"/>
              <a:gd name="T79" fmla="*/ 986639 h 4483396"/>
              <a:gd name="T80" fmla="*/ 798507 w 4956304"/>
              <a:gd name="T81" fmla="*/ 1141515 h 4483396"/>
              <a:gd name="T82" fmla="*/ 827900 w 4956304"/>
              <a:gd name="T83" fmla="*/ 1236165 h 4483396"/>
              <a:gd name="T84" fmla="*/ 875384 w 4956304"/>
              <a:gd name="T85" fmla="*/ 1365228 h 4483396"/>
              <a:gd name="T86" fmla="*/ 895733 w 4956304"/>
              <a:gd name="T87" fmla="*/ 1485689 h 4483396"/>
              <a:gd name="T88" fmla="*/ 916085 w 4956304"/>
              <a:gd name="T89" fmla="*/ 1718009 h 4483396"/>
              <a:gd name="T90" fmla="*/ 927391 w 4956304"/>
              <a:gd name="T91" fmla="*/ 1864283 h 4483396"/>
              <a:gd name="T92" fmla="*/ 943217 w 4956304"/>
              <a:gd name="T93" fmla="*/ 1976139 h 4483396"/>
              <a:gd name="T94" fmla="*/ 963568 w 4956304"/>
              <a:gd name="T95" fmla="*/ 2070784 h 4483396"/>
              <a:gd name="T96" fmla="*/ 995223 w 4956304"/>
              <a:gd name="T97" fmla="*/ 2105208 h 4483396"/>
              <a:gd name="T98" fmla="*/ 1035923 w 4956304"/>
              <a:gd name="T99" fmla="*/ 2225668 h 4483396"/>
              <a:gd name="T100" fmla="*/ 1054014 w 4956304"/>
              <a:gd name="T101" fmla="*/ 2354732 h 4483396"/>
              <a:gd name="T102" fmla="*/ 1044969 w 4956304"/>
              <a:gd name="T103" fmla="*/ 2483794 h 4483396"/>
              <a:gd name="T104" fmla="*/ 1031401 w 4956304"/>
              <a:gd name="T105" fmla="*/ 2630069 h 4483396"/>
              <a:gd name="T106" fmla="*/ 1004268 w 4956304"/>
              <a:gd name="T107" fmla="*/ 2776349 h 4483396"/>
              <a:gd name="T108" fmla="*/ 1011051 w 4956304"/>
              <a:gd name="T109" fmla="*/ 3051686 h 4483396"/>
              <a:gd name="T110" fmla="*/ 1013313 w 4956304"/>
              <a:gd name="T111" fmla="*/ 3258191 h 4483396"/>
              <a:gd name="T112" fmla="*/ 995223 w 4956304"/>
              <a:gd name="T113" fmla="*/ 3413068 h 4483396"/>
              <a:gd name="T114" fmla="*/ 972614 w 4956304"/>
              <a:gd name="T115" fmla="*/ 3456091 h 4483396"/>
              <a:gd name="T116" fmla="*/ 950002 w 4956304"/>
              <a:gd name="T117" fmla="*/ 3533530 h 4483396"/>
              <a:gd name="T118" fmla="*/ 929652 w 4956304"/>
              <a:gd name="T119" fmla="*/ 3628176 h 448339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956304"/>
              <a:gd name="T181" fmla="*/ 0 h 4483396"/>
              <a:gd name="T182" fmla="*/ 4956304 w 4956304"/>
              <a:gd name="T183" fmla="*/ 4483396 h 448339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956304" h="4483396">
                <a:moveTo>
                  <a:pt x="448099" y="4483396"/>
                </a:moveTo>
                <a:cubicBezTo>
                  <a:pt x="433922" y="4462131"/>
                  <a:pt x="413651" y="4443846"/>
                  <a:pt x="405569" y="4419600"/>
                </a:cubicBezTo>
                <a:cubicBezTo>
                  <a:pt x="380263" y="4343682"/>
                  <a:pt x="402955" y="4368239"/>
                  <a:pt x="352406" y="4334540"/>
                </a:cubicBezTo>
                <a:cubicBezTo>
                  <a:pt x="333078" y="4257224"/>
                  <a:pt x="358827" y="4319695"/>
                  <a:pt x="309876" y="4270744"/>
                </a:cubicBezTo>
                <a:cubicBezTo>
                  <a:pt x="220252" y="4181120"/>
                  <a:pt x="347156" y="4293422"/>
                  <a:pt x="277978" y="4206949"/>
                </a:cubicBezTo>
                <a:cubicBezTo>
                  <a:pt x="269995" y="4196971"/>
                  <a:pt x="255898" y="4193865"/>
                  <a:pt x="246081" y="4185684"/>
                </a:cubicBezTo>
                <a:cubicBezTo>
                  <a:pt x="234529" y="4176058"/>
                  <a:pt x="223415" y="4165655"/>
                  <a:pt x="214183" y="4153786"/>
                </a:cubicBezTo>
                <a:cubicBezTo>
                  <a:pt x="147389" y="4067908"/>
                  <a:pt x="201506" y="4109893"/>
                  <a:pt x="139755" y="4068726"/>
                </a:cubicBezTo>
                <a:cubicBezTo>
                  <a:pt x="97400" y="4005193"/>
                  <a:pt x="143657" y="4060435"/>
                  <a:pt x="86592" y="4026196"/>
                </a:cubicBezTo>
                <a:cubicBezTo>
                  <a:pt x="69760" y="4016097"/>
                  <a:pt x="53719" y="3987518"/>
                  <a:pt x="44062" y="3973033"/>
                </a:cubicBezTo>
                <a:lnTo>
                  <a:pt x="22797" y="3909237"/>
                </a:lnTo>
                <a:lnTo>
                  <a:pt x="12165" y="3877340"/>
                </a:lnTo>
                <a:cubicBezTo>
                  <a:pt x="15709" y="3866707"/>
                  <a:pt x="19718" y="3856219"/>
                  <a:pt x="22797" y="3845442"/>
                </a:cubicBezTo>
                <a:cubicBezTo>
                  <a:pt x="27337" y="3829553"/>
                  <a:pt x="35567" y="3788003"/>
                  <a:pt x="44062" y="3771014"/>
                </a:cubicBezTo>
                <a:cubicBezTo>
                  <a:pt x="57473" y="3744191"/>
                  <a:pt x="66815" y="3737629"/>
                  <a:pt x="86592" y="3717851"/>
                </a:cubicBezTo>
                <a:cubicBezTo>
                  <a:pt x="90136" y="3707219"/>
                  <a:pt x="92213" y="3695978"/>
                  <a:pt x="97225" y="3685954"/>
                </a:cubicBezTo>
                <a:cubicBezTo>
                  <a:pt x="102940" y="3674524"/>
                  <a:pt x="113456" y="3665802"/>
                  <a:pt x="118490" y="3654056"/>
                </a:cubicBezTo>
                <a:cubicBezTo>
                  <a:pt x="124246" y="3640625"/>
                  <a:pt x="125109" y="3625577"/>
                  <a:pt x="129123" y="3611526"/>
                </a:cubicBezTo>
                <a:cubicBezTo>
                  <a:pt x="132202" y="3600749"/>
                  <a:pt x="136676" y="3590405"/>
                  <a:pt x="139755" y="3579628"/>
                </a:cubicBezTo>
                <a:cubicBezTo>
                  <a:pt x="143769" y="3565577"/>
                  <a:pt x="146189" y="3551095"/>
                  <a:pt x="150388" y="3537098"/>
                </a:cubicBezTo>
                <a:cubicBezTo>
                  <a:pt x="156829" y="3515628"/>
                  <a:pt x="171653" y="3473303"/>
                  <a:pt x="171653" y="3473303"/>
                </a:cubicBezTo>
                <a:cubicBezTo>
                  <a:pt x="162871" y="3332794"/>
                  <a:pt x="171215" y="3343741"/>
                  <a:pt x="150388" y="3250019"/>
                </a:cubicBezTo>
                <a:cubicBezTo>
                  <a:pt x="147218" y="3235754"/>
                  <a:pt x="146290" y="3220559"/>
                  <a:pt x="139755" y="3207489"/>
                </a:cubicBezTo>
                <a:cubicBezTo>
                  <a:pt x="128325" y="3184630"/>
                  <a:pt x="105307" y="3167939"/>
                  <a:pt x="97225" y="3143693"/>
                </a:cubicBezTo>
                <a:cubicBezTo>
                  <a:pt x="90137" y="3122428"/>
                  <a:pt x="88394" y="3098549"/>
                  <a:pt x="75960" y="3079898"/>
                </a:cubicBezTo>
                <a:lnTo>
                  <a:pt x="33430" y="3016103"/>
                </a:lnTo>
                <a:cubicBezTo>
                  <a:pt x="17123" y="2950876"/>
                  <a:pt x="0" y="2901128"/>
                  <a:pt x="33430" y="2824717"/>
                </a:cubicBezTo>
                <a:cubicBezTo>
                  <a:pt x="42415" y="2804181"/>
                  <a:pt x="97225" y="2803451"/>
                  <a:pt x="97225" y="2803451"/>
                </a:cubicBezTo>
                <a:cubicBezTo>
                  <a:pt x="158166" y="2712040"/>
                  <a:pt x="77021" y="2819614"/>
                  <a:pt x="150388" y="2760921"/>
                </a:cubicBezTo>
                <a:cubicBezTo>
                  <a:pt x="160366" y="2752938"/>
                  <a:pt x="160817" y="2735797"/>
                  <a:pt x="171653" y="2729024"/>
                </a:cubicBezTo>
                <a:cubicBezTo>
                  <a:pt x="190661" y="2717144"/>
                  <a:pt x="216797" y="2720192"/>
                  <a:pt x="235448" y="2707758"/>
                </a:cubicBezTo>
                <a:lnTo>
                  <a:pt x="299244" y="2665228"/>
                </a:lnTo>
                <a:cubicBezTo>
                  <a:pt x="306332" y="2654595"/>
                  <a:pt x="311473" y="2642366"/>
                  <a:pt x="320509" y="2633330"/>
                </a:cubicBezTo>
                <a:cubicBezTo>
                  <a:pt x="357368" y="2596470"/>
                  <a:pt x="350988" y="2631204"/>
                  <a:pt x="373671" y="2580168"/>
                </a:cubicBezTo>
                <a:cubicBezTo>
                  <a:pt x="382775" y="2559684"/>
                  <a:pt x="373672" y="2523460"/>
                  <a:pt x="394937" y="2516372"/>
                </a:cubicBezTo>
                <a:lnTo>
                  <a:pt x="458732" y="2495107"/>
                </a:lnTo>
                <a:cubicBezTo>
                  <a:pt x="465820" y="2484475"/>
                  <a:pt x="478586" y="2475910"/>
                  <a:pt x="479997" y="2463210"/>
                </a:cubicBezTo>
                <a:cubicBezTo>
                  <a:pt x="485328" y="2415236"/>
                  <a:pt x="449266" y="2392348"/>
                  <a:pt x="479997" y="2346251"/>
                </a:cubicBezTo>
                <a:cubicBezTo>
                  <a:pt x="486214" y="2336926"/>
                  <a:pt x="501262" y="2339163"/>
                  <a:pt x="511895" y="2335619"/>
                </a:cubicBezTo>
                <a:cubicBezTo>
                  <a:pt x="518983" y="2324986"/>
                  <a:pt x="528673" y="2315686"/>
                  <a:pt x="533160" y="2303721"/>
                </a:cubicBezTo>
                <a:cubicBezTo>
                  <a:pt x="539505" y="2286800"/>
                  <a:pt x="539409" y="2268090"/>
                  <a:pt x="543792" y="2250558"/>
                </a:cubicBezTo>
                <a:cubicBezTo>
                  <a:pt x="546510" y="2239685"/>
                  <a:pt x="551707" y="2229534"/>
                  <a:pt x="554425" y="2218661"/>
                </a:cubicBezTo>
                <a:cubicBezTo>
                  <a:pt x="557733" y="2205431"/>
                  <a:pt x="573882" y="2105850"/>
                  <a:pt x="586323" y="2101703"/>
                </a:cubicBezTo>
                <a:lnTo>
                  <a:pt x="618220" y="2091070"/>
                </a:lnTo>
                <a:cubicBezTo>
                  <a:pt x="657003" y="1974726"/>
                  <a:pt x="595149" y="2150957"/>
                  <a:pt x="650118" y="2027275"/>
                </a:cubicBezTo>
                <a:cubicBezTo>
                  <a:pt x="659222" y="2006791"/>
                  <a:pt x="664295" y="1984744"/>
                  <a:pt x="671383" y="1963479"/>
                </a:cubicBezTo>
                <a:cubicBezTo>
                  <a:pt x="677098" y="1946335"/>
                  <a:pt x="674897" y="1926927"/>
                  <a:pt x="682016" y="1910317"/>
                </a:cubicBezTo>
                <a:cubicBezTo>
                  <a:pt x="685965" y="1901103"/>
                  <a:pt x="697019" y="1896879"/>
                  <a:pt x="703281" y="1889051"/>
                </a:cubicBezTo>
                <a:cubicBezTo>
                  <a:pt x="711264" y="1879073"/>
                  <a:pt x="714568" y="1865137"/>
                  <a:pt x="724546" y="1857154"/>
                </a:cubicBezTo>
                <a:cubicBezTo>
                  <a:pt x="733298" y="1850153"/>
                  <a:pt x="746419" y="1851533"/>
                  <a:pt x="756444" y="1846521"/>
                </a:cubicBezTo>
                <a:cubicBezTo>
                  <a:pt x="767873" y="1840806"/>
                  <a:pt x="777709" y="1832344"/>
                  <a:pt x="788341" y="1825256"/>
                </a:cubicBezTo>
                <a:cubicBezTo>
                  <a:pt x="791885" y="1814623"/>
                  <a:pt x="795895" y="1804135"/>
                  <a:pt x="798974" y="1793358"/>
                </a:cubicBezTo>
                <a:cubicBezTo>
                  <a:pt x="802988" y="1779307"/>
                  <a:pt x="801112" y="1762719"/>
                  <a:pt x="809606" y="1750828"/>
                </a:cubicBezTo>
                <a:cubicBezTo>
                  <a:pt x="819906" y="1736408"/>
                  <a:pt x="837960" y="1729563"/>
                  <a:pt x="852137" y="1718930"/>
                </a:cubicBezTo>
                <a:cubicBezTo>
                  <a:pt x="875334" y="1649338"/>
                  <a:pt x="843116" y="1717640"/>
                  <a:pt x="894667" y="1676400"/>
                </a:cubicBezTo>
                <a:cubicBezTo>
                  <a:pt x="963373" y="1621436"/>
                  <a:pt x="867653" y="1660597"/>
                  <a:pt x="947830" y="1633870"/>
                </a:cubicBezTo>
                <a:cubicBezTo>
                  <a:pt x="1001217" y="1553788"/>
                  <a:pt x="938532" y="1655565"/>
                  <a:pt x="979727" y="1559442"/>
                </a:cubicBezTo>
                <a:cubicBezTo>
                  <a:pt x="994832" y="1524196"/>
                  <a:pt x="1001150" y="1532663"/>
                  <a:pt x="1022258" y="1506279"/>
                </a:cubicBezTo>
                <a:cubicBezTo>
                  <a:pt x="1030241" y="1496301"/>
                  <a:pt x="1032428" y="1480722"/>
                  <a:pt x="1043523" y="1474382"/>
                </a:cubicBezTo>
                <a:cubicBezTo>
                  <a:pt x="1059214" y="1465416"/>
                  <a:pt x="1078964" y="1467293"/>
                  <a:pt x="1096685" y="1463749"/>
                </a:cubicBezTo>
                <a:cubicBezTo>
                  <a:pt x="1188096" y="1402809"/>
                  <a:pt x="1080524" y="1483952"/>
                  <a:pt x="1139216" y="1410586"/>
                </a:cubicBezTo>
                <a:cubicBezTo>
                  <a:pt x="1154207" y="1391847"/>
                  <a:pt x="1181997" y="1385693"/>
                  <a:pt x="1203011" y="1378689"/>
                </a:cubicBezTo>
                <a:cubicBezTo>
                  <a:pt x="1213644" y="1371601"/>
                  <a:pt x="1223479" y="1363139"/>
                  <a:pt x="1234909" y="1357424"/>
                </a:cubicBezTo>
                <a:cubicBezTo>
                  <a:pt x="1244933" y="1352412"/>
                  <a:pt x="1258054" y="1353792"/>
                  <a:pt x="1266806" y="1346791"/>
                </a:cubicBezTo>
                <a:cubicBezTo>
                  <a:pt x="1276784" y="1338808"/>
                  <a:pt x="1280983" y="1325526"/>
                  <a:pt x="1288071" y="1314893"/>
                </a:cubicBezTo>
                <a:cubicBezTo>
                  <a:pt x="1311007" y="1154349"/>
                  <a:pt x="1272500" y="1291827"/>
                  <a:pt x="1330602" y="1219200"/>
                </a:cubicBezTo>
                <a:cubicBezTo>
                  <a:pt x="1371844" y="1167648"/>
                  <a:pt x="1303535" y="1199870"/>
                  <a:pt x="1373132" y="1176670"/>
                </a:cubicBezTo>
                <a:cubicBezTo>
                  <a:pt x="1380220" y="1155405"/>
                  <a:pt x="1373132" y="1119963"/>
                  <a:pt x="1394397" y="1112875"/>
                </a:cubicBezTo>
                <a:lnTo>
                  <a:pt x="1458192" y="1091610"/>
                </a:lnTo>
                <a:cubicBezTo>
                  <a:pt x="1461736" y="1080977"/>
                  <a:pt x="1461823" y="1068464"/>
                  <a:pt x="1468825" y="1059712"/>
                </a:cubicBezTo>
                <a:cubicBezTo>
                  <a:pt x="1476808" y="1049733"/>
                  <a:pt x="1491687" y="1047483"/>
                  <a:pt x="1500723" y="1038447"/>
                </a:cubicBezTo>
                <a:cubicBezTo>
                  <a:pt x="1509759" y="1029411"/>
                  <a:pt x="1514900" y="1017182"/>
                  <a:pt x="1521988" y="1006549"/>
                </a:cubicBezTo>
                <a:cubicBezTo>
                  <a:pt x="1525532" y="995916"/>
                  <a:pt x="1527608" y="984676"/>
                  <a:pt x="1532620" y="974651"/>
                </a:cubicBezTo>
                <a:cubicBezTo>
                  <a:pt x="1541831" y="956228"/>
                  <a:pt x="1558667" y="934676"/>
                  <a:pt x="1575151" y="921489"/>
                </a:cubicBezTo>
                <a:cubicBezTo>
                  <a:pt x="1585129" y="913506"/>
                  <a:pt x="1596416" y="907312"/>
                  <a:pt x="1607048" y="900224"/>
                </a:cubicBezTo>
                <a:cubicBezTo>
                  <a:pt x="1610592" y="889591"/>
                  <a:pt x="1612238" y="878123"/>
                  <a:pt x="1617681" y="868326"/>
                </a:cubicBezTo>
                <a:cubicBezTo>
                  <a:pt x="1630093" y="845985"/>
                  <a:pt x="1652129" y="828776"/>
                  <a:pt x="1660211" y="804530"/>
                </a:cubicBezTo>
                <a:cubicBezTo>
                  <a:pt x="1663755" y="793898"/>
                  <a:pt x="1661724" y="779147"/>
                  <a:pt x="1670844" y="772633"/>
                </a:cubicBezTo>
                <a:cubicBezTo>
                  <a:pt x="1689084" y="759605"/>
                  <a:pt x="1713374" y="758456"/>
                  <a:pt x="1734639" y="751368"/>
                </a:cubicBezTo>
                <a:lnTo>
                  <a:pt x="1766537" y="740735"/>
                </a:lnTo>
                <a:cubicBezTo>
                  <a:pt x="1770081" y="730102"/>
                  <a:pt x="1777169" y="720045"/>
                  <a:pt x="1777169" y="708837"/>
                </a:cubicBezTo>
                <a:cubicBezTo>
                  <a:pt x="1777169" y="684524"/>
                  <a:pt x="1750906" y="618142"/>
                  <a:pt x="1777169" y="591879"/>
                </a:cubicBezTo>
                <a:cubicBezTo>
                  <a:pt x="1789948" y="579100"/>
                  <a:pt x="1812611" y="584791"/>
                  <a:pt x="1830332" y="581247"/>
                </a:cubicBezTo>
                <a:lnTo>
                  <a:pt x="1851597" y="517451"/>
                </a:lnTo>
                <a:cubicBezTo>
                  <a:pt x="1855141" y="506819"/>
                  <a:pt x="1856013" y="494879"/>
                  <a:pt x="1862230" y="485554"/>
                </a:cubicBezTo>
                <a:lnTo>
                  <a:pt x="1883495" y="453656"/>
                </a:lnTo>
                <a:cubicBezTo>
                  <a:pt x="1901091" y="400867"/>
                  <a:pt x="1890504" y="389109"/>
                  <a:pt x="1936658" y="368596"/>
                </a:cubicBezTo>
                <a:cubicBezTo>
                  <a:pt x="1957141" y="359492"/>
                  <a:pt x="2000453" y="347330"/>
                  <a:pt x="2000453" y="347330"/>
                </a:cubicBezTo>
                <a:cubicBezTo>
                  <a:pt x="2007541" y="336698"/>
                  <a:pt x="2018619" y="327830"/>
                  <a:pt x="2021718" y="315433"/>
                </a:cubicBezTo>
                <a:cubicBezTo>
                  <a:pt x="2029502" y="284297"/>
                  <a:pt x="2028109" y="251552"/>
                  <a:pt x="2032351" y="219740"/>
                </a:cubicBezTo>
                <a:cubicBezTo>
                  <a:pt x="2035200" y="198370"/>
                  <a:pt x="2037754" y="176859"/>
                  <a:pt x="2042983" y="155944"/>
                </a:cubicBezTo>
                <a:cubicBezTo>
                  <a:pt x="2048419" y="134198"/>
                  <a:pt x="2057160" y="113414"/>
                  <a:pt x="2064248" y="92149"/>
                </a:cubicBezTo>
                <a:cubicBezTo>
                  <a:pt x="2067792" y="81516"/>
                  <a:pt x="2072163" y="71124"/>
                  <a:pt x="2074881" y="60251"/>
                </a:cubicBezTo>
                <a:lnTo>
                  <a:pt x="2085513" y="17721"/>
                </a:lnTo>
                <a:cubicBezTo>
                  <a:pt x="2255634" y="21265"/>
                  <a:pt x="2425718" y="28354"/>
                  <a:pt x="2595876" y="28354"/>
                </a:cubicBezTo>
                <a:cubicBezTo>
                  <a:pt x="2680935" y="28354"/>
                  <a:pt x="2574614" y="0"/>
                  <a:pt x="2659671" y="28354"/>
                </a:cubicBezTo>
                <a:cubicBezTo>
                  <a:pt x="2663215" y="53163"/>
                  <a:pt x="2660126" y="79881"/>
                  <a:pt x="2670304" y="102782"/>
                </a:cubicBezTo>
                <a:cubicBezTo>
                  <a:pt x="2675494" y="114459"/>
                  <a:pt x="2698161" y="111924"/>
                  <a:pt x="2702202" y="124047"/>
                </a:cubicBezTo>
                <a:cubicBezTo>
                  <a:pt x="2744788" y="251804"/>
                  <a:pt x="2669340" y="215873"/>
                  <a:pt x="2744732" y="241005"/>
                </a:cubicBezTo>
                <a:lnTo>
                  <a:pt x="2765997" y="304800"/>
                </a:lnTo>
                <a:cubicBezTo>
                  <a:pt x="2773001" y="325812"/>
                  <a:pt x="2779158" y="353606"/>
                  <a:pt x="2797895" y="368596"/>
                </a:cubicBezTo>
                <a:cubicBezTo>
                  <a:pt x="2806646" y="375597"/>
                  <a:pt x="2819160" y="375684"/>
                  <a:pt x="2829792" y="379228"/>
                </a:cubicBezTo>
                <a:cubicBezTo>
                  <a:pt x="2854602" y="453656"/>
                  <a:pt x="2829793" y="435936"/>
                  <a:pt x="2882955" y="453656"/>
                </a:cubicBezTo>
                <a:cubicBezTo>
                  <a:pt x="2917900" y="593428"/>
                  <a:pt x="2845101" y="358433"/>
                  <a:pt x="2978648" y="506819"/>
                </a:cubicBezTo>
                <a:cubicBezTo>
                  <a:pt x="3000118" y="530674"/>
                  <a:pt x="2981497" y="571376"/>
                  <a:pt x="2989281" y="602512"/>
                </a:cubicBezTo>
                <a:cubicBezTo>
                  <a:pt x="2992380" y="614909"/>
                  <a:pt x="3003458" y="623777"/>
                  <a:pt x="3010546" y="634410"/>
                </a:cubicBezTo>
                <a:lnTo>
                  <a:pt x="3042444" y="730103"/>
                </a:lnTo>
                <a:cubicBezTo>
                  <a:pt x="3045988" y="740735"/>
                  <a:pt x="3043052" y="756988"/>
                  <a:pt x="3053076" y="762000"/>
                </a:cubicBezTo>
                <a:cubicBezTo>
                  <a:pt x="3067253" y="769088"/>
                  <a:pt x="3080890" y="777379"/>
                  <a:pt x="3095606" y="783265"/>
                </a:cubicBezTo>
                <a:cubicBezTo>
                  <a:pt x="3116418" y="791590"/>
                  <a:pt x="3138137" y="797442"/>
                  <a:pt x="3159402" y="804530"/>
                </a:cubicBezTo>
                <a:cubicBezTo>
                  <a:pt x="3166490" y="811619"/>
                  <a:pt x="3176184" y="816830"/>
                  <a:pt x="3180667" y="825796"/>
                </a:cubicBezTo>
                <a:cubicBezTo>
                  <a:pt x="3215257" y="894977"/>
                  <a:pt x="3183520" y="892444"/>
                  <a:pt x="3244462" y="953386"/>
                </a:cubicBezTo>
                <a:cubicBezTo>
                  <a:pt x="3255095" y="964019"/>
                  <a:pt x="3263849" y="976943"/>
                  <a:pt x="3276360" y="985284"/>
                </a:cubicBezTo>
                <a:cubicBezTo>
                  <a:pt x="3285685" y="991501"/>
                  <a:pt x="3298233" y="990905"/>
                  <a:pt x="3308258" y="995917"/>
                </a:cubicBezTo>
                <a:cubicBezTo>
                  <a:pt x="3319687" y="1001632"/>
                  <a:pt x="3329523" y="1010094"/>
                  <a:pt x="3340155" y="1017182"/>
                </a:cubicBezTo>
                <a:cubicBezTo>
                  <a:pt x="3347243" y="1027814"/>
                  <a:pt x="3352384" y="1040043"/>
                  <a:pt x="3361420" y="1049079"/>
                </a:cubicBezTo>
                <a:cubicBezTo>
                  <a:pt x="3382031" y="1069690"/>
                  <a:pt x="3399273" y="1072329"/>
                  <a:pt x="3425216" y="1080977"/>
                </a:cubicBezTo>
                <a:cubicBezTo>
                  <a:pt x="3428760" y="1098698"/>
                  <a:pt x="3425344" y="1119434"/>
                  <a:pt x="3435848" y="1134140"/>
                </a:cubicBezTo>
                <a:cubicBezTo>
                  <a:pt x="3445061" y="1147038"/>
                  <a:pt x="3465190" y="1146613"/>
                  <a:pt x="3478378" y="1155405"/>
                </a:cubicBezTo>
                <a:cubicBezTo>
                  <a:pt x="3507868" y="1175065"/>
                  <a:pt x="3533048" y="1200965"/>
                  <a:pt x="3563439" y="1219200"/>
                </a:cubicBezTo>
                <a:lnTo>
                  <a:pt x="3616602" y="1251098"/>
                </a:lnTo>
                <a:cubicBezTo>
                  <a:pt x="3686412" y="1344178"/>
                  <a:pt x="3655337" y="1311096"/>
                  <a:pt x="3701662" y="1357424"/>
                </a:cubicBezTo>
                <a:cubicBezTo>
                  <a:pt x="3726471" y="1431852"/>
                  <a:pt x="3701662" y="1428308"/>
                  <a:pt x="3754825" y="1410586"/>
                </a:cubicBezTo>
                <a:cubicBezTo>
                  <a:pt x="3852992" y="1476030"/>
                  <a:pt x="3732244" y="1392520"/>
                  <a:pt x="3807988" y="1453117"/>
                </a:cubicBezTo>
                <a:cubicBezTo>
                  <a:pt x="3817966" y="1461100"/>
                  <a:pt x="3830268" y="1465967"/>
                  <a:pt x="3839885" y="1474382"/>
                </a:cubicBezTo>
                <a:cubicBezTo>
                  <a:pt x="3858745" y="1490885"/>
                  <a:pt x="3871558" y="1514650"/>
                  <a:pt x="3893048" y="1527544"/>
                </a:cubicBezTo>
                <a:cubicBezTo>
                  <a:pt x="3910769" y="1538177"/>
                  <a:pt x="3929678" y="1547042"/>
                  <a:pt x="3946211" y="1559442"/>
                </a:cubicBezTo>
                <a:cubicBezTo>
                  <a:pt x="4009927" y="1607229"/>
                  <a:pt x="3946036" y="1580649"/>
                  <a:pt x="4010006" y="1601972"/>
                </a:cubicBezTo>
                <a:cubicBezTo>
                  <a:pt x="4092359" y="1684325"/>
                  <a:pt x="4051149" y="1665305"/>
                  <a:pt x="4116332" y="1687033"/>
                </a:cubicBezTo>
                <a:cubicBezTo>
                  <a:pt x="4123420" y="1697665"/>
                  <a:pt x="4131882" y="1707501"/>
                  <a:pt x="4137597" y="1718930"/>
                </a:cubicBezTo>
                <a:cubicBezTo>
                  <a:pt x="4150686" y="1745107"/>
                  <a:pt x="4154778" y="1790118"/>
                  <a:pt x="4158862" y="1814624"/>
                </a:cubicBezTo>
                <a:cubicBezTo>
                  <a:pt x="4253935" y="1790855"/>
                  <a:pt x="4164811" y="1798118"/>
                  <a:pt x="4212025" y="1835889"/>
                </a:cubicBezTo>
                <a:cubicBezTo>
                  <a:pt x="4223436" y="1845018"/>
                  <a:pt x="4240378" y="1842977"/>
                  <a:pt x="4254555" y="1846521"/>
                </a:cubicBezTo>
                <a:cubicBezTo>
                  <a:pt x="4280441" y="1924180"/>
                  <a:pt x="4270383" y="1888571"/>
                  <a:pt x="4286453" y="1952847"/>
                </a:cubicBezTo>
                <a:cubicBezTo>
                  <a:pt x="4288483" y="1979236"/>
                  <a:pt x="4284766" y="2077066"/>
                  <a:pt x="4307718" y="2122968"/>
                </a:cubicBezTo>
                <a:cubicBezTo>
                  <a:pt x="4313433" y="2134397"/>
                  <a:pt x="4321895" y="2144233"/>
                  <a:pt x="4328983" y="2154865"/>
                </a:cubicBezTo>
                <a:cubicBezTo>
                  <a:pt x="4332527" y="2193851"/>
                  <a:pt x="4331413" y="2233546"/>
                  <a:pt x="4339616" y="2271824"/>
                </a:cubicBezTo>
                <a:cubicBezTo>
                  <a:pt x="4342293" y="2284319"/>
                  <a:pt x="4356394" y="2291756"/>
                  <a:pt x="4360881" y="2303721"/>
                </a:cubicBezTo>
                <a:cubicBezTo>
                  <a:pt x="4362284" y="2307463"/>
                  <a:pt x="4372885" y="2377205"/>
                  <a:pt x="4382146" y="2388782"/>
                </a:cubicBezTo>
                <a:cubicBezTo>
                  <a:pt x="4390129" y="2398761"/>
                  <a:pt x="4403411" y="2402959"/>
                  <a:pt x="4414044" y="2410047"/>
                </a:cubicBezTo>
                <a:cubicBezTo>
                  <a:pt x="4421132" y="2420679"/>
                  <a:pt x="4429594" y="2430514"/>
                  <a:pt x="4435309" y="2441944"/>
                </a:cubicBezTo>
                <a:cubicBezTo>
                  <a:pt x="4440321" y="2451969"/>
                  <a:pt x="4436821" y="2467328"/>
                  <a:pt x="4445941" y="2473842"/>
                </a:cubicBezTo>
                <a:cubicBezTo>
                  <a:pt x="4464181" y="2486871"/>
                  <a:pt x="4509737" y="2495107"/>
                  <a:pt x="4509737" y="2495107"/>
                </a:cubicBezTo>
                <a:cubicBezTo>
                  <a:pt x="4516825" y="2516372"/>
                  <a:pt x="4509737" y="2551815"/>
                  <a:pt x="4531002" y="2558903"/>
                </a:cubicBezTo>
                <a:cubicBezTo>
                  <a:pt x="4541634" y="2562447"/>
                  <a:pt x="4552086" y="2566586"/>
                  <a:pt x="4562899" y="2569535"/>
                </a:cubicBezTo>
                <a:cubicBezTo>
                  <a:pt x="4591095" y="2577225"/>
                  <a:pt x="4620234" y="2581558"/>
                  <a:pt x="4647960" y="2590800"/>
                </a:cubicBezTo>
                <a:lnTo>
                  <a:pt x="4679858" y="2601433"/>
                </a:lnTo>
                <a:cubicBezTo>
                  <a:pt x="4683402" y="2615610"/>
                  <a:pt x="4684734" y="2630532"/>
                  <a:pt x="4690490" y="2643963"/>
                </a:cubicBezTo>
                <a:cubicBezTo>
                  <a:pt x="4708211" y="2685313"/>
                  <a:pt x="4736564" y="2692400"/>
                  <a:pt x="4775551" y="2718391"/>
                </a:cubicBezTo>
                <a:cubicBezTo>
                  <a:pt x="4825387" y="2751615"/>
                  <a:pt x="4794841" y="2737555"/>
                  <a:pt x="4871244" y="2750289"/>
                </a:cubicBezTo>
                <a:cubicBezTo>
                  <a:pt x="4878332" y="2771554"/>
                  <a:pt x="4887073" y="2792338"/>
                  <a:pt x="4892509" y="2814084"/>
                </a:cubicBezTo>
                <a:cubicBezTo>
                  <a:pt x="4900643" y="2846620"/>
                  <a:pt x="4899930" y="2864036"/>
                  <a:pt x="4924406" y="2888512"/>
                </a:cubicBezTo>
                <a:cubicBezTo>
                  <a:pt x="4933442" y="2897548"/>
                  <a:pt x="4945671" y="2902689"/>
                  <a:pt x="4956304" y="2909777"/>
                </a:cubicBezTo>
                <a:cubicBezTo>
                  <a:pt x="4952760" y="2941675"/>
                  <a:pt x="4953455" y="2974334"/>
                  <a:pt x="4945671" y="3005470"/>
                </a:cubicBezTo>
                <a:cubicBezTo>
                  <a:pt x="4942572" y="3017867"/>
                  <a:pt x="4930121" y="3025938"/>
                  <a:pt x="4924406" y="3037368"/>
                </a:cubicBezTo>
                <a:cubicBezTo>
                  <a:pt x="4919394" y="3047392"/>
                  <a:pt x="4916492" y="3058392"/>
                  <a:pt x="4913774" y="3069265"/>
                </a:cubicBezTo>
                <a:cubicBezTo>
                  <a:pt x="4895380" y="3142841"/>
                  <a:pt x="4916881" y="3101818"/>
                  <a:pt x="4881876" y="3154326"/>
                </a:cubicBezTo>
                <a:lnTo>
                  <a:pt x="4860611" y="3218121"/>
                </a:lnTo>
                <a:cubicBezTo>
                  <a:pt x="4857067" y="3228754"/>
                  <a:pt x="4859303" y="3243802"/>
                  <a:pt x="4849978" y="3250019"/>
                </a:cubicBezTo>
                <a:cubicBezTo>
                  <a:pt x="4773672" y="3300890"/>
                  <a:pt x="4804255" y="3274477"/>
                  <a:pt x="4754285" y="3324447"/>
                </a:cubicBezTo>
                <a:cubicBezTo>
                  <a:pt x="4728793" y="3400924"/>
                  <a:pt x="4759721" y="3305420"/>
                  <a:pt x="4733020" y="3398875"/>
                </a:cubicBezTo>
                <a:cubicBezTo>
                  <a:pt x="4729941" y="3409651"/>
                  <a:pt x="4729389" y="3422021"/>
                  <a:pt x="4722388" y="3430772"/>
                </a:cubicBezTo>
                <a:cubicBezTo>
                  <a:pt x="4714405" y="3440751"/>
                  <a:pt x="4701123" y="3444949"/>
                  <a:pt x="4690490" y="3452037"/>
                </a:cubicBezTo>
                <a:cubicBezTo>
                  <a:pt x="4705469" y="3624293"/>
                  <a:pt x="4676647" y="3640463"/>
                  <a:pt x="4733020" y="3739117"/>
                </a:cubicBezTo>
                <a:cubicBezTo>
                  <a:pt x="4739360" y="3750212"/>
                  <a:pt x="4747197" y="3760382"/>
                  <a:pt x="4754285" y="3771014"/>
                </a:cubicBezTo>
                <a:cubicBezTo>
                  <a:pt x="4757829" y="3788735"/>
                  <a:pt x="4760535" y="3806645"/>
                  <a:pt x="4764918" y="3824177"/>
                </a:cubicBezTo>
                <a:cubicBezTo>
                  <a:pt x="4767636" y="3835050"/>
                  <a:pt x="4775551" y="3844867"/>
                  <a:pt x="4775551" y="3856075"/>
                </a:cubicBezTo>
                <a:cubicBezTo>
                  <a:pt x="4775551" y="3912893"/>
                  <a:pt x="4770305" y="3969634"/>
                  <a:pt x="4764918" y="4026196"/>
                </a:cubicBezTo>
                <a:cubicBezTo>
                  <a:pt x="4759613" y="4081893"/>
                  <a:pt x="4763017" y="4070626"/>
                  <a:pt x="4733020" y="4100624"/>
                </a:cubicBezTo>
                <a:cubicBezTo>
                  <a:pt x="4731486" y="4108297"/>
                  <a:pt x="4721098" y="4171670"/>
                  <a:pt x="4711755" y="4185684"/>
                </a:cubicBezTo>
                <a:cubicBezTo>
                  <a:pt x="4703414" y="4198195"/>
                  <a:pt x="4689484" y="4206031"/>
                  <a:pt x="4679858" y="4217582"/>
                </a:cubicBezTo>
                <a:cubicBezTo>
                  <a:pt x="4671677" y="4227399"/>
                  <a:pt x="4669687" y="4243139"/>
                  <a:pt x="4658592" y="4249479"/>
                </a:cubicBezTo>
                <a:cubicBezTo>
                  <a:pt x="4642901" y="4258445"/>
                  <a:pt x="4622962" y="4255729"/>
                  <a:pt x="4605430" y="4260112"/>
                </a:cubicBezTo>
                <a:cubicBezTo>
                  <a:pt x="4594557" y="4262830"/>
                  <a:pt x="4584165" y="4267200"/>
                  <a:pt x="4573532" y="4270744"/>
                </a:cubicBezTo>
                <a:cubicBezTo>
                  <a:pt x="4566444" y="4277833"/>
                  <a:pt x="4560863" y="4286852"/>
                  <a:pt x="4552267" y="4292010"/>
                </a:cubicBezTo>
                <a:cubicBezTo>
                  <a:pt x="4542656" y="4297776"/>
                  <a:pt x="4528294" y="4294717"/>
                  <a:pt x="4520369" y="4302642"/>
                </a:cubicBezTo>
                <a:cubicBezTo>
                  <a:pt x="4412446" y="4410563"/>
                  <a:pt x="4577551" y="4292875"/>
                  <a:pt x="4467206" y="4366437"/>
                </a:cubicBezTo>
                <a:cubicBezTo>
                  <a:pt x="4463662" y="4384158"/>
                  <a:pt x="4464656" y="4403436"/>
                  <a:pt x="4456574" y="4419600"/>
                </a:cubicBezTo>
                <a:cubicBezTo>
                  <a:pt x="4449849" y="4433049"/>
                  <a:pt x="4436228" y="4441872"/>
                  <a:pt x="4424676" y="4451498"/>
                </a:cubicBezTo>
                <a:cubicBezTo>
                  <a:pt x="4405432" y="4467534"/>
                  <a:pt x="4392270" y="4473017"/>
                  <a:pt x="4371513" y="4483396"/>
                </a:cubicBezTo>
              </a:path>
            </a:pathLst>
          </a:custGeom>
          <a:solidFill>
            <a:srgbClr val="FF9900">
              <a:alpha val="14902"/>
            </a:srgbClr>
          </a:solidFill>
          <a:ln w="76200">
            <a:solidFill>
              <a:srgbClr val="FF9900"/>
            </a:solidFill>
            <a:round/>
            <a:headEnd/>
            <a:tailEnd/>
          </a:ln>
        </p:spPr>
        <p:txBody>
          <a:bodyPr lIns="71682" tIns="35841" rIns="71682" bIns="35841"/>
          <a:lstStyle/>
          <a:p>
            <a:endParaRPr lang="en-US"/>
          </a:p>
        </p:txBody>
      </p:sp>
      <p:sp>
        <p:nvSpPr>
          <p:cNvPr id="30" name="Forma livre 4"/>
          <p:cNvSpPr>
            <a:spLocks noChangeArrowheads="1"/>
          </p:cNvSpPr>
          <p:nvPr/>
        </p:nvSpPr>
        <p:spPr bwMode="auto">
          <a:xfrm>
            <a:off x="2484611" y="2380769"/>
            <a:ext cx="3568700" cy="3652838"/>
          </a:xfrm>
          <a:custGeom>
            <a:avLst/>
            <a:gdLst>
              <a:gd name="T0" fmla="*/ 11214 w 4550735"/>
              <a:gd name="T1" fmla="*/ 4538097 h 4472247"/>
              <a:gd name="T2" fmla="*/ 51583 w 4550735"/>
              <a:gd name="T3" fmla="*/ 4472202 h 4472247"/>
              <a:gd name="T4" fmla="*/ 65036 w 4550735"/>
              <a:gd name="T5" fmla="*/ 4274548 h 4472247"/>
              <a:gd name="T6" fmla="*/ 74008 w 4550735"/>
              <a:gd name="T7" fmla="*/ 4087877 h 4472247"/>
              <a:gd name="T8" fmla="*/ 82979 w 4550735"/>
              <a:gd name="T9" fmla="*/ 3879243 h 4472247"/>
              <a:gd name="T10" fmla="*/ 107649 w 4550735"/>
              <a:gd name="T11" fmla="*/ 3615706 h 4472247"/>
              <a:gd name="T12" fmla="*/ 139047 w 4550735"/>
              <a:gd name="T13" fmla="*/ 3429032 h 4472247"/>
              <a:gd name="T14" fmla="*/ 161474 w 4550735"/>
              <a:gd name="T15" fmla="*/ 3308245 h 4472247"/>
              <a:gd name="T16" fmla="*/ 174929 w 4550735"/>
              <a:gd name="T17" fmla="*/ 3220396 h 4472247"/>
              <a:gd name="T18" fmla="*/ 195113 w 4550735"/>
              <a:gd name="T19" fmla="*/ 3055683 h 4472247"/>
              <a:gd name="T20" fmla="*/ 217541 w 4550735"/>
              <a:gd name="T21" fmla="*/ 2934897 h 4472247"/>
              <a:gd name="T22" fmla="*/ 235484 w 4550735"/>
              <a:gd name="T23" fmla="*/ 2770182 h 4472247"/>
              <a:gd name="T24" fmla="*/ 255667 w 4550735"/>
              <a:gd name="T25" fmla="*/ 2660375 h 4472247"/>
              <a:gd name="T26" fmla="*/ 266881 w 4550735"/>
              <a:gd name="T27" fmla="*/ 2495667 h 4472247"/>
              <a:gd name="T28" fmla="*/ 278094 w 4550735"/>
              <a:gd name="T29" fmla="*/ 2363892 h 4472247"/>
              <a:gd name="T30" fmla="*/ 291549 w 4550735"/>
              <a:gd name="T31" fmla="*/ 2133298 h 4472247"/>
              <a:gd name="T32" fmla="*/ 311734 w 4550735"/>
              <a:gd name="T33" fmla="*/ 2023491 h 4472247"/>
              <a:gd name="T34" fmla="*/ 322947 w 4550735"/>
              <a:gd name="T35" fmla="*/ 1628182 h 4472247"/>
              <a:gd name="T36" fmla="*/ 338646 w 4550735"/>
              <a:gd name="T37" fmla="*/ 1540333 h 4472247"/>
              <a:gd name="T38" fmla="*/ 358830 w 4550735"/>
              <a:gd name="T39" fmla="*/ 1079144 h 4472247"/>
              <a:gd name="T40" fmla="*/ 374529 w 4550735"/>
              <a:gd name="T41" fmla="*/ 760699 h 4472247"/>
              <a:gd name="T42" fmla="*/ 387985 w 4550735"/>
              <a:gd name="T43" fmla="*/ 552062 h 4472247"/>
              <a:gd name="T44" fmla="*/ 399199 w 4550735"/>
              <a:gd name="T45" fmla="*/ 200678 h 4472247"/>
              <a:gd name="T46" fmla="*/ 437325 w 4550735"/>
              <a:gd name="T47" fmla="*/ 57927 h 4472247"/>
              <a:gd name="T48" fmla="*/ 450780 w 4550735"/>
              <a:gd name="T49" fmla="*/ 420291 h 4472247"/>
              <a:gd name="T50" fmla="*/ 468722 w 4550735"/>
              <a:gd name="T51" fmla="*/ 606967 h 4472247"/>
              <a:gd name="T52" fmla="*/ 479935 w 4550735"/>
              <a:gd name="T53" fmla="*/ 749721 h 4472247"/>
              <a:gd name="T54" fmla="*/ 488906 w 4550735"/>
              <a:gd name="T55" fmla="*/ 1046201 h 4472247"/>
              <a:gd name="T56" fmla="*/ 497877 w 4550735"/>
              <a:gd name="T57" fmla="*/ 1199933 h 4472247"/>
              <a:gd name="T58" fmla="*/ 515817 w 4550735"/>
              <a:gd name="T59" fmla="*/ 1331703 h 4472247"/>
              <a:gd name="T60" fmla="*/ 527032 w 4550735"/>
              <a:gd name="T61" fmla="*/ 1463471 h 4472247"/>
              <a:gd name="T62" fmla="*/ 536002 w 4550735"/>
              <a:gd name="T63" fmla="*/ 1606220 h 4472247"/>
              <a:gd name="T64" fmla="*/ 562914 w 4550735"/>
              <a:gd name="T65" fmla="*/ 1913683 h 4472247"/>
              <a:gd name="T66" fmla="*/ 585342 w 4550735"/>
              <a:gd name="T67" fmla="*/ 2100357 h 4472247"/>
              <a:gd name="T68" fmla="*/ 596555 w 4550735"/>
              <a:gd name="T69" fmla="*/ 2276052 h 4472247"/>
              <a:gd name="T70" fmla="*/ 610011 w 4550735"/>
              <a:gd name="T71" fmla="*/ 2440764 h 4472247"/>
              <a:gd name="T72" fmla="*/ 630194 w 4550735"/>
              <a:gd name="T73" fmla="*/ 2583512 h 4472247"/>
              <a:gd name="T74" fmla="*/ 645894 w 4550735"/>
              <a:gd name="T75" fmla="*/ 2715280 h 4472247"/>
              <a:gd name="T76" fmla="*/ 668321 w 4550735"/>
              <a:gd name="T77" fmla="*/ 2814110 h 4472247"/>
              <a:gd name="T78" fmla="*/ 681777 w 4550735"/>
              <a:gd name="T79" fmla="*/ 3011763 h 4472247"/>
              <a:gd name="T80" fmla="*/ 731116 w 4550735"/>
              <a:gd name="T81" fmla="*/ 3110588 h 4472247"/>
              <a:gd name="T82" fmla="*/ 755785 w 4550735"/>
              <a:gd name="T83" fmla="*/ 3253339 h 4472247"/>
              <a:gd name="T84" fmla="*/ 782697 w 4550735"/>
              <a:gd name="T85" fmla="*/ 3363148 h 4472247"/>
              <a:gd name="T86" fmla="*/ 809611 w 4550735"/>
              <a:gd name="T87" fmla="*/ 3472954 h 4472247"/>
              <a:gd name="T88" fmla="*/ 832036 w 4550735"/>
              <a:gd name="T89" fmla="*/ 3593746 h 4472247"/>
              <a:gd name="T90" fmla="*/ 847735 w 4550735"/>
              <a:gd name="T91" fmla="*/ 3670605 h 4472247"/>
              <a:gd name="T92" fmla="*/ 867919 w 4550735"/>
              <a:gd name="T93" fmla="*/ 4043951 h 4472247"/>
              <a:gd name="T94" fmla="*/ 879133 w 4550735"/>
              <a:gd name="T95" fmla="*/ 4274548 h 4472247"/>
              <a:gd name="T96" fmla="*/ 892589 w 4550735"/>
              <a:gd name="T97" fmla="*/ 4384363 h 4472247"/>
              <a:gd name="T98" fmla="*/ 903803 w 4550735"/>
              <a:gd name="T99" fmla="*/ 4483187 h 4472247"/>
              <a:gd name="T100" fmla="*/ 928472 w 4550735"/>
              <a:gd name="T101" fmla="*/ 4571039 h 4472247"/>
              <a:gd name="T102" fmla="*/ 955384 w 4550735"/>
              <a:gd name="T103" fmla="*/ 4614960 h 447224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550735"/>
              <a:gd name="T157" fmla="*/ 0 h 4472247"/>
              <a:gd name="T158" fmla="*/ 4550735 w 4550735"/>
              <a:gd name="T159" fmla="*/ 4472247 h 447224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550735" h="4472247">
                <a:moveTo>
                  <a:pt x="0" y="4436703"/>
                </a:moveTo>
                <a:cubicBezTo>
                  <a:pt x="7088" y="4426070"/>
                  <a:pt x="11286" y="4412788"/>
                  <a:pt x="21265" y="4404805"/>
                </a:cubicBezTo>
                <a:cubicBezTo>
                  <a:pt x="30017" y="4397804"/>
                  <a:pt x="42222" y="4396604"/>
                  <a:pt x="53163" y="4394173"/>
                </a:cubicBezTo>
                <a:cubicBezTo>
                  <a:pt x="82566" y="4387639"/>
                  <a:pt x="120133" y="4387269"/>
                  <a:pt x="148856" y="4372907"/>
                </a:cubicBezTo>
                <a:cubicBezTo>
                  <a:pt x="160285" y="4367192"/>
                  <a:pt x="169076" y="4356832"/>
                  <a:pt x="180753" y="4351642"/>
                </a:cubicBezTo>
                <a:cubicBezTo>
                  <a:pt x="201237" y="4342538"/>
                  <a:pt x="244549" y="4330377"/>
                  <a:pt x="244549" y="4330377"/>
                </a:cubicBezTo>
                <a:cubicBezTo>
                  <a:pt x="262981" y="4201345"/>
                  <a:pt x="245759" y="4303666"/>
                  <a:pt x="265814" y="4213419"/>
                </a:cubicBezTo>
                <a:cubicBezTo>
                  <a:pt x="269734" y="4195777"/>
                  <a:pt x="267480" y="4175947"/>
                  <a:pt x="276446" y="4160256"/>
                </a:cubicBezTo>
                <a:cubicBezTo>
                  <a:pt x="282786" y="4149161"/>
                  <a:pt x="297711" y="4146079"/>
                  <a:pt x="308344" y="4138991"/>
                </a:cubicBezTo>
                <a:cubicBezTo>
                  <a:pt x="311888" y="4117726"/>
                  <a:pt x="315928" y="4096538"/>
                  <a:pt x="318977" y="4075196"/>
                </a:cubicBezTo>
                <a:cubicBezTo>
                  <a:pt x="323018" y="4046909"/>
                  <a:pt x="322091" y="4017702"/>
                  <a:pt x="329609" y="3990135"/>
                </a:cubicBezTo>
                <a:cubicBezTo>
                  <a:pt x="332971" y="3977807"/>
                  <a:pt x="345159" y="3969667"/>
                  <a:pt x="350874" y="3958238"/>
                </a:cubicBezTo>
                <a:cubicBezTo>
                  <a:pt x="355886" y="3948213"/>
                  <a:pt x="357963" y="3936973"/>
                  <a:pt x="361507" y="3926340"/>
                </a:cubicBezTo>
                <a:cubicBezTo>
                  <a:pt x="365051" y="3890898"/>
                  <a:pt x="365575" y="3855023"/>
                  <a:pt x="372139" y="3820014"/>
                </a:cubicBezTo>
                <a:cubicBezTo>
                  <a:pt x="376270" y="3797983"/>
                  <a:pt x="386316" y="3777484"/>
                  <a:pt x="393404" y="3756219"/>
                </a:cubicBezTo>
                <a:cubicBezTo>
                  <a:pt x="396948" y="3745586"/>
                  <a:pt x="402194" y="3735376"/>
                  <a:pt x="404037" y="3724321"/>
                </a:cubicBezTo>
                <a:cubicBezTo>
                  <a:pt x="409352" y="3692434"/>
                  <a:pt x="417214" y="3624813"/>
                  <a:pt x="435935" y="3596731"/>
                </a:cubicBezTo>
                <a:cubicBezTo>
                  <a:pt x="486806" y="3520424"/>
                  <a:pt x="460393" y="3551007"/>
                  <a:pt x="510363" y="3501038"/>
                </a:cubicBezTo>
                <a:cubicBezTo>
                  <a:pt x="539710" y="3412995"/>
                  <a:pt x="519194" y="3455894"/>
                  <a:pt x="574158" y="3373447"/>
                </a:cubicBezTo>
                <a:cubicBezTo>
                  <a:pt x="581246" y="3362814"/>
                  <a:pt x="583300" y="3345590"/>
                  <a:pt x="595423" y="3341549"/>
                </a:cubicBezTo>
                <a:lnTo>
                  <a:pt x="659218" y="3320284"/>
                </a:lnTo>
                <a:cubicBezTo>
                  <a:pt x="715924" y="3235227"/>
                  <a:pt x="641498" y="3338004"/>
                  <a:pt x="712381" y="3267121"/>
                </a:cubicBezTo>
                <a:cubicBezTo>
                  <a:pt x="721417" y="3258085"/>
                  <a:pt x="725465" y="3245041"/>
                  <a:pt x="733646" y="3235224"/>
                </a:cubicBezTo>
                <a:cubicBezTo>
                  <a:pt x="743272" y="3223672"/>
                  <a:pt x="755918" y="3214878"/>
                  <a:pt x="765544" y="3203326"/>
                </a:cubicBezTo>
                <a:cubicBezTo>
                  <a:pt x="773725" y="3193509"/>
                  <a:pt x="781094" y="3182858"/>
                  <a:pt x="786809" y="3171428"/>
                </a:cubicBezTo>
                <a:cubicBezTo>
                  <a:pt x="791821" y="3161404"/>
                  <a:pt x="790441" y="3148283"/>
                  <a:pt x="797442" y="3139531"/>
                </a:cubicBezTo>
                <a:cubicBezTo>
                  <a:pt x="805425" y="3129553"/>
                  <a:pt x="818707" y="3125354"/>
                  <a:pt x="829339" y="3118266"/>
                </a:cubicBezTo>
                <a:cubicBezTo>
                  <a:pt x="832883" y="3107633"/>
                  <a:pt x="834960" y="3096393"/>
                  <a:pt x="839972" y="3086368"/>
                </a:cubicBezTo>
                <a:cubicBezTo>
                  <a:pt x="854776" y="3056760"/>
                  <a:pt x="869618" y="3046089"/>
                  <a:pt x="893135" y="3022573"/>
                </a:cubicBezTo>
                <a:cubicBezTo>
                  <a:pt x="898928" y="3005193"/>
                  <a:pt x="907675" y="2969625"/>
                  <a:pt x="925032" y="2958777"/>
                </a:cubicBezTo>
                <a:cubicBezTo>
                  <a:pt x="944040" y="2946897"/>
                  <a:pt x="988828" y="2937512"/>
                  <a:pt x="988828" y="2937512"/>
                </a:cubicBezTo>
                <a:cubicBezTo>
                  <a:pt x="1015550" y="2857342"/>
                  <a:pt x="979505" y="2956155"/>
                  <a:pt x="1020725" y="2873717"/>
                </a:cubicBezTo>
                <a:cubicBezTo>
                  <a:pt x="1025737" y="2863692"/>
                  <a:pt x="1025915" y="2851616"/>
                  <a:pt x="1031358" y="2841819"/>
                </a:cubicBezTo>
                <a:cubicBezTo>
                  <a:pt x="1043770" y="2819478"/>
                  <a:pt x="1059711" y="2799289"/>
                  <a:pt x="1073888" y="2778024"/>
                </a:cubicBezTo>
                <a:cubicBezTo>
                  <a:pt x="1080976" y="2767391"/>
                  <a:pt x="1091112" y="2758249"/>
                  <a:pt x="1095153" y="2746126"/>
                </a:cubicBezTo>
                <a:cubicBezTo>
                  <a:pt x="1102241" y="2724861"/>
                  <a:pt x="1103984" y="2700982"/>
                  <a:pt x="1116418" y="2682331"/>
                </a:cubicBezTo>
                <a:cubicBezTo>
                  <a:pt x="1181869" y="2584153"/>
                  <a:pt x="1098346" y="2704921"/>
                  <a:pt x="1158949" y="2629168"/>
                </a:cubicBezTo>
                <a:cubicBezTo>
                  <a:pt x="1166932" y="2619189"/>
                  <a:pt x="1171178" y="2606306"/>
                  <a:pt x="1180214" y="2597270"/>
                </a:cubicBezTo>
                <a:cubicBezTo>
                  <a:pt x="1189250" y="2588234"/>
                  <a:pt x="1201479" y="2583093"/>
                  <a:pt x="1212111" y="2576005"/>
                </a:cubicBezTo>
                <a:cubicBezTo>
                  <a:pt x="1219200" y="2554740"/>
                  <a:pt x="1229692" y="2534320"/>
                  <a:pt x="1233377" y="2512210"/>
                </a:cubicBezTo>
                <a:cubicBezTo>
                  <a:pt x="1236921" y="2490945"/>
                  <a:pt x="1237192" y="2468866"/>
                  <a:pt x="1244009" y="2448414"/>
                </a:cubicBezTo>
                <a:cubicBezTo>
                  <a:pt x="1248050" y="2436291"/>
                  <a:pt x="1259559" y="2427946"/>
                  <a:pt x="1265274" y="2416517"/>
                </a:cubicBezTo>
                <a:cubicBezTo>
                  <a:pt x="1270286" y="2406492"/>
                  <a:pt x="1272363" y="2395252"/>
                  <a:pt x="1275907" y="2384619"/>
                </a:cubicBezTo>
                <a:cubicBezTo>
                  <a:pt x="1279451" y="2356266"/>
                  <a:pt x="1274934" y="2325670"/>
                  <a:pt x="1286539" y="2299559"/>
                </a:cubicBezTo>
                <a:cubicBezTo>
                  <a:pt x="1291091" y="2289317"/>
                  <a:pt x="1309685" y="2295928"/>
                  <a:pt x="1318437" y="2288926"/>
                </a:cubicBezTo>
                <a:cubicBezTo>
                  <a:pt x="1337174" y="2273936"/>
                  <a:pt x="1343331" y="2246143"/>
                  <a:pt x="1350335" y="2225131"/>
                </a:cubicBezTo>
                <a:cubicBezTo>
                  <a:pt x="1353879" y="2182601"/>
                  <a:pt x="1352597" y="2139389"/>
                  <a:pt x="1360967" y="2097540"/>
                </a:cubicBezTo>
                <a:cubicBezTo>
                  <a:pt x="1363473" y="2085009"/>
                  <a:pt x="1377745" y="2077607"/>
                  <a:pt x="1382232" y="2065642"/>
                </a:cubicBezTo>
                <a:cubicBezTo>
                  <a:pt x="1388577" y="2048721"/>
                  <a:pt x="1385746" y="2029090"/>
                  <a:pt x="1392865" y="2012480"/>
                </a:cubicBezTo>
                <a:cubicBezTo>
                  <a:pt x="1396814" y="2003266"/>
                  <a:pt x="1406302" y="1997476"/>
                  <a:pt x="1414130" y="1991214"/>
                </a:cubicBezTo>
                <a:cubicBezTo>
                  <a:pt x="1443574" y="1967659"/>
                  <a:pt x="1444236" y="1970546"/>
                  <a:pt x="1477925" y="1959317"/>
                </a:cubicBezTo>
                <a:cubicBezTo>
                  <a:pt x="1490606" y="1940295"/>
                  <a:pt x="1508130" y="1920070"/>
                  <a:pt x="1509823" y="1895521"/>
                </a:cubicBezTo>
                <a:cubicBezTo>
                  <a:pt x="1516168" y="1803523"/>
                  <a:pt x="1514322" y="1711088"/>
                  <a:pt x="1520456" y="1619075"/>
                </a:cubicBezTo>
                <a:cubicBezTo>
                  <a:pt x="1521428" y="1604494"/>
                  <a:pt x="1525332" y="1589976"/>
                  <a:pt x="1531088" y="1576545"/>
                </a:cubicBezTo>
                <a:cubicBezTo>
                  <a:pt x="1536122" y="1564799"/>
                  <a:pt x="1546638" y="1556077"/>
                  <a:pt x="1552353" y="1544647"/>
                </a:cubicBezTo>
                <a:cubicBezTo>
                  <a:pt x="1557365" y="1534622"/>
                  <a:pt x="1555061" y="1520674"/>
                  <a:pt x="1562986" y="1512749"/>
                </a:cubicBezTo>
                <a:cubicBezTo>
                  <a:pt x="1574194" y="1501541"/>
                  <a:pt x="1593005" y="1501215"/>
                  <a:pt x="1605516" y="1491484"/>
                </a:cubicBezTo>
                <a:cubicBezTo>
                  <a:pt x="1625298" y="1476098"/>
                  <a:pt x="1658679" y="1438321"/>
                  <a:pt x="1658679" y="1438321"/>
                </a:cubicBezTo>
                <a:cubicBezTo>
                  <a:pt x="1685865" y="1356759"/>
                  <a:pt x="1664855" y="1428576"/>
                  <a:pt x="1679944" y="1257568"/>
                </a:cubicBezTo>
                <a:cubicBezTo>
                  <a:pt x="1686205" y="1186607"/>
                  <a:pt x="1693342" y="1115718"/>
                  <a:pt x="1701209" y="1044917"/>
                </a:cubicBezTo>
                <a:cubicBezTo>
                  <a:pt x="1702037" y="1037468"/>
                  <a:pt x="1717121" y="892639"/>
                  <a:pt x="1722474" y="874796"/>
                </a:cubicBezTo>
                <a:cubicBezTo>
                  <a:pt x="1726146" y="862556"/>
                  <a:pt x="1736651" y="853531"/>
                  <a:pt x="1743739" y="842898"/>
                </a:cubicBezTo>
                <a:cubicBezTo>
                  <a:pt x="1748558" y="823624"/>
                  <a:pt x="1767009" y="745201"/>
                  <a:pt x="1775637" y="736573"/>
                </a:cubicBezTo>
                <a:lnTo>
                  <a:pt x="1796902" y="715307"/>
                </a:lnTo>
                <a:cubicBezTo>
                  <a:pt x="1800446" y="662144"/>
                  <a:pt x="1795332" y="607683"/>
                  <a:pt x="1807535" y="555819"/>
                </a:cubicBezTo>
                <a:cubicBezTo>
                  <a:pt x="1810462" y="543380"/>
                  <a:pt x="1835065" y="546563"/>
                  <a:pt x="1839432" y="534554"/>
                </a:cubicBezTo>
                <a:cubicBezTo>
                  <a:pt x="1850400" y="504392"/>
                  <a:pt x="1845526" y="470632"/>
                  <a:pt x="1850065" y="438861"/>
                </a:cubicBezTo>
                <a:cubicBezTo>
                  <a:pt x="1856481" y="393949"/>
                  <a:pt x="1858960" y="390909"/>
                  <a:pt x="1871330" y="353800"/>
                </a:cubicBezTo>
                <a:cubicBezTo>
                  <a:pt x="1872501" y="343262"/>
                  <a:pt x="1884642" y="218171"/>
                  <a:pt x="1892595" y="194312"/>
                </a:cubicBezTo>
                <a:cubicBezTo>
                  <a:pt x="1896636" y="182189"/>
                  <a:pt x="1906772" y="173047"/>
                  <a:pt x="1913860" y="162414"/>
                </a:cubicBezTo>
                <a:cubicBezTo>
                  <a:pt x="1917404" y="144693"/>
                  <a:pt x="1921260" y="127032"/>
                  <a:pt x="1924493" y="109252"/>
                </a:cubicBezTo>
                <a:cubicBezTo>
                  <a:pt x="1944357" y="0"/>
                  <a:pt x="1910124" y="43533"/>
                  <a:pt x="2073349" y="56089"/>
                </a:cubicBezTo>
                <a:cubicBezTo>
                  <a:pt x="2076893" y="77354"/>
                  <a:pt x="2073285" y="101166"/>
                  <a:pt x="2083981" y="119884"/>
                </a:cubicBezTo>
                <a:cubicBezTo>
                  <a:pt x="2089542" y="129615"/>
                  <a:pt x="2112583" y="119805"/>
                  <a:pt x="2115879" y="130517"/>
                </a:cubicBezTo>
                <a:cubicBezTo>
                  <a:pt x="2131238" y="180434"/>
                  <a:pt x="2122775" y="363857"/>
                  <a:pt x="2137144" y="406963"/>
                </a:cubicBezTo>
                <a:cubicBezTo>
                  <a:pt x="2141765" y="420826"/>
                  <a:pt x="2165497" y="414052"/>
                  <a:pt x="2179674" y="417596"/>
                </a:cubicBezTo>
                <a:cubicBezTo>
                  <a:pt x="2183218" y="435317"/>
                  <a:pt x="2185924" y="453227"/>
                  <a:pt x="2190307" y="470759"/>
                </a:cubicBezTo>
                <a:cubicBezTo>
                  <a:pt x="2205953" y="533342"/>
                  <a:pt x="2209247" y="484067"/>
                  <a:pt x="2222204" y="587717"/>
                </a:cubicBezTo>
                <a:cubicBezTo>
                  <a:pt x="2225748" y="616070"/>
                  <a:pt x="2227725" y="644664"/>
                  <a:pt x="2232837" y="672777"/>
                </a:cubicBezTo>
                <a:cubicBezTo>
                  <a:pt x="2234842" y="683804"/>
                  <a:pt x="2236469" y="695923"/>
                  <a:pt x="2243470" y="704675"/>
                </a:cubicBezTo>
                <a:cubicBezTo>
                  <a:pt x="2251453" y="714653"/>
                  <a:pt x="2264735" y="718852"/>
                  <a:pt x="2275367" y="725940"/>
                </a:cubicBezTo>
                <a:cubicBezTo>
                  <a:pt x="2304875" y="814460"/>
                  <a:pt x="2275626" y="717771"/>
                  <a:pt x="2296632" y="917326"/>
                </a:cubicBezTo>
                <a:cubicBezTo>
                  <a:pt x="2298162" y="931859"/>
                  <a:pt x="2304095" y="945591"/>
                  <a:pt x="2307265" y="959856"/>
                </a:cubicBezTo>
                <a:cubicBezTo>
                  <a:pt x="2311185" y="977498"/>
                  <a:pt x="2313514" y="995487"/>
                  <a:pt x="2317897" y="1013019"/>
                </a:cubicBezTo>
                <a:cubicBezTo>
                  <a:pt x="2320615" y="1023892"/>
                  <a:pt x="2325812" y="1034044"/>
                  <a:pt x="2328530" y="1044917"/>
                </a:cubicBezTo>
                <a:cubicBezTo>
                  <a:pt x="2332913" y="1062449"/>
                  <a:pt x="2334408" y="1080645"/>
                  <a:pt x="2339163" y="1098080"/>
                </a:cubicBezTo>
                <a:cubicBezTo>
                  <a:pt x="2345061" y="1119705"/>
                  <a:pt x="2353340" y="1140610"/>
                  <a:pt x="2360428" y="1161875"/>
                </a:cubicBezTo>
                <a:lnTo>
                  <a:pt x="2371060" y="1193773"/>
                </a:lnTo>
                <a:cubicBezTo>
                  <a:pt x="2374604" y="1204405"/>
                  <a:pt x="2373768" y="1217745"/>
                  <a:pt x="2381693" y="1225670"/>
                </a:cubicBezTo>
                <a:lnTo>
                  <a:pt x="2445488" y="1289466"/>
                </a:lnTo>
                <a:cubicBezTo>
                  <a:pt x="2449032" y="1300098"/>
                  <a:pt x="2454116" y="1310336"/>
                  <a:pt x="2456121" y="1321363"/>
                </a:cubicBezTo>
                <a:cubicBezTo>
                  <a:pt x="2461233" y="1349476"/>
                  <a:pt x="2455148" y="1380312"/>
                  <a:pt x="2466753" y="1406424"/>
                </a:cubicBezTo>
                <a:cubicBezTo>
                  <a:pt x="2471305" y="1416666"/>
                  <a:pt x="2488018" y="1413512"/>
                  <a:pt x="2498651" y="1417056"/>
                </a:cubicBezTo>
                <a:cubicBezTo>
                  <a:pt x="2502195" y="1427689"/>
                  <a:pt x="2507085" y="1437964"/>
                  <a:pt x="2509283" y="1448954"/>
                </a:cubicBezTo>
                <a:cubicBezTo>
                  <a:pt x="2514198" y="1473529"/>
                  <a:pt x="2512715" y="1499378"/>
                  <a:pt x="2519916" y="1523382"/>
                </a:cubicBezTo>
                <a:cubicBezTo>
                  <a:pt x="2523588" y="1535622"/>
                  <a:pt x="2533000" y="1545463"/>
                  <a:pt x="2541181" y="1555280"/>
                </a:cubicBezTo>
                <a:cubicBezTo>
                  <a:pt x="2557977" y="1575435"/>
                  <a:pt x="2581081" y="1596494"/>
                  <a:pt x="2604977" y="1608442"/>
                </a:cubicBezTo>
                <a:cubicBezTo>
                  <a:pt x="2615001" y="1613454"/>
                  <a:pt x="2626242" y="1615531"/>
                  <a:pt x="2636874" y="1619075"/>
                </a:cubicBezTo>
                <a:cubicBezTo>
                  <a:pt x="2706328" y="1723258"/>
                  <a:pt x="2600556" y="1552844"/>
                  <a:pt x="2668772" y="1852991"/>
                </a:cubicBezTo>
                <a:cubicBezTo>
                  <a:pt x="2672699" y="1870271"/>
                  <a:pt x="2697125" y="1874256"/>
                  <a:pt x="2711302" y="1884889"/>
                </a:cubicBezTo>
                <a:cubicBezTo>
                  <a:pt x="2714846" y="1930963"/>
                  <a:pt x="2703732" y="1980638"/>
                  <a:pt x="2721935" y="2023112"/>
                </a:cubicBezTo>
                <a:cubicBezTo>
                  <a:pt x="2729054" y="2039722"/>
                  <a:pt x="2768385" y="2016966"/>
                  <a:pt x="2775097" y="2033745"/>
                </a:cubicBezTo>
                <a:cubicBezTo>
                  <a:pt x="2793572" y="2079932"/>
                  <a:pt x="2779918" y="2133196"/>
                  <a:pt x="2785730" y="2182600"/>
                </a:cubicBezTo>
                <a:cubicBezTo>
                  <a:pt x="2787040" y="2193731"/>
                  <a:pt x="2792819" y="2203865"/>
                  <a:pt x="2796363" y="2214498"/>
                </a:cubicBezTo>
                <a:cubicBezTo>
                  <a:pt x="2806995" y="2210954"/>
                  <a:pt x="2817854" y="2199704"/>
                  <a:pt x="2828260" y="2203866"/>
                </a:cubicBezTo>
                <a:cubicBezTo>
                  <a:pt x="2847702" y="2211643"/>
                  <a:pt x="2870493" y="2298667"/>
                  <a:pt x="2870790" y="2299559"/>
                </a:cubicBezTo>
                <a:lnTo>
                  <a:pt x="2881423" y="2331456"/>
                </a:lnTo>
                <a:lnTo>
                  <a:pt x="2892056" y="2363354"/>
                </a:lnTo>
                <a:cubicBezTo>
                  <a:pt x="2895600" y="2388163"/>
                  <a:pt x="2892510" y="2414881"/>
                  <a:pt x="2902688" y="2437782"/>
                </a:cubicBezTo>
                <a:cubicBezTo>
                  <a:pt x="2907878" y="2449459"/>
                  <a:pt x="2925550" y="2450011"/>
                  <a:pt x="2934586" y="2459047"/>
                </a:cubicBezTo>
                <a:cubicBezTo>
                  <a:pt x="2982680" y="2507141"/>
                  <a:pt x="2925650" y="2480879"/>
                  <a:pt x="2987749" y="2501577"/>
                </a:cubicBezTo>
                <a:lnTo>
                  <a:pt x="3030279" y="2565373"/>
                </a:lnTo>
                <a:cubicBezTo>
                  <a:pt x="3037367" y="2576005"/>
                  <a:pt x="3047503" y="2585147"/>
                  <a:pt x="3051544" y="2597270"/>
                </a:cubicBezTo>
                <a:cubicBezTo>
                  <a:pt x="3055088" y="2607903"/>
                  <a:pt x="3055176" y="2620416"/>
                  <a:pt x="3062177" y="2629168"/>
                </a:cubicBezTo>
                <a:cubicBezTo>
                  <a:pt x="3070160" y="2639146"/>
                  <a:pt x="3083442" y="2643345"/>
                  <a:pt x="3094074" y="2650433"/>
                </a:cubicBezTo>
                <a:cubicBezTo>
                  <a:pt x="3155017" y="2741848"/>
                  <a:pt x="3073869" y="2634269"/>
                  <a:pt x="3147237" y="2692963"/>
                </a:cubicBezTo>
                <a:cubicBezTo>
                  <a:pt x="3157216" y="2700946"/>
                  <a:pt x="3163312" y="2713184"/>
                  <a:pt x="3168502" y="2724861"/>
                </a:cubicBezTo>
                <a:cubicBezTo>
                  <a:pt x="3177606" y="2745344"/>
                  <a:pt x="3168502" y="2781567"/>
                  <a:pt x="3189767" y="2788656"/>
                </a:cubicBezTo>
                <a:lnTo>
                  <a:pt x="3221665" y="2799289"/>
                </a:lnTo>
                <a:cubicBezTo>
                  <a:pt x="3225209" y="2838275"/>
                  <a:pt x="3213737" y="2881779"/>
                  <a:pt x="3232297" y="2916247"/>
                </a:cubicBezTo>
                <a:cubicBezTo>
                  <a:pt x="3243230" y="2936551"/>
                  <a:pt x="3375792" y="2947475"/>
                  <a:pt x="3381153" y="2948145"/>
                </a:cubicBezTo>
                <a:cubicBezTo>
                  <a:pt x="3407096" y="2956792"/>
                  <a:pt x="3424337" y="2959430"/>
                  <a:pt x="3444949" y="2980042"/>
                </a:cubicBezTo>
                <a:cubicBezTo>
                  <a:pt x="3453985" y="2989078"/>
                  <a:pt x="3459126" y="3001307"/>
                  <a:pt x="3466214" y="3011940"/>
                </a:cubicBezTo>
                <a:cubicBezTo>
                  <a:pt x="3479674" y="3052319"/>
                  <a:pt x="3480055" y="3085163"/>
                  <a:pt x="3519377" y="3107633"/>
                </a:cubicBezTo>
                <a:cubicBezTo>
                  <a:pt x="3532065" y="3114883"/>
                  <a:pt x="3547730" y="3114722"/>
                  <a:pt x="3561907" y="3118266"/>
                </a:cubicBezTo>
                <a:cubicBezTo>
                  <a:pt x="3568995" y="3128898"/>
                  <a:pt x="3577457" y="3138733"/>
                  <a:pt x="3583172" y="3150163"/>
                </a:cubicBezTo>
                <a:cubicBezTo>
                  <a:pt x="3588184" y="3160188"/>
                  <a:pt x="3585879" y="3174136"/>
                  <a:pt x="3593804" y="3182061"/>
                </a:cubicBezTo>
                <a:cubicBezTo>
                  <a:pt x="3630362" y="3218619"/>
                  <a:pt x="3649388" y="3221853"/>
                  <a:pt x="3689497" y="3235224"/>
                </a:cubicBezTo>
                <a:cubicBezTo>
                  <a:pt x="3696586" y="3242312"/>
                  <a:pt x="3705605" y="3247893"/>
                  <a:pt x="3710763" y="3256489"/>
                </a:cubicBezTo>
                <a:cubicBezTo>
                  <a:pt x="3723973" y="3278505"/>
                  <a:pt x="3716846" y="3304151"/>
                  <a:pt x="3742660" y="3320284"/>
                </a:cubicBezTo>
                <a:cubicBezTo>
                  <a:pt x="3761668" y="3332164"/>
                  <a:pt x="3806456" y="3341549"/>
                  <a:pt x="3806456" y="3341549"/>
                </a:cubicBezTo>
                <a:cubicBezTo>
                  <a:pt x="3817088" y="3348637"/>
                  <a:pt x="3826388" y="3358327"/>
                  <a:pt x="3838353" y="3362814"/>
                </a:cubicBezTo>
                <a:cubicBezTo>
                  <a:pt x="3855274" y="3369160"/>
                  <a:pt x="3875825" y="3364481"/>
                  <a:pt x="3891516" y="3373447"/>
                </a:cubicBezTo>
                <a:cubicBezTo>
                  <a:pt x="3902611" y="3379787"/>
                  <a:pt x="3905693" y="3394712"/>
                  <a:pt x="3912781" y="3405345"/>
                </a:cubicBezTo>
                <a:cubicBezTo>
                  <a:pt x="3920915" y="3437880"/>
                  <a:pt x="3920204" y="3455298"/>
                  <a:pt x="3944679" y="3479773"/>
                </a:cubicBezTo>
                <a:cubicBezTo>
                  <a:pt x="3953715" y="3488809"/>
                  <a:pt x="3965944" y="3493950"/>
                  <a:pt x="3976577" y="3501038"/>
                </a:cubicBezTo>
                <a:cubicBezTo>
                  <a:pt x="3980121" y="3511670"/>
                  <a:pt x="3980208" y="3524184"/>
                  <a:pt x="3987209" y="3532935"/>
                </a:cubicBezTo>
                <a:cubicBezTo>
                  <a:pt x="3995192" y="3542914"/>
                  <a:pt x="4009128" y="3546217"/>
                  <a:pt x="4019107" y="3554200"/>
                </a:cubicBezTo>
                <a:cubicBezTo>
                  <a:pt x="4094860" y="3614803"/>
                  <a:pt x="3974092" y="3531280"/>
                  <a:pt x="4072270" y="3596731"/>
                </a:cubicBezTo>
                <a:cubicBezTo>
                  <a:pt x="4113476" y="3720353"/>
                  <a:pt x="4054687" y="3534183"/>
                  <a:pt x="4093535" y="3883810"/>
                </a:cubicBezTo>
                <a:cubicBezTo>
                  <a:pt x="4094946" y="3896510"/>
                  <a:pt x="4107712" y="3905075"/>
                  <a:pt x="4114800" y="3915707"/>
                </a:cubicBezTo>
                <a:cubicBezTo>
                  <a:pt x="4118344" y="3972414"/>
                  <a:pt x="4119484" y="4029323"/>
                  <a:pt x="4125432" y="4085828"/>
                </a:cubicBezTo>
                <a:cubicBezTo>
                  <a:pt x="4126605" y="4096974"/>
                  <a:pt x="4129063" y="4108974"/>
                  <a:pt x="4136065" y="4117726"/>
                </a:cubicBezTo>
                <a:cubicBezTo>
                  <a:pt x="4144048" y="4127705"/>
                  <a:pt x="4157330" y="4131903"/>
                  <a:pt x="4167963" y="4138991"/>
                </a:cubicBezTo>
                <a:cubicBezTo>
                  <a:pt x="4175051" y="4149624"/>
                  <a:pt x="4185187" y="4158766"/>
                  <a:pt x="4189228" y="4170889"/>
                </a:cubicBezTo>
                <a:cubicBezTo>
                  <a:pt x="4196045" y="4191341"/>
                  <a:pt x="4189164" y="4215966"/>
                  <a:pt x="4199860" y="4234684"/>
                </a:cubicBezTo>
                <a:cubicBezTo>
                  <a:pt x="4205421" y="4244415"/>
                  <a:pt x="4221733" y="4240305"/>
                  <a:pt x="4231758" y="4245317"/>
                </a:cubicBezTo>
                <a:cubicBezTo>
                  <a:pt x="4243188" y="4251032"/>
                  <a:pt x="4253023" y="4259494"/>
                  <a:pt x="4263656" y="4266582"/>
                </a:cubicBezTo>
                <a:cubicBezTo>
                  <a:pt x="4267200" y="4277215"/>
                  <a:pt x="4271209" y="4287703"/>
                  <a:pt x="4274288" y="4298480"/>
                </a:cubicBezTo>
                <a:cubicBezTo>
                  <a:pt x="4278302" y="4312531"/>
                  <a:pt x="4276815" y="4328851"/>
                  <a:pt x="4284921" y="4341010"/>
                </a:cubicBezTo>
                <a:cubicBezTo>
                  <a:pt x="4299607" y="4363039"/>
                  <a:pt x="4338008" y="4367572"/>
                  <a:pt x="4359349" y="4372907"/>
                </a:cubicBezTo>
                <a:cubicBezTo>
                  <a:pt x="4366437" y="4379996"/>
                  <a:pt x="4374352" y="4386345"/>
                  <a:pt x="4380614" y="4394173"/>
                </a:cubicBezTo>
                <a:cubicBezTo>
                  <a:pt x="4388597" y="4404151"/>
                  <a:pt x="4392843" y="4417034"/>
                  <a:pt x="4401879" y="4426070"/>
                </a:cubicBezTo>
                <a:cubicBezTo>
                  <a:pt x="4410915" y="4435106"/>
                  <a:pt x="4423144" y="4440247"/>
                  <a:pt x="4433777" y="4447335"/>
                </a:cubicBezTo>
                <a:cubicBezTo>
                  <a:pt x="4455042" y="4443791"/>
                  <a:pt x="4476527" y="4432026"/>
                  <a:pt x="4497572" y="4436703"/>
                </a:cubicBezTo>
                <a:cubicBezTo>
                  <a:pt x="4512251" y="4439965"/>
                  <a:pt x="4516576" y="4460864"/>
                  <a:pt x="4529470" y="4468600"/>
                </a:cubicBezTo>
                <a:cubicBezTo>
                  <a:pt x="4535548" y="4472247"/>
                  <a:pt x="4543647" y="4468600"/>
                  <a:pt x="4550735" y="4468600"/>
                </a:cubicBezTo>
              </a:path>
            </a:pathLst>
          </a:custGeom>
          <a:solidFill>
            <a:srgbClr val="FF3300">
              <a:alpha val="20000"/>
            </a:srgbClr>
          </a:solidFill>
          <a:ln w="76200">
            <a:solidFill>
              <a:srgbClr val="FF0000"/>
            </a:solidFill>
            <a:round/>
            <a:headEnd/>
            <a:tailEnd/>
          </a:ln>
        </p:spPr>
        <p:txBody>
          <a:bodyPr lIns="71682" tIns="35841" rIns="71682" bIns="35841"/>
          <a:lstStyle/>
          <a:p>
            <a:endParaRPr lang="en-US"/>
          </a:p>
        </p:txBody>
      </p:sp>
      <p:sp>
        <p:nvSpPr>
          <p:cNvPr id="31" name="CaixaDeTexto 2"/>
          <p:cNvSpPr txBox="1">
            <a:spLocks noChangeArrowheads="1"/>
          </p:cNvSpPr>
          <p:nvPr/>
        </p:nvSpPr>
        <p:spPr bwMode="auto">
          <a:xfrm>
            <a:off x="1187624" y="6041544"/>
            <a:ext cx="769937" cy="215900"/>
          </a:xfrm>
          <a:prstGeom prst="rect">
            <a:avLst/>
          </a:prstGeom>
          <a:noFill/>
          <a:ln w="19050">
            <a:noFill/>
            <a:miter lim="800000"/>
            <a:headEnd/>
            <a:tailEnd/>
          </a:ln>
        </p:spPr>
        <p:txBody>
          <a:bodyPr wrap="none" lIns="71682" tIns="35841" rIns="71682" bIns="35841">
            <a:spAutoFit/>
          </a:bodyPr>
          <a:lstStyle/>
          <a:p>
            <a:pPr>
              <a:defRPr/>
            </a:pPr>
            <a:r>
              <a:rPr lang="pt-BR" sz="900" dirty="0">
                <a:latin typeface="+mj-lt"/>
              </a:rPr>
              <a:t>Source: IBGE</a:t>
            </a:r>
          </a:p>
        </p:txBody>
      </p:sp>
      <p:sp>
        <p:nvSpPr>
          <p:cNvPr id="3" name="CaixaDeTexto 2"/>
          <p:cNvSpPr txBox="1"/>
          <p:nvPr/>
        </p:nvSpPr>
        <p:spPr>
          <a:xfrm>
            <a:off x="6581781" y="3646765"/>
            <a:ext cx="1734635" cy="646331"/>
          </a:xfrm>
          <a:prstGeom prst="rect">
            <a:avLst/>
          </a:prstGeom>
          <a:gradFill flip="none" rotWithShape="1">
            <a:gsLst>
              <a:gs pos="30410">
                <a:schemeClr val="accent1">
                  <a:lumMod val="40000"/>
                  <a:lumOff val="60000"/>
                </a:schemeClr>
              </a:gs>
              <a:gs pos="51000">
                <a:schemeClr val="accent6">
                  <a:lumMod val="60000"/>
                  <a:lumOff val="40000"/>
                </a:schemeClr>
              </a:gs>
              <a:gs pos="22000">
                <a:schemeClr val="tx2">
                  <a:lumMod val="40000"/>
                  <a:lumOff val="60000"/>
                </a:schemeClr>
              </a:gs>
              <a:gs pos="74000">
                <a:schemeClr val="accent1">
                  <a:tint val="44500"/>
                  <a:satMod val="160000"/>
                </a:schemeClr>
              </a:gs>
              <a:gs pos="99000">
                <a:schemeClr val="accent1">
                  <a:tint val="23500"/>
                  <a:satMod val="160000"/>
                </a:schemeClr>
              </a:gs>
            </a:gsLst>
            <a:lin ang="2700000" scaled="1"/>
            <a:tileRect/>
          </a:gradFill>
          <a:effectLst>
            <a:glow rad="228600">
              <a:schemeClr val="accent1">
                <a:satMod val="175000"/>
                <a:alpha val="40000"/>
              </a:schemeClr>
            </a:glow>
            <a:softEdge rad="127000"/>
          </a:effectLst>
        </p:spPr>
        <p:txBody>
          <a:bodyPr wrap="square" rtlCol="0">
            <a:spAutoFit/>
          </a:bodyPr>
          <a:lstStyle/>
          <a:p>
            <a:pPr algn="ctr">
              <a:spcBef>
                <a:spcPts val="1200"/>
              </a:spcBef>
              <a:spcAft>
                <a:spcPts val="1200"/>
              </a:spcAft>
            </a:pPr>
            <a:r>
              <a:rPr lang="pt-BR" b="1" dirty="0" smtClean="0"/>
              <a:t>BÔNUS DEMOGRÁFICO</a:t>
            </a:r>
            <a:endParaRPr lang="en-US" b="1" dirty="0"/>
          </a:p>
        </p:txBody>
      </p:sp>
    </p:spTree>
    <p:extLst>
      <p:ext uri="{BB962C8B-B14F-4D97-AF65-F5344CB8AC3E}">
        <p14:creationId xmlns:p14="http://schemas.microsoft.com/office/powerpoint/2010/main" val="20724632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12" descr="PDF Complete Special Edition"/>
          <p:cNvPicPr>
            <a:picLocks noChangeAspect="1"/>
          </p:cNvPicPr>
          <p:nvPr/>
        </p:nvPicPr>
        <p:blipFill rotWithShape="1">
          <a:blip r:embed="rId2" cstate="print">
            <a:extLst>
              <a:ext uri="{28A0092B-C50C-407E-A947-70E740481C1C}">
                <a14:useLocalDpi xmlns:a14="http://schemas.microsoft.com/office/drawing/2010/main" val="0"/>
              </a:ext>
            </a:extLst>
          </a:blip>
          <a:srcRect l="6727" t="15299" r="60182" b="2573"/>
          <a:stretch/>
        </p:blipFill>
        <p:spPr>
          <a:xfrm rot="20840168">
            <a:off x="4061004" y="1199756"/>
            <a:ext cx="1753817" cy="2365397"/>
          </a:xfrm>
          <a:prstGeom prst="rect">
            <a:avLst/>
          </a:prstGeom>
        </p:spPr>
      </p:pic>
      <p:pic>
        <p:nvPicPr>
          <p:cNvPr id="10" name="Picture 4" descr="http://imgs.zinio.com/magimages/117385323/2013/416261995_37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840168">
            <a:off x="2509560" y="1280095"/>
            <a:ext cx="2097993" cy="2744402"/>
          </a:xfrm>
          <a:prstGeom prst="rect">
            <a:avLst/>
          </a:prstGeom>
          <a:noFill/>
          <a:extLst>
            <a:ext uri="{909E8E84-426E-40DD-AFC4-6F175D3DCCD1}">
              <a14:hiddenFill xmlns:a14="http://schemas.microsoft.com/office/drawing/2010/main">
                <a:solidFill>
                  <a:srgbClr val="FFFFFF"/>
                </a:solidFill>
              </a14:hiddenFill>
            </a:ext>
          </a:extLst>
        </p:spPr>
      </p:pic>
      <p:sp>
        <p:nvSpPr>
          <p:cNvPr id="2" name="Espaço Reservado para Número de Slide 1"/>
          <p:cNvSpPr>
            <a:spLocks noGrp="1"/>
          </p:cNvSpPr>
          <p:nvPr>
            <p:ph type="sldNum" sz="quarter" idx="12"/>
          </p:nvPr>
        </p:nvSpPr>
        <p:spPr/>
        <p:txBody>
          <a:bodyPr/>
          <a:lstStyle/>
          <a:p>
            <a:fld id="{1297A8C9-8EA8-442C-8843-1DFC11C799B5}" type="slidenum">
              <a:rPr lang="pt-BR" smtClean="0"/>
              <a:pPr/>
              <a:t>12</a:t>
            </a:fld>
            <a:endParaRPr lang="pt-BR" dirty="0"/>
          </a:p>
        </p:txBody>
      </p:sp>
      <p:pic>
        <p:nvPicPr>
          <p:cNvPr id="6" name="Picture 2" descr="National Geographic Cover May 201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8745" r="28497"/>
          <a:stretch/>
        </p:blipFill>
        <p:spPr bwMode="auto">
          <a:xfrm rot="20744300">
            <a:off x="589134" y="1231143"/>
            <a:ext cx="2487972" cy="3636775"/>
          </a:xfrm>
          <a:prstGeom prst="rect">
            <a:avLst/>
          </a:prstGeom>
          <a:noFill/>
          <a:extLst>
            <a:ext uri="{909E8E84-426E-40DD-AFC4-6F175D3DCCD1}">
              <a14:hiddenFill xmlns:a14="http://schemas.microsoft.com/office/drawing/2010/main">
                <a:solidFill>
                  <a:srgbClr val="FFFFFF"/>
                </a:solidFill>
              </a14:hiddenFill>
            </a:ext>
          </a:extLst>
        </p:spPr>
      </p:pic>
      <p:sp>
        <p:nvSpPr>
          <p:cNvPr id="13" name="Título 1"/>
          <p:cNvSpPr txBox="1">
            <a:spLocks/>
          </p:cNvSpPr>
          <p:nvPr/>
        </p:nvSpPr>
        <p:spPr>
          <a:xfrm>
            <a:off x="1547664" y="822512"/>
            <a:ext cx="7344816" cy="3742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pt-BR" sz="2800" b="1" dirty="0" smtClean="0"/>
              <a:t>AGEING SOCIETY</a:t>
            </a:r>
          </a:p>
        </p:txBody>
      </p:sp>
      <p:graphicFrame>
        <p:nvGraphicFramePr>
          <p:cNvPr id="14" name="Tabela 13"/>
          <p:cNvGraphicFramePr>
            <a:graphicFrameLocks noGrp="1"/>
          </p:cNvGraphicFramePr>
          <p:nvPr>
            <p:extLst>
              <p:ext uri="{D42A27DB-BD31-4B8C-83A1-F6EECF244321}">
                <p14:modId xmlns:p14="http://schemas.microsoft.com/office/powerpoint/2010/main" val="432713343"/>
              </p:ext>
            </p:extLst>
          </p:nvPr>
        </p:nvGraphicFramePr>
        <p:xfrm>
          <a:off x="1731829" y="3861048"/>
          <a:ext cx="6728603" cy="2231644"/>
        </p:xfrm>
        <a:graphic>
          <a:graphicData uri="http://schemas.openxmlformats.org/drawingml/2006/table">
            <a:tbl>
              <a:tblPr/>
              <a:tblGrid>
                <a:gridCol w="4037162"/>
                <a:gridCol w="1270958"/>
                <a:gridCol w="1420483"/>
              </a:tblGrid>
              <a:tr h="1066800">
                <a:tc>
                  <a:txBody>
                    <a:bodyPr/>
                    <a:lstStyle/>
                    <a:p>
                      <a:pPr algn="just">
                        <a:lnSpc>
                          <a:spcPct val="150000"/>
                        </a:lnSpc>
                        <a:spcBef>
                          <a:spcPts val="1200"/>
                        </a:spcBef>
                        <a:spcAft>
                          <a:spcPts val="1200"/>
                        </a:spcAft>
                      </a:pPr>
                      <a:endParaRPr lang="pt-BR" sz="1800" dirty="0">
                        <a:latin typeface="Arial"/>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1200"/>
                        </a:spcAft>
                      </a:pPr>
                      <a:endParaRPr lang="pt-BR" sz="1800" dirty="0">
                        <a:latin typeface="Arial"/>
                        <a:ea typeface="Times New Roman"/>
                        <a:cs typeface="Times New Roman"/>
                      </a:endParaRPr>
                    </a:p>
                    <a:p>
                      <a:pPr algn="ctr">
                        <a:lnSpc>
                          <a:spcPct val="150000"/>
                        </a:lnSpc>
                        <a:spcBef>
                          <a:spcPts val="1200"/>
                        </a:spcBef>
                        <a:spcAft>
                          <a:spcPts val="1200"/>
                        </a:spcAft>
                      </a:pPr>
                      <a:r>
                        <a:rPr lang="pt-BR" sz="1800" b="1" dirty="0">
                          <a:latin typeface="Arial"/>
                          <a:ea typeface="Times New Roman"/>
                          <a:cs typeface="Times New Roman"/>
                        </a:rPr>
                        <a:t>1960</a:t>
                      </a:r>
                      <a:endParaRPr lang="pt-BR" sz="18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200"/>
                        </a:spcBef>
                        <a:spcAft>
                          <a:spcPts val="1200"/>
                        </a:spcAft>
                      </a:pPr>
                      <a:endParaRPr lang="pt-BR" sz="1800">
                        <a:latin typeface="Arial"/>
                        <a:ea typeface="Times New Roman"/>
                        <a:cs typeface="Times New Roman"/>
                      </a:endParaRPr>
                    </a:p>
                    <a:p>
                      <a:pPr algn="ctr">
                        <a:lnSpc>
                          <a:spcPct val="150000"/>
                        </a:lnSpc>
                        <a:spcBef>
                          <a:spcPts val="1200"/>
                        </a:spcBef>
                        <a:spcAft>
                          <a:spcPts val="1200"/>
                        </a:spcAft>
                      </a:pPr>
                      <a:r>
                        <a:rPr lang="pt-BR" sz="1800" b="1">
                          <a:latin typeface="Arial"/>
                          <a:ea typeface="Times New Roman"/>
                          <a:cs typeface="Times New Roman"/>
                        </a:rPr>
                        <a:t>2010</a:t>
                      </a:r>
                      <a:endParaRPr lang="pt-BR" sz="18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7464">
                <a:tc>
                  <a:txBody>
                    <a:bodyPr/>
                    <a:lstStyle/>
                    <a:p>
                      <a:pPr algn="just">
                        <a:lnSpc>
                          <a:spcPct val="115000"/>
                        </a:lnSpc>
                        <a:spcBef>
                          <a:spcPts val="600"/>
                        </a:spcBef>
                        <a:spcAft>
                          <a:spcPts val="600"/>
                        </a:spcAft>
                      </a:pPr>
                      <a:r>
                        <a:rPr lang="pt-BR" sz="1800" b="1" dirty="0">
                          <a:latin typeface="Arial"/>
                          <a:ea typeface="Times New Roman"/>
                          <a:cs typeface="Times New Roman"/>
                        </a:rPr>
                        <a:t>Expectativa de vida ao nascer </a:t>
                      </a:r>
                      <a:endParaRPr lang="pt-BR" sz="18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pt-BR" sz="1800" b="1" dirty="0">
                          <a:latin typeface="Arial"/>
                          <a:ea typeface="Times New Roman"/>
                          <a:cs typeface="Times New Roman"/>
                        </a:rPr>
                        <a:t>48 anos</a:t>
                      </a:r>
                      <a:endParaRPr lang="pt-BR" sz="18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pt-BR" sz="1800" b="1">
                          <a:latin typeface="Arial"/>
                          <a:ea typeface="Times New Roman"/>
                          <a:cs typeface="Times New Roman"/>
                        </a:rPr>
                        <a:t>73,4 anos</a:t>
                      </a:r>
                      <a:endParaRPr lang="pt-BR" sz="18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7464">
                <a:tc>
                  <a:txBody>
                    <a:bodyPr/>
                    <a:lstStyle/>
                    <a:p>
                      <a:pPr algn="just">
                        <a:lnSpc>
                          <a:spcPct val="115000"/>
                        </a:lnSpc>
                        <a:spcBef>
                          <a:spcPts val="600"/>
                        </a:spcBef>
                        <a:spcAft>
                          <a:spcPts val="600"/>
                        </a:spcAft>
                      </a:pPr>
                      <a:r>
                        <a:rPr lang="pt-BR" sz="1800" b="1">
                          <a:latin typeface="Arial"/>
                          <a:ea typeface="Times New Roman"/>
                          <a:cs typeface="Times New Roman"/>
                        </a:rPr>
                        <a:t>Taxa de fecundidade</a:t>
                      </a:r>
                      <a:endParaRPr lang="pt-BR" sz="18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pt-BR" sz="1800" b="1" dirty="0">
                          <a:latin typeface="Arial"/>
                          <a:ea typeface="Times New Roman"/>
                          <a:cs typeface="Times New Roman"/>
                        </a:rPr>
                        <a:t>6,3</a:t>
                      </a:r>
                      <a:endParaRPr lang="pt-BR" sz="18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pt-BR" sz="1800" b="1">
                          <a:latin typeface="Arial"/>
                          <a:ea typeface="Times New Roman"/>
                          <a:cs typeface="Times New Roman"/>
                        </a:rPr>
                        <a:t>1,9</a:t>
                      </a:r>
                      <a:endParaRPr lang="pt-BR" sz="18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7464">
                <a:tc>
                  <a:txBody>
                    <a:bodyPr/>
                    <a:lstStyle/>
                    <a:p>
                      <a:pPr algn="just">
                        <a:lnSpc>
                          <a:spcPct val="115000"/>
                        </a:lnSpc>
                        <a:spcBef>
                          <a:spcPts val="600"/>
                        </a:spcBef>
                        <a:spcAft>
                          <a:spcPts val="600"/>
                        </a:spcAft>
                      </a:pPr>
                      <a:r>
                        <a:rPr lang="pt-BR" sz="1800" b="1" dirty="0">
                          <a:latin typeface="Arial"/>
                          <a:ea typeface="Times New Roman"/>
                          <a:cs typeface="Times New Roman"/>
                        </a:rPr>
                        <a:t>População 0-14 anos </a:t>
                      </a:r>
                      <a:r>
                        <a:rPr lang="pt-BR" sz="1600" b="0" dirty="0">
                          <a:latin typeface="Arial"/>
                          <a:ea typeface="Times New Roman"/>
                          <a:cs typeface="Times New Roman"/>
                        </a:rPr>
                        <a:t>(% do total)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pt-BR" sz="1800" b="1" dirty="0">
                          <a:latin typeface="Arial"/>
                          <a:ea typeface="Times New Roman"/>
                          <a:cs typeface="Times New Roman"/>
                        </a:rPr>
                        <a:t>42,7</a:t>
                      </a:r>
                      <a:endParaRPr lang="pt-BR" sz="18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pt-BR" sz="1800" b="1">
                          <a:latin typeface="Arial"/>
                          <a:ea typeface="Times New Roman"/>
                          <a:cs typeface="Times New Roman"/>
                        </a:rPr>
                        <a:t>24,1</a:t>
                      </a:r>
                      <a:endParaRPr lang="pt-BR" sz="18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7464">
                <a:tc>
                  <a:txBody>
                    <a:bodyPr/>
                    <a:lstStyle/>
                    <a:p>
                      <a:pPr algn="just">
                        <a:lnSpc>
                          <a:spcPct val="115000"/>
                        </a:lnSpc>
                        <a:spcBef>
                          <a:spcPts val="600"/>
                        </a:spcBef>
                        <a:spcAft>
                          <a:spcPts val="600"/>
                        </a:spcAft>
                      </a:pPr>
                      <a:r>
                        <a:rPr lang="pt-BR" sz="1800" b="1" dirty="0">
                          <a:latin typeface="Arial"/>
                          <a:ea typeface="Times New Roman"/>
                          <a:cs typeface="Times New Roman"/>
                        </a:rPr>
                        <a:t>População 65 anos ou + </a:t>
                      </a:r>
                      <a:r>
                        <a:rPr lang="pt-BR" sz="1600" b="0" dirty="0">
                          <a:latin typeface="Arial"/>
                          <a:ea typeface="Times New Roman"/>
                          <a:cs typeface="Times New Roman"/>
                        </a:rPr>
                        <a:t>(% do total)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pt-BR" sz="1800" b="1" dirty="0">
                          <a:latin typeface="Arial"/>
                          <a:ea typeface="Times New Roman"/>
                          <a:cs typeface="Times New Roman"/>
                        </a:rPr>
                        <a:t>2,7</a:t>
                      </a:r>
                      <a:endParaRPr lang="pt-BR" sz="18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pt-BR" sz="1800" b="1" dirty="0">
                          <a:latin typeface="Arial"/>
                          <a:ea typeface="Times New Roman"/>
                          <a:cs typeface="Times New Roman"/>
                        </a:rPr>
                        <a:t>7,4</a:t>
                      </a:r>
                      <a:endParaRPr lang="pt-BR" sz="18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15" name="Picture 3" descr="http://t0.gstatic.com/images?q=tbn:ANd9GcQhId12TdT9ZGO82p-kbUJjvxYQcWfJOAEtorzm1hq9oXVf-VFLVW67_uk"/>
          <p:cNvPicPr>
            <a:picLocks noChangeAspect="1" noChangeArrowheads="1"/>
          </p:cNvPicPr>
          <p:nvPr/>
        </p:nvPicPr>
        <p:blipFill>
          <a:blip r:embed="rId5" r:link="rId6" cstate="print"/>
          <a:srcRect/>
          <a:stretch>
            <a:fillRect/>
          </a:stretch>
        </p:blipFill>
        <p:spPr bwMode="auto">
          <a:xfrm>
            <a:off x="7410400" y="3913246"/>
            <a:ext cx="762000" cy="523875"/>
          </a:xfrm>
          <a:prstGeom prst="rect">
            <a:avLst/>
          </a:prstGeom>
          <a:noFill/>
        </p:spPr>
      </p:pic>
      <p:pic>
        <p:nvPicPr>
          <p:cNvPr id="16" name="Picture 2" descr="http://t0.gstatic.com/images?q=tbn:ANd9GcQhId12TdT9ZGO82p-kbUJjvxYQcWfJOAEtorzm1hq9oXVf-VFLVW67_uk"/>
          <p:cNvPicPr>
            <a:picLocks noChangeAspect="1" noChangeArrowheads="1"/>
          </p:cNvPicPr>
          <p:nvPr/>
        </p:nvPicPr>
        <p:blipFill>
          <a:blip r:embed="rId5" r:link="rId6" cstate="print"/>
          <a:srcRect/>
          <a:stretch>
            <a:fillRect/>
          </a:stretch>
        </p:blipFill>
        <p:spPr bwMode="auto">
          <a:xfrm>
            <a:off x="6012160" y="3913246"/>
            <a:ext cx="762000" cy="523875"/>
          </a:xfrm>
          <a:prstGeom prst="rect">
            <a:avLst/>
          </a:prstGeom>
          <a:noFill/>
        </p:spPr>
      </p:pic>
    </p:spTree>
    <p:extLst>
      <p:ext uri="{BB962C8B-B14F-4D97-AF65-F5344CB8AC3E}">
        <p14:creationId xmlns:p14="http://schemas.microsoft.com/office/powerpoint/2010/main" val="20165704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
          <p:cNvSpPr txBox="1">
            <a:spLocks/>
          </p:cNvSpPr>
          <p:nvPr/>
        </p:nvSpPr>
        <p:spPr>
          <a:xfrm>
            <a:off x="1547664" y="822512"/>
            <a:ext cx="7344816" cy="3742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pt-BR" sz="2800" b="1" dirty="0" smtClean="0"/>
              <a:t>RPPS </a:t>
            </a:r>
            <a:r>
              <a:rPr lang="pt-BR" sz="2800" b="1" dirty="0" err="1" smtClean="0"/>
              <a:t>X</a:t>
            </a:r>
            <a:r>
              <a:rPr lang="pt-BR" sz="2800" b="1" dirty="0" smtClean="0"/>
              <a:t> INSS</a:t>
            </a:r>
          </a:p>
        </p:txBody>
      </p:sp>
      <p:pic>
        <p:nvPicPr>
          <p:cNvPr id="2" name="Picture 1"/>
          <p:cNvPicPr>
            <a:picLocks noChangeAspect="1"/>
          </p:cNvPicPr>
          <p:nvPr/>
        </p:nvPicPr>
        <p:blipFill rotWithShape="1">
          <a:blip r:embed="rId2"/>
          <a:srcRect l="1" r="32288"/>
          <a:stretch/>
        </p:blipFill>
        <p:spPr>
          <a:xfrm>
            <a:off x="611560" y="1412776"/>
            <a:ext cx="4028636" cy="4752527"/>
          </a:xfrm>
          <a:prstGeom prst="rect">
            <a:avLst/>
          </a:prstGeom>
        </p:spPr>
      </p:pic>
      <p:sp>
        <p:nvSpPr>
          <p:cNvPr id="3" name="Oval 2"/>
          <p:cNvSpPr/>
          <p:nvPr/>
        </p:nvSpPr>
        <p:spPr>
          <a:xfrm>
            <a:off x="467544" y="3645024"/>
            <a:ext cx="3816424" cy="1440160"/>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CaixaDeTexto 3"/>
          <p:cNvSpPr txBox="1"/>
          <p:nvPr/>
        </p:nvSpPr>
        <p:spPr>
          <a:xfrm>
            <a:off x="5876528" y="1412776"/>
            <a:ext cx="2511896" cy="1846659"/>
          </a:xfrm>
          <a:prstGeom prst="rect">
            <a:avLst/>
          </a:prstGeom>
          <a:solidFill>
            <a:srgbClr val="FF0000"/>
          </a:solidFill>
          <a:ln>
            <a:solidFill>
              <a:srgbClr val="FF0000"/>
            </a:solidFill>
          </a:ln>
        </p:spPr>
        <p:txBody>
          <a:bodyPr wrap="square" rtlCol="0">
            <a:spAutoFit/>
          </a:bodyPr>
          <a:lstStyle/>
          <a:p>
            <a:pPr algn="ctr"/>
            <a:r>
              <a:rPr lang="pt-BR" sz="2400" b="1" dirty="0" smtClean="0">
                <a:solidFill>
                  <a:schemeClr val="bg1"/>
                </a:solidFill>
              </a:rPr>
              <a:t>R$ 47 BI</a:t>
            </a:r>
          </a:p>
          <a:p>
            <a:pPr algn="ctr"/>
            <a:r>
              <a:rPr lang="pt-BR" sz="2400" b="1" dirty="0" smtClean="0">
                <a:solidFill>
                  <a:schemeClr val="bg1"/>
                </a:solidFill>
              </a:rPr>
              <a:t>900 mil </a:t>
            </a:r>
            <a:r>
              <a:rPr lang="pt-BR" b="1" dirty="0" smtClean="0">
                <a:solidFill>
                  <a:schemeClr val="bg1"/>
                </a:solidFill>
              </a:rPr>
              <a:t>aposentados e pensionistas do </a:t>
            </a:r>
            <a:r>
              <a:rPr lang="pt-BR" sz="2400" b="1" dirty="0" smtClean="0">
                <a:solidFill>
                  <a:schemeClr val="bg1"/>
                </a:solidFill>
              </a:rPr>
              <a:t>setor público federal</a:t>
            </a:r>
          </a:p>
        </p:txBody>
      </p:sp>
      <p:sp>
        <p:nvSpPr>
          <p:cNvPr id="6" name="CaixaDeTexto 5"/>
          <p:cNvSpPr txBox="1"/>
          <p:nvPr/>
        </p:nvSpPr>
        <p:spPr>
          <a:xfrm>
            <a:off x="5896252" y="3645024"/>
            <a:ext cx="2492172" cy="1477328"/>
          </a:xfrm>
          <a:prstGeom prst="rect">
            <a:avLst/>
          </a:prstGeom>
          <a:solidFill>
            <a:srgbClr val="FF0000"/>
          </a:solidFill>
        </p:spPr>
        <p:txBody>
          <a:bodyPr wrap="square" rtlCol="0">
            <a:spAutoFit/>
          </a:bodyPr>
          <a:lstStyle/>
          <a:p>
            <a:pPr algn="ctr"/>
            <a:r>
              <a:rPr lang="pt-BR" sz="2400" b="1" dirty="0" smtClean="0">
                <a:solidFill>
                  <a:schemeClr val="bg1"/>
                </a:solidFill>
              </a:rPr>
              <a:t>R$ 43 BI</a:t>
            </a:r>
          </a:p>
          <a:p>
            <a:pPr algn="ctr"/>
            <a:r>
              <a:rPr lang="pt-BR" sz="2400" b="1" dirty="0" smtClean="0">
                <a:solidFill>
                  <a:schemeClr val="bg1"/>
                </a:solidFill>
              </a:rPr>
              <a:t>27 milhões </a:t>
            </a:r>
            <a:r>
              <a:rPr lang="pt-BR" b="1" dirty="0" smtClean="0">
                <a:solidFill>
                  <a:schemeClr val="bg1"/>
                </a:solidFill>
              </a:rPr>
              <a:t>de aposentados e pensionistas do </a:t>
            </a:r>
            <a:r>
              <a:rPr lang="pt-BR" sz="2400" b="1" dirty="0" smtClean="0">
                <a:solidFill>
                  <a:schemeClr val="bg1"/>
                </a:solidFill>
              </a:rPr>
              <a:t>INSS</a:t>
            </a:r>
          </a:p>
        </p:txBody>
      </p:sp>
      <p:sp>
        <p:nvSpPr>
          <p:cNvPr id="5" name="CaixaDeTexto 4"/>
          <p:cNvSpPr txBox="1"/>
          <p:nvPr/>
        </p:nvSpPr>
        <p:spPr>
          <a:xfrm>
            <a:off x="5220072" y="5229200"/>
            <a:ext cx="3456384" cy="830997"/>
          </a:xfrm>
          <a:prstGeom prst="rect">
            <a:avLst/>
          </a:prstGeom>
          <a:noFill/>
        </p:spPr>
        <p:txBody>
          <a:bodyPr wrap="square" rtlCol="0">
            <a:spAutoFit/>
          </a:bodyPr>
          <a:lstStyle/>
          <a:p>
            <a:pPr algn="ctr"/>
            <a:r>
              <a:rPr lang="pt-BR" sz="2400" b="1" dirty="0" smtClean="0">
                <a:solidFill>
                  <a:srgbClr val="FF0000"/>
                </a:solidFill>
              </a:rPr>
              <a:t>Até quando a sociedade vai admitir isso?</a:t>
            </a:r>
            <a:endParaRPr lang="en-US" sz="2400" b="1" dirty="0">
              <a:solidFill>
                <a:srgbClr val="FF0000"/>
              </a:solidFill>
            </a:endParaRPr>
          </a:p>
        </p:txBody>
      </p:sp>
      <p:cxnSp>
        <p:nvCxnSpPr>
          <p:cNvPr id="8" name="Conector de seta reta 7"/>
          <p:cNvCxnSpPr>
            <a:stCxn id="3" idx="7"/>
            <a:endCxn id="4" idx="1"/>
          </p:cNvCxnSpPr>
          <p:nvPr/>
        </p:nvCxnSpPr>
        <p:spPr>
          <a:xfrm flipV="1">
            <a:off x="3725066" y="2336106"/>
            <a:ext cx="2151462" cy="151982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Conector de seta reta 9"/>
          <p:cNvCxnSpPr>
            <a:stCxn id="3" idx="6"/>
          </p:cNvCxnSpPr>
          <p:nvPr/>
        </p:nvCxnSpPr>
        <p:spPr>
          <a:xfrm>
            <a:off x="4283968" y="4365104"/>
            <a:ext cx="159256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66280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
          <p:cNvSpPr txBox="1">
            <a:spLocks/>
          </p:cNvSpPr>
          <p:nvPr/>
        </p:nvSpPr>
        <p:spPr>
          <a:xfrm>
            <a:off x="1547664" y="764704"/>
            <a:ext cx="7344816" cy="3742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pt-BR" sz="2800" b="1" dirty="0" smtClean="0"/>
              <a:t>PRIVADO X PÚBLICO</a:t>
            </a:r>
          </a:p>
        </p:txBody>
      </p:sp>
      <p:sp>
        <p:nvSpPr>
          <p:cNvPr id="4" name="Retângulo 3"/>
          <p:cNvSpPr/>
          <p:nvPr/>
        </p:nvSpPr>
        <p:spPr>
          <a:xfrm>
            <a:off x="303721" y="1830420"/>
            <a:ext cx="992152" cy="380865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anchor="ctr"/>
          <a:lstStyle/>
          <a:p>
            <a:pPr algn="ctr">
              <a:defRPr/>
            </a:pPr>
            <a:endParaRPr lang="pt-BR" sz="1700" dirty="0"/>
          </a:p>
        </p:txBody>
      </p:sp>
      <p:sp>
        <p:nvSpPr>
          <p:cNvPr id="5" name="Retângulo 4"/>
          <p:cNvSpPr/>
          <p:nvPr/>
        </p:nvSpPr>
        <p:spPr>
          <a:xfrm>
            <a:off x="303721" y="1830421"/>
            <a:ext cx="992152" cy="236091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anchor="ctr"/>
          <a:lstStyle/>
          <a:p>
            <a:pPr algn="ctr">
              <a:defRPr/>
            </a:pPr>
            <a:endParaRPr lang="pt-BR" sz="1700" dirty="0"/>
          </a:p>
        </p:txBody>
      </p:sp>
      <p:sp>
        <p:nvSpPr>
          <p:cNvPr id="6" name="CaixaDeTexto 8"/>
          <p:cNvSpPr txBox="1">
            <a:spLocks noChangeArrowheads="1"/>
          </p:cNvSpPr>
          <p:nvPr/>
        </p:nvSpPr>
        <p:spPr bwMode="auto">
          <a:xfrm rot="16200000">
            <a:off x="301696" y="4645907"/>
            <a:ext cx="1067069" cy="615537"/>
          </a:xfrm>
          <a:prstGeom prst="rect">
            <a:avLst/>
          </a:prstGeom>
          <a:noFill/>
          <a:ln w="9525">
            <a:noFill/>
            <a:miter lim="800000"/>
            <a:headEnd/>
            <a:tailEnd/>
          </a:ln>
        </p:spPr>
        <p:txBody>
          <a:bodyPr lIns="91423" tIns="45712" rIns="91423" bIns="45712">
            <a:spAutoFit/>
          </a:bodyPr>
          <a:lstStyle/>
          <a:p>
            <a:pPr algn="ctr">
              <a:defRPr/>
            </a:pPr>
            <a:r>
              <a:rPr lang="pt-BR" sz="1700" b="1" dirty="0" smtClean="0">
                <a:ea typeface="ＭＳ Ｐゴシック" pitchFamily="-84" charset="-128"/>
              </a:rPr>
              <a:t>SISTEMA BÁSICO</a:t>
            </a:r>
            <a:endParaRPr lang="pt-BR" sz="1700" b="1" dirty="0">
              <a:ea typeface="ＭＳ Ｐゴシック" pitchFamily="-84" charset="-128"/>
            </a:endParaRPr>
          </a:p>
        </p:txBody>
      </p:sp>
      <p:sp>
        <p:nvSpPr>
          <p:cNvPr id="7" name="CaixaDeTexto 9"/>
          <p:cNvSpPr txBox="1">
            <a:spLocks noChangeArrowheads="1"/>
          </p:cNvSpPr>
          <p:nvPr/>
        </p:nvSpPr>
        <p:spPr bwMode="auto">
          <a:xfrm rot="16200000">
            <a:off x="-290558" y="2740570"/>
            <a:ext cx="2285999" cy="615537"/>
          </a:xfrm>
          <a:prstGeom prst="rect">
            <a:avLst/>
          </a:prstGeom>
          <a:noFill/>
          <a:ln w="9525">
            <a:noFill/>
            <a:miter lim="800000"/>
            <a:headEnd/>
            <a:tailEnd/>
          </a:ln>
        </p:spPr>
        <p:txBody>
          <a:bodyPr lIns="91423" tIns="45712" rIns="91423" bIns="45712">
            <a:spAutoFit/>
          </a:bodyPr>
          <a:lstStyle/>
          <a:p>
            <a:pPr algn="ctr">
              <a:defRPr/>
            </a:pPr>
            <a:r>
              <a:rPr lang="pt-BR" sz="1700" b="1" dirty="0" smtClean="0">
                <a:ea typeface="ＭＳ Ｐゴシック" pitchFamily="-84" charset="-128"/>
              </a:rPr>
              <a:t>PREVIDÊNCIA COMPLEMENTAR</a:t>
            </a:r>
            <a:endParaRPr lang="pt-BR" sz="1700" b="1" dirty="0">
              <a:ea typeface="ＭＳ Ｐゴシック" pitchFamily="-84" charset="-128"/>
            </a:endParaRPr>
          </a:p>
        </p:txBody>
      </p:sp>
      <p:sp>
        <p:nvSpPr>
          <p:cNvPr id="8" name="CaixaDeTexto 7"/>
          <p:cNvSpPr txBox="1"/>
          <p:nvPr/>
        </p:nvSpPr>
        <p:spPr>
          <a:xfrm>
            <a:off x="1295873" y="4420140"/>
            <a:ext cx="3353070" cy="1508089"/>
          </a:xfrm>
          <a:prstGeom prst="rect">
            <a:avLst/>
          </a:prstGeom>
          <a:noFill/>
        </p:spPr>
        <p:txBody>
          <a:bodyPr wrap="square" lIns="91423" tIns="45712" rIns="91423" bIns="45712">
            <a:spAutoFit/>
          </a:bodyPr>
          <a:lstStyle/>
          <a:p>
            <a:pPr marL="342839" indent="-342839">
              <a:defRPr/>
            </a:pPr>
            <a:r>
              <a:rPr lang="pt-BR" sz="1700" b="1" dirty="0" smtClean="0">
                <a:ea typeface="ＭＳ Ｐゴシック" pitchFamily="-84" charset="-128"/>
              </a:rPr>
              <a:t>OBRIGATÓRIO </a:t>
            </a:r>
            <a:r>
              <a:rPr lang="pt-BR" sz="1700" dirty="0">
                <a:ea typeface="ＭＳ Ｐゴシック" pitchFamily="-84" charset="-128"/>
              </a:rPr>
              <a:t>= </a:t>
            </a:r>
            <a:r>
              <a:rPr lang="pt-BR" sz="1700" b="1" dirty="0" smtClean="0">
                <a:ea typeface="ＭＳ Ｐゴシック" pitchFamily="-84" charset="-128"/>
              </a:rPr>
              <a:t>RGPS (INSS)</a:t>
            </a:r>
            <a:endParaRPr lang="pt-BR" sz="1700" b="1" dirty="0">
              <a:ea typeface="ＭＳ Ｐゴシック" pitchFamily="-84" charset="-128"/>
            </a:endParaRPr>
          </a:p>
          <a:p>
            <a:pPr>
              <a:defRPr/>
            </a:pPr>
            <a:endParaRPr lang="pt-BR" sz="1300" dirty="0">
              <a:ea typeface="ＭＳ Ｐゴシック" pitchFamily="-84" charset="-128"/>
            </a:endParaRPr>
          </a:p>
          <a:p>
            <a:pPr>
              <a:defRPr/>
            </a:pPr>
            <a:r>
              <a:rPr lang="pt-BR" sz="1400" dirty="0" smtClean="0">
                <a:ea typeface="ＭＳ Ｐゴシック" pitchFamily="-84" charset="-128"/>
              </a:rPr>
              <a:t>CONTRIBUIÇÕES:</a:t>
            </a:r>
          </a:p>
          <a:p>
            <a:pPr>
              <a:defRPr/>
            </a:pPr>
            <a:r>
              <a:rPr lang="pt-BR" sz="1400" dirty="0" smtClean="0">
                <a:ea typeface="ＭＳ Ｐゴシック" pitchFamily="-84" charset="-128"/>
              </a:rPr>
              <a:t> TRABALHADORES E EMPREGADORES</a:t>
            </a:r>
            <a:endParaRPr lang="pt-BR" sz="1400" dirty="0">
              <a:ea typeface="ＭＳ Ｐゴシック" pitchFamily="-84" charset="-128"/>
            </a:endParaRPr>
          </a:p>
          <a:p>
            <a:pPr>
              <a:defRPr/>
            </a:pPr>
            <a:endParaRPr lang="pt-BR" sz="1700" dirty="0">
              <a:ea typeface="ＭＳ Ｐゴシック" pitchFamily="-84" charset="-128"/>
            </a:endParaRPr>
          </a:p>
          <a:p>
            <a:pPr>
              <a:defRPr/>
            </a:pPr>
            <a:r>
              <a:rPr lang="pt-BR" sz="1700" b="1" dirty="0" smtClean="0">
                <a:ea typeface="ＭＳ Ｐゴシック" pitchFamily="-84" charset="-128"/>
              </a:rPr>
              <a:t>SISTEMA DE REPARTIÇÃO SIMPLES</a:t>
            </a:r>
            <a:endParaRPr lang="pt-BR" sz="1700" b="1" dirty="0">
              <a:ea typeface="ＭＳ Ｐゴシック" pitchFamily="-84" charset="-128"/>
            </a:endParaRPr>
          </a:p>
        </p:txBody>
      </p:sp>
      <p:sp>
        <p:nvSpPr>
          <p:cNvPr id="9" name="CaixaDeTexto 11"/>
          <p:cNvSpPr txBox="1">
            <a:spLocks noChangeArrowheads="1"/>
          </p:cNvSpPr>
          <p:nvPr/>
        </p:nvSpPr>
        <p:spPr bwMode="auto">
          <a:xfrm>
            <a:off x="1295873" y="1828395"/>
            <a:ext cx="3199185" cy="255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3" tIns="45712" rIns="91423" bIns="45712">
            <a:spAutoFit/>
          </a:bodyPr>
          <a:lstStyle>
            <a:lvl1pPr indent="-341313" eaLnBrk="0" hangingPunct="0">
              <a:defRPr sz="1900">
                <a:solidFill>
                  <a:schemeClr val="tx1"/>
                </a:solidFill>
                <a:latin typeface="Arial" pitchFamily="34" charset="0"/>
                <a:ea typeface="MS PGothic" pitchFamily="34" charset="-128"/>
              </a:defRPr>
            </a:lvl1pPr>
            <a:lvl2pPr marL="742950" indent="-285750" eaLnBrk="0" hangingPunct="0">
              <a:defRPr sz="1900">
                <a:solidFill>
                  <a:schemeClr val="tx1"/>
                </a:solidFill>
                <a:latin typeface="Arial" pitchFamily="34" charset="0"/>
                <a:ea typeface="MS PGothic" pitchFamily="34" charset="-128"/>
              </a:defRPr>
            </a:lvl2pPr>
            <a:lvl3pPr marL="1143000" indent="-228600" eaLnBrk="0" hangingPunct="0">
              <a:defRPr sz="1900">
                <a:solidFill>
                  <a:schemeClr val="tx1"/>
                </a:solidFill>
                <a:latin typeface="Arial" pitchFamily="34" charset="0"/>
                <a:ea typeface="MS PGothic" pitchFamily="34" charset="-128"/>
              </a:defRPr>
            </a:lvl3pPr>
            <a:lvl4pPr marL="1600200" indent="-228600" eaLnBrk="0" hangingPunct="0">
              <a:defRPr sz="1900">
                <a:solidFill>
                  <a:schemeClr val="tx1"/>
                </a:solidFill>
                <a:latin typeface="Arial" pitchFamily="34" charset="0"/>
                <a:ea typeface="MS PGothic" pitchFamily="34" charset="-128"/>
              </a:defRPr>
            </a:lvl4pPr>
            <a:lvl5pPr marL="2057400" indent="-228600" eaLnBrk="0" hangingPunct="0">
              <a:defRPr sz="19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9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9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9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900">
                <a:solidFill>
                  <a:schemeClr val="tx1"/>
                </a:solidFill>
                <a:latin typeface="Arial" pitchFamily="34" charset="0"/>
                <a:ea typeface="MS PGothic" pitchFamily="34" charset="-128"/>
              </a:defRPr>
            </a:lvl9pPr>
          </a:lstStyle>
          <a:p>
            <a:pPr eaLnBrk="1" hangingPunct="1">
              <a:lnSpc>
                <a:spcPct val="130000"/>
              </a:lnSpc>
            </a:pPr>
            <a:r>
              <a:rPr lang="pt-BR" sz="1700" b="1" dirty="0" smtClean="0">
                <a:latin typeface="Calibri" pitchFamily="34" charset="0"/>
              </a:rPr>
              <a:t>OPCIONAL</a:t>
            </a:r>
            <a:endParaRPr lang="pt-BR" sz="1700" b="1" dirty="0">
              <a:latin typeface="Calibri" pitchFamily="34" charset="0"/>
            </a:endParaRPr>
          </a:p>
          <a:p>
            <a:pPr eaLnBrk="1" hangingPunct="1">
              <a:lnSpc>
                <a:spcPct val="130000"/>
              </a:lnSpc>
            </a:pPr>
            <a:r>
              <a:rPr lang="pt-BR" sz="1400" dirty="0" smtClean="0">
                <a:latin typeface="Calibri" pitchFamily="34" charset="0"/>
              </a:rPr>
              <a:t>1 – FUNDO DE PENSÃO</a:t>
            </a:r>
            <a:endParaRPr lang="pt-BR" sz="1400" b="1" dirty="0">
              <a:latin typeface="Calibri" pitchFamily="34" charset="0"/>
            </a:endParaRPr>
          </a:p>
          <a:p>
            <a:pPr eaLnBrk="1" hangingPunct="1">
              <a:lnSpc>
                <a:spcPct val="130000"/>
              </a:lnSpc>
            </a:pPr>
            <a:r>
              <a:rPr lang="pt-BR" sz="1400" dirty="0">
                <a:latin typeface="Calibri" pitchFamily="34" charset="0"/>
              </a:rPr>
              <a:t>2 </a:t>
            </a:r>
            <a:r>
              <a:rPr lang="pt-BR" sz="1400" dirty="0" smtClean="0">
                <a:latin typeface="Calibri" pitchFamily="34" charset="0"/>
              </a:rPr>
              <a:t>– ASSOCIAÇÕES DE CLASSE</a:t>
            </a:r>
          </a:p>
          <a:p>
            <a:pPr eaLnBrk="1" hangingPunct="1">
              <a:lnSpc>
                <a:spcPct val="130000"/>
              </a:lnSpc>
            </a:pPr>
            <a:r>
              <a:rPr lang="pt-BR" sz="1400" dirty="0" smtClean="0">
                <a:latin typeface="Calibri" pitchFamily="34" charset="0"/>
              </a:rPr>
              <a:t>3 – BANCOS E SEGURADORAS</a:t>
            </a:r>
            <a:endParaRPr lang="pt-BR" sz="1400" dirty="0">
              <a:latin typeface="Calibri" pitchFamily="34" charset="0"/>
            </a:endParaRPr>
          </a:p>
          <a:p>
            <a:pPr eaLnBrk="1" hangingPunct="1">
              <a:lnSpc>
                <a:spcPct val="130000"/>
              </a:lnSpc>
            </a:pPr>
            <a:endParaRPr lang="pt-BR" sz="1700" b="1" dirty="0" smtClean="0">
              <a:latin typeface="Calibri" pitchFamily="34" charset="0"/>
            </a:endParaRPr>
          </a:p>
          <a:p>
            <a:pPr eaLnBrk="1" hangingPunct="1">
              <a:lnSpc>
                <a:spcPct val="130000"/>
              </a:lnSpc>
            </a:pPr>
            <a:r>
              <a:rPr lang="pt-BR" sz="1700" b="1" dirty="0" smtClean="0">
                <a:latin typeface="Calibri" pitchFamily="34" charset="0"/>
              </a:rPr>
              <a:t>SISTEMA DE CAPITALIZAÇÃO</a:t>
            </a:r>
          </a:p>
          <a:p>
            <a:pPr eaLnBrk="1" hangingPunct="1">
              <a:lnSpc>
                <a:spcPct val="130000"/>
              </a:lnSpc>
            </a:pPr>
            <a:r>
              <a:rPr lang="pt-BR" sz="1700" b="1" dirty="0" smtClean="0">
                <a:latin typeface="Calibri" pitchFamily="34" charset="0"/>
              </a:rPr>
              <a:t>EM BD OU CD</a:t>
            </a:r>
            <a:endParaRPr lang="pt-BR" sz="1700" b="1" dirty="0">
              <a:latin typeface="Calibri" pitchFamily="34" charset="0"/>
            </a:endParaRPr>
          </a:p>
          <a:p>
            <a:pPr eaLnBrk="1" hangingPunct="1">
              <a:lnSpc>
                <a:spcPct val="130000"/>
              </a:lnSpc>
            </a:pPr>
            <a:endParaRPr lang="pt-BR" sz="1300" dirty="0">
              <a:latin typeface="Calibri" pitchFamily="34" charset="0"/>
            </a:endParaRPr>
          </a:p>
        </p:txBody>
      </p:sp>
      <p:cxnSp>
        <p:nvCxnSpPr>
          <p:cNvPr id="10" name="Conector reto 9"/>
          <p:cNvCxnSpPr/>
          <p:nvPr/>
        </p:nvCxnSpPr>
        <p:spPr>
          <a:xfrm>
            <a:off x="303720" y="4213611"/>
            <a:ext cx="1830420" cy="2024"/>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1" name="CaixaDeTexto 16"/>
          <p:cNvSpPr txBox="1">
            <a:spLocks noChangeArrowheads="1"/>
          </p:cNvSpPr>
          <p:nvPr/>
        </p:nvSpPr>
        <p:spPr bwMode="auto">
          <a:xfrm>
            <a:off x="1524676" y="4039478"/>
            <a:ext cx="1982279" cy="353927"/>
          </a:xfrm>
          <a:prstGeom prst="rect">
            <a:avLst/>
          </a:prstGeom>
          <a:solidFill>
            <a:srgbClr val="FF0000"/>
          </a:solidFill>
          <a:ln w="9525">
            <a:noFill/>
            <a:miter lim="800000"/>
            <a:headEnd/>
            <a:tailEnd/>
          </a:ln>
        </p:spPr>
        <p:txBody>
          <a:bodyPr lIns="91423" tIns="45712" rIns="91423" bIns="45712">
            <a:spAutoFit/>
          </a:bodyPr>
          <a:lstStyle/>
          <a:p>
            <a:pPr algn="ctr">
              <a:defRPr/>
            </a:pPr>
            <a:r>
              <a:rPr lang="pt-BR" sz="1700" b="1" dirty="0" smtClean="0">
                <a:solidFill>
                  <a:schemeClr val="bg1"/>
                </a:solidFill>
                <a:latin typeface="+mj-lt"/>
                <a:ea typeface="ＭＳ Ｐゴシック" pitchFamily="-84" charset="-128"/>
              </a:rPr>
              <a:t>R$ 4.390,24</a:t>
            </a:r>
            <a:endParaRPr lang="pt-BR" sz="1700" b="1" dirty="0">
              <a:solidFill>
                <a:schemeClr val="bg1"/>
              </a:solidFill>
              <a:latin typeface="+mj-lt"/>
              <a:ea typeface="ＭＳ Ｐゴシック" pitchFamily="-84" charset="-128"/>
            </a:endParaRPr>
          </a:p>
        </p:txBody>
      </p:sp>
      <p:sp>
        <p:nvSpPr>
          <p:cNvPr id="12" name="CaixaDeTexto 5"/>
          <p:cNvSpPr txBox="1">
            <a:spLocks noChangeArrowheads="1"/>
          </p:cNvSpPr>
          <p:nvPr/>
        </p:nvSpPr>
        <p:spPr bwMode="auto">
          <a:xfrm>
            <a:off x="303721" y="1305997"/>
            <a:ext cx="4039478" cy="37053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2" rIns="91423" bIns="45712">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pt-BR" sz="1800" b="1" dirty="0" smtClean="0">
                <a:solidFill>
                  <a:schemeClr val="bg1"/>
                </a:solidFill>
                <a:latin typeface="+mj-lt"/>
              </a:rPr>
              <a:t>SETOR PRIVADO</a:t>
            </a:r>
            <a:endParaRPr lang="pt-BR" sz="1800" b="1" dirty="0">
              <a:solidFill>
                <a:schemeClr val="bg1"/>
              </a:solidFill>
              <a:latin typeface="+mj-lt"/>
            </a:endParaRPr>
          </a:p>
        </p:txBody>
      </p:sp>
      <p:sp>
        <p:nvSpPr>
          <p:cNvPr id="14" name="Retângulo 13"/>
          <p:cNvSpPr/>
          <p:nvPr/>
        </p:nvSpPr>
        <p:spPr>
          <a:xfrm>
            <a:off x="5333326" y="1830420"/>
            <a:ext cx="992152" cy="380865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anchor="ctr"/>
          <a:lstStyle/>
          <a:p>
            <a:pPr algn="ctr">
              <a:defRPr/>
            </a:pPr>
            <a:endParaRPr lang="pt-BR" sz="1700" dirty="0"/>
          </a:p>
        </p:txBody>
      </p:sp>
      <p:sp>
        <p:nvSpPr>
          <p:cNvPr id="15" name="CaixaDeTexto 20"/>
          <p:cNvSpPr txBox="1">
            <a:spLocks noChangeArrowheads="1"/>
          </p:cNvSpPr>
          <p:nvPr/>
        </p:nvSpPr>
        <p:spPr bwMode="auto">
          <a:xfrm rot="16200000">
            <a:off x="4033404" y="3481852"/>
            <a:ext cx="3656790" cy="353927"/>
          </a:xfrm>
          <a:prstGeom prst="rect">
            <a:avLst/>
          </a:prstGeom>
          <a:noFill/>
          <a:ln w="9525">
            <a:noFill/>
            <a:miter lim="800000"/>
            <a:headEnd/>
            <a:tailEnd/>
          </a:ln>
        </p:spPr>
        <p:txBody>
          <a:bodyPr lIns="91423" tIns="45712" rIns="91423" bIns="45712">
            <a:spAutoFit/>
          </a:bodyPr>
          <a:lstStyle/>
          <a:p>
            <a:pPr algn="ctr">
              <a:defRPr/>
            </a:pPr>
            <a:r>
              <a:rPr lang="pt-BR" sz="1700" b="1" dirty="0" smtClean="0">
                <a:latin typeface="+mj-lt"/>
                <a:ea typeface="ＭＳ Ｐゴシック" pitchFamily="-84" charset="-128"/>
              </a:rPr>
              <a:t>SISTEMA ÚNICO</a:t>
            </a:r>
            <a:endParaRPr lang="pt-BR" sz="1700" b="1" dirty="0">
              <a:latin typeface="+mj-lt"/>
              <a:ea typeface="ＭＳ Ｐゴシック" pitchFamily="-84" charset="-128"/>
            </a:endParaRPr>
          </a:p>
        </p:txBody>
      </p:sp>
      <p:sp>
        <p:nvSpPr>
          <p:cNvPr id="16" name="CaixaDeTexto 22"/>
          <p:cNvSpPr txBox="1">
            <a:spLocks noChangeArrowheads="1"/>
          </p:cNvSpPr>
          <p:nvPr/>
        </p:nvSpPr>
        <p:spPr bwMode="auto">
          <a:xfrm>
            <a:off x="6400397" y="2437860"/>
            <a:ext cx="2514802" cy="3477859"/>
          </a:xfrm>
          <a:prstGeom prst="rect">
            <a:avLst/>
          </a:prstGeom>
          <a:noFill/>
          <a:ln w="9525">
            <a:noFill/>
            <a:miter lim="800000"/>
            <a:headEnd/>
            <a:tailEnd/>
          </a:ln>
        </p:spPr>
        <p:txBody>
          <a:bodyPr lIns="91423" tIns="45712" rIns="91423" bIns="45712">
            <a:spAutoFit/>
          </a:bodyPr>
          <a:lstStyle/>
          <a:p>
            <a:pPr>
              <a:defRPr/>
            </a:pPr>
            <a:endParaRPr lang="pt-BR" sz="1700" b="1" dirty="0" smtClean="0">
              <a:latin typeface="+mj-lt"/>
              <a:ea typeface="ＭＳ Ｐゴシック" pitchFamily="-84" charset="-128"/>
            </a:endParaRPr>
          </a:p>
          <a:p>
            <a:pPr>
              <a:defRPr/>
            </a:pPr>
            <a:endParaRPr lang="pt-BR" sz="1700" b="1" dirty="0">
              <a:latin typeface="+mj-lt"/>
              <a:ea typeface="ＭＳ Ｐゴシック" pitchFamily="-84" charset="-128"/>
            </a:endParaRPr>
          </a:p>
          <a:p>
            <a:pPr>
              <a:defRPr/>
            </a:pPr>
            <a:r>
              <a:rPr lang="pt-BR" sz="1700" b="1" dirty="0" smtClean="0">
                <a:latin typeface="+mj-lt"/>
                <a:ea typeface="ＭＳ Ｐゴシック" pitchFamily="-84" charset="-128"/>
              </a:rPr>
              <a:t>OBRIGATÓRIO =  </a:t>
            </a:r>
            <a:r>
              <a:rPr lang="pt-BR" sz="1700" b="1" dirty="0">
                <a:latin typeface="+mj-lt"/>
                <a:ea typeface="ＭＳ Ｐゴシック" pitchFamily="-84" charset="-128"/>
              </a:rPr>
              <a:t>RPPS</a:t>
            </a:r>
          </a:p>
          <a:p>
            <a:pPr>
              <a:defRPr/>
            </a:pPr>
            <a:endParaRPr lang="pt-BR" sz="1700" b="1" dirty="0">
              <a:latin typeface="+mj-lt"/>
              <a:ea typeface="ＭＳ Ｐゴシック" pitchFamily="-84" charset="-128"/>
            </a:endParaRPr>
          </a:p>
          <a:p>
            <a:pPr>
              <a:defRPr/>
            </a:pPr>
            <a:r>
              <a:rPr lang="pt-BR" sz="1400" dirty="0" smtClean="0">
                <a:latin typeface="+mj-lt"/>
                <a:ea typeface="ＭＳ Ｐゴシック" pitchFamily="-84" charset="-128"/>
              </a:rPr>
              <a:t>CONTRIBUIÇÕES:</a:t>
            </a:r>
            <a:endParaRPr lang="pt-BR" sz="1400" dirty="0">
              <a:latin typeface="+mj-lt"/>
              <a:ea typeface="ＭＳ Ｐゴシック" pitchFamily="-84" charset="-128"/>
            </a:endParaRPr>
          </a:p>
          <a:p>
            <a:pPr>
              <a:defRPr/>
            </a:pPr>
            <a:r>
              <a:rPr lang="pt-BR" sz="1400" b="1" dirty="0" smtClean="0">
                <a:latin typeface="+mj-lt"/>
                <a:ea typeface="ＭＳ Ｐゴシック" pitchFamily="-84" charset="-128"/>
              </a:rPr>
              <a:t>SERVIDORES(11</a:t>
            </a:r>
            <a:r>
              <a:rPr lang="pt-BR" sz="1400" b="1" dirty="0">
                <a:latin typeface="+mj-lt"/>
                <a:ea typeface="ＭＳ Ｐゴシック" pitchFamily="-84" charset="-128"/>
              </a:rPr>
              <a:t>%)</a:t>
            </a:r>
          </a:p>
          <a:p>
            <a:pPr>
              <a:defRPr/>
            </a:pPr>
            <a:r>
              <a:rPr lang="pt-BR" sz="1400" b="1" dirty="0" smtClean="0">
                <a:latin typeface="+mj-lt"/>
                <a:ea typeface="ＭＳ Ｐゴシック" pitchFamily="-84" charset="-128"/>
              </a:rPr>
              <a:t>GOVERNO (22</a:t>
            </a:r>
            <a:r>
              <a:rPr lang="pt-BR" sz="1400" b="1" dirty="0">
                <a:latin typeface="+mj-lt"/>
                <a:ea typeface="ＭＳ Ｐゴシック" pitchFamily="-84" charset="-128"/>
              </a:rPr>
              <a:t>%)</a:t>
            </a:r>
          </a:p>
          <a:p>
            <a:pPr>
              <a:defRPr/>
            </a:pPr>
            <a:endParaRPr lang="pt-BR" sz="1400" dirty="0">
              <a:latin typeface="+mj-lt"/>
              <a:ea typeface="ＭＳ Ｐゴシック" pitchFamily="-84" charset="-128"/>
            </a:endParaRPr>
          </a:p>
          <a:p>
            <a:pPr>
              <a:defRPr/>
            </a:pPr>
            <a:r>
              <a:rPr lang="pt-BR" sz="1600" b="1" dirty="0" smtClean="0">
                <a:latin typeface="+mj-lt"/>
                <a:ea typeface="ＭＳ Ｐゴシック" pitchFamily="-84" charset="-128"/>
              </a:rPr>
              <a:t>SISTEMA DE REPARTIÇÃO SIMPLES  E/OU CAPITALIZAÇÃO COM BENEFÍCIO DEFINIDO</a:t>
            </a:r>
            <a:endParaRPr lang="pt-BR" sz="1600" b="1" dirty="0">
              <a:latin typeface="+mj-lt"/>
              <a:ea typeface="ＭＳ Ｐゴシック" pitchFamily="-84" charset="-128"/>
            </a:endParaRPr>
          </a:p>
          <a:p>
            <a:pPr marL="171419" indent="-171419">
              <a:buFontTx/>
              <a:buChar char="-"/>
              <a:defRPr/>
            </a:pPr>
            <a:endParaRPr lang="pt-BR" sz="1700" dirty="0">
              <a:latin typeface="+mj-lt"/>
              <a:ea typeface="ＭＳ Ｐゴシック" pitchFamily="-84" charset="-128"/>
            </a:endParaRPr>
          </a:p>
          <a:p>
            <a:pPr marL="171419" indent="-171419">
              <a:buFontTx/>
              <a:buChar char="-"/>
              <a:defRPr/>
            </a:pPr>
            <a:endParaRPr lang="pt-BR" sz="1100" dirty="0">
              <a:latin typeface="+mj-lt"/>
              <a:ea typeface="ＭＳ Ｐゴシック" pitchFamily="-84" charset="-128"/>
            </a:endParaRPr>
          </a:p>
        </p:txBody>
      </p:sp>
      <p:cxnSp>
        <p:nvCxnSpPr>
          <p:cNvPr id="17" name="Conector reto 16"/>
          <p:cNvCxnSpPr/>
          <p:nvPr/>
        </p:nvCxnSpPr>
        <p:spPr>
          <a:xfrm>
            <a:off x="5333326" y="1826371"/>
            <a:ext cx="1601618" cy="405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8" name="CaixaDeTexto 25"/>
          <p:cNvSpPr txBox="1">
            <a:spLocks noChangeArrowheads="1"/>
          </p:cNvSpPr>
          <p:nvPr/>
        </p:nvSpPr>
        <p:spPr bwMode="auto">
          <a:xfrm>
            <a:off x="6588224" y="1810172"/>
            <a:ext cx="2227759" cy="353927"/>
          </a:xfrm>
          <a:prstGeom prst="rect">
            <a:avLst/>
          </a:prstGeom>
          <a:solidFill>
            <a:srgbClr val="FF0000"/>
          </a:solidFill>
          <a:ln w="9525">
            <a:noFill/>
            <a:miter lim="800000"/>
            <a:headEnd/>
            <a:tailEnd/>
          </a:ln>
        </p:spPr>
        <p:txBody>
          <a:bodyPr wrap="square" lIns="91423" tIns="45712" rIns="91423" bIns="45712">
            <a:spAutoFit/>
          </a:bodyPr>
          <a:lstStyle/>
          <a:p>
            <a:pPr algn="ctr">
              <a:defRPr/>
            </a:pPr>
            <a:r>
              <a:rPr lang="pt-BR" sz="1700" b="1" dirty="0" smtClean="0">
                <a:solidFill>
                  <a:schemeClr val="bg1"/>
                </a:solidFill>
                <a:latin typeface="+mj-lt"/>
                <a:ea typeface="ＭＳ Ｐゴシック" pitchFamily="-84" charset="-128"/>
              </a:rPr>
              <a:t>ÚLTIMO PAGAMENTO</a:t>
            </a:r>
            <a:endParaRPr lang="pt-BR" sz="1700" b="1" dirty="0">
              <a:solidFill>
                <a:schemeClr val="bg1"/>
              </a:solidFill>
              <a:latin typeface="+mj-lt"/>
              <a:ea typeface="ＭＳ Ｐゴシック" pitchFamily="-84" charset="-128"/>
            </a:endParaRPr>
          </a:p>
        </p:txBody>
      </p:sp>
      <p:sp>
        <p:nvSpPr>
          <p:cNvPr id="19" name="CaixaDeTexto 5"/>
          <p:cNvSpPr txBox="1">
            <a:spLocks noChangeArrowheads="1"/>
          </p:cNvSpPr>
          <p:nvPr/>
        </p:nvSpPr>
        <p:spPr bwMode="auto">
          <a:xfrm>
            <a:off x="4648943" y="1295873"/>
            <a:ext cx="4266256" cy="368514"/>
          </a:xfrm>
          <a:prstGeom prst="rect">
            <a:avLst/>
          </a:prstGeom>
          <a:solidFill>
            <a:schemeClr val="tx1"/>
          </a:solidFill>
          <a:ln w="9525">
            <a:noFill/>
            <a:miter lim="800000"/>
            <a:headEnd/>
            <a:tailEnd/>
          </a:ln>
        </p:spPr>
        <p:txBody>
          <a:bodyPr lIns="91423" tIns="45712" rIns="91423" bIns="45712">
            <a:spAutoFit/>
          </a:bodyPr>
          <a:lstStyle/>
          <a:p>
            <a:pPr algn="ctr">
              <a:defRPr/>
            </a:pPr>
            <a:r>
              <a:rPr lang="pt-BR" b="1" dirty="0" smtClean="0">
                <a:solidFill>
                  <a:schemeClr val="bg1"/>
                </a:solidFill>
                <a:latin typeface="+mj-lt"/>
                <a:ea typeface="ＭＳ Ｐゴシック" pitchFamily="-84" charset="-128"/>
              </a:rPr>
              <a:t>SETOR PÚBLICO</a:t>
            </a:r>
            <a:endParaRPr lang="pt-BR" b="1" dirty="0">
              <a:solidFill>
                <a:schemeClr val="bg1"/>
              </a:solidFill>
              <a:latin typeface="+mj-lt"/>
              <a:ea typeface="ＭＳ Ｐゴシック" pitchFamily="-84" charset="-128"/>
            </a:endParaRPr>
          </a:p>
        </p:txBody>
      </p:sp>
      <p:sp>
        <p:nvSpPr>
          <p:cNvPr id="20" name="CaixaDeTexto 19"/>
          <p:cNvSpPr txBox="1"/>
          <p:nvPr/>
        </p:nvSpPr>
        <p:spPr>
          <a:xfrm>
            <a:off x="4648943" y="5942790"/>
            <a:ext cx="2371329" cy="822282"/>
          </a:xfrm>
          <a:prstGeom prst="ellipse">
            <a:avLst/>
          </a:prstGeom>
          <a:solidFill>
            <a:schemeClr val="tx2">
              <a:lumMod val="60000"/>
              <a:lumOff val="40000"/>
            </a:schemeClr>
          </a:solidFill>
        </p:spPr>
        <p:txBody>
          <a:bodyPr wrap="square" lIns="91423" tIns="45712" rIns="91423" bIns="45712">
            <a:spAutoFit/>
          </a:bodyPr>
          <a:lstStyle/>
          <a:p>
            <a:pPr algn="ctr">
              <a:defRPr/>
            </a:pPr>
            <a:r>
              <a:rPr lang="pt-BR" sz="1600" b="1" dirty="0" smtClean="0">
                <a:solidFill>
                  <a:schemeClr val="bg1"/>
                </a:solidFill>
                <a:latin typeface="+mj-lt"/>
              </a:rPr>
              <a:t>MODELO DE SP ATÉ DEZ/11</a:t>
            </a:r>
            <a:endParaRPr lang="pt-BR" sz="1600" b="1" dirty="0">
              <a:solidFill>
                <a:schemeClr val="bg1"/>
              </a:solidFill>
              <a:latin typeface="+mj-lt"/>
            </a:endParaRPr>
          </a:p>
        </p:txBody>
      </p:sp>
      <p:cxnSp>
        <p:nvCxnSpPr>
          <p:cNvPr id="21" name="Conector de seta reta 20"/>
          <p:cNvCxnSpPr>
            <a:stCxn id="20" idx="0"/>
            <a:endCxn id="14" idx="2"/>
          </p:cNvCxnSpPr>
          <p:nvPr/>
        </p:nvCxnSpPr>
        <p:spPr>
          <a:xfrm flipH="1" flipV="1">
            <a:off x="5829402" y="5639070"/>
            <a:ext cx="5206" cy="30372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 name="CaixaDeTexto 1"/>
          <p:cNvSpPr txBox="1"/>
          <p:nvPr/>
        </p:nvSpPr>
        <p:spPr>
          <a:xfrm>
            <a:off x="5261318" y="2276872"/>
            <a:ext cx="4207226" cy="584775"/>
          </a:xfrm>
          <a:prstGeom prst="rect">
            <a:avLst/>
          </a:prstGeom>
          <a:noFill/>
        </p:spPr>
        <p:txBody>
          <a:bodyPr wrap="square" rtlCol="0">
            <a:spAutoFit/>
          </a:bodyPr>
          <a:lstStyle/>
          <a:p>
            <a:r>
              <a:rPr lang="pt-BR" sz="1600" dirty="0" smtClean="0"/>
              <a:t>(Descontos: </a:t>
            </a:r>
            <a:r>
              <a:rPr lang="pt-BR" sz="1600" b="1" dirty="0" smtClean="0"/>
              <a:t>Contribuição Previdenciária + IR</a:t>
            </a:r>
            <a:r>
              <a:rPr lang="pt-BR" sz="1600" dirty="0" smtClean="0"/>
              <a:t>)</a:t>
            </a:r>
          </a:p>
          <a:p>
            <a:pPr algn="ctr"/>
            <a:r>
              <a:rPr lang="pt-BR" sz="1600" dirty="0" smtClean="0"/>
              <a:t>Valor líquido: </a:t>
            </a:r>
            <a:r>
              <a:rPr lang="pt-BR" sz="1600" b="1" dirty="0" smtClean="0">
                <a:solidFill>
                  <a:srgbClr val="FF0000"/>
                </a:solidFill>
              </a:rPr>
              <a:t>cerca de 80% </a:t>
            </a:r>
            <a:endParaRPr lang="en-US" sz="1600" b="1" dirty="0">
              <a:solidFill>
                <a:srgbClr val="FF0000"/>
              </a:solidFill>
            </a:endParaRPr>
          </a:p>
        </p:txBody>
      </p:sp>
    </p:spTree>
    <p:extLst>
      <p:ext uri="{BB962C8B-B14F-4D97-AF65-F5344CB8AC3E}">
        <p14:creationId xmlns:p14="http://schemas.microsoft.com/office/powerpoint/2010/main" val="8195303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331640" y="5877272"/>
            <a:ext cx="4536504" cy="36004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aixaDeTexto 11"/>
          <p:cNvSpPr txBox="1">
            <a:spLocks noChangeArrowheads="1"/>
          </p:cNvSpPr>
          <p:nvPr/>
        </p:nvSpPr>
        <p:spPr bwMode="auto">
          <a:xfrm>
            <a:off x="304800" y="1599486"/>
            <a:ext cx="8534400" cy="4801314"/>
          </a:xfrm>
          <a:prstGeom prst="rect">
            <a:avLst/>
          </a:prstGeom>
          <a:noFill/>
          <a:ln w="9525">
            <a:noFill/>
            <a:miter lim="800000"/>
            <a:headEnd/>
            <a:tailEnd/>
          </a:ln>
        </p:spPr>
        <p:txBody>
          <a:bodyPr wrap="square">
            <a:spAutoFit/>
          </a:bodyPr>
          <a:lstStyle/>
          <a:p>
            <a:pPr marL="63500" indent="457200" algn="just">
              <a:spcBef>
                <a:spcPts val="600"/>
              </a:spcBef>
              <a:spcAft>
                <a:spcPts val="600"/>
              </a:spcAft>
              <a:buSzPct val="150000"/>
              <a:buFont typeface="Wingdings" pitchFamily="2" charset="2"/>
              <a:buChar char="ü"/>
            </a:pPr>
            <a:r>
              <a:rPr lang="pt-BR" dirty="0">
                <a:cs typeface="Arial" pitchFamily="34" charset="0"/>
              </a:rPr>
              <a:t>Ó</a:t>
            </a:r>
            <a:r>
              <a:rPr lang="pt-BR" dirty="0" smtClean="0">
                <a:cs typeface="Arial" pitchFamily="34" charset="0"/>
              </a:rPr>
              <a:t>rgão Gestor Único</a:t>
            </a:r>
          </a:p>
          <a:p>
            <a:pPr marL="63500" indent="457200" algn="just">
              <a:spcBef>
                <a:spcPts val="600"/>
              </a:spcBef>
              <a:spcAft>
                <a:spcPts val="600"/>
              </a:spcAft>
              <a:buSzPct val="150000"/>
              <a:buFont typeface="Wingdings" pitchFamily="2" charset="2"/>
              <a:buChar char="ü"/>
            </a:pPr>
            <a:r>
              <a:rPr lang="pt-BR" dirty="0" smtClean="0">
                <a:cs typeface="Arial" pitchFamily="34" charset="0"/>
              </a:rPr>
              <a:t>Aposentadoria</a:t>
            </a:r>
          </a:p>
          <a:p>
            <a:pPr marL="1320800" lvl="2" indent="-342900" algn="just">
              <a:spcBef>
                <a:spcPts val="600"/>
              </a:spcBef>
              <a:spcAft>
                <a:spcPts val="600"/>
              </a:spcAft>
              <a:buSzPct val="150000"/>
              <a:buFont typeface="Arial" pitchFamily="34" charset="0"/>
              <a:buChar char="•"/>
            </a:pPr>
            <a:r>
              <a:rPr lang="pt-BR" dirty="0" smtClean="0">
                <a:cs typeface="Arial" pitchFamily="34" charset="0"/>
              </a:rPr>
              <a:t>Idade/Tempo de contribuição</a:t>
            </a:r>
          </a:p>
          <a:p>
            <a:pPr marL="1320800" lvl="2" indent="-342900" algn="just">
              <a:spcBef>
                <a:spcPts val="600"/>
              </a:spcBef>
              <a:spcAft>
                <a:spcPts val="600"/>
              </a:spcAft>
              <a:buSzPct val="150000"/>
              <a:buFont typeface="Arial" pitchFamily="34" charset="0"/>
              <a:buChar char="•"/>
            </a:pPr>
            <a:r>
              <a:rPr lang="pt-BR" dirty="0" smtClean="0">
                <a:cs typeface="Arial" pitchFamily="34" charset="0"/>
              </a:rPr>
              <a:t>Integral </a:t>
            </a:r>
            <a:r>
              <a:rPr lang="pt-BR" dirty="0">
                <a:cs typeface="Arial" pitchFamily="34" charset="0"/>
              </a:rPr>
              <a:t>(</a:t>
            </a:r>
            <a:r>
              <a:rPr lang="pt-BR" dirty="0" smtClean="0">
                <a:cs typeface="Arial" pitchFamily="34" charset="0"/>
              </a:rPr>
              <a:t>BD) / Média </a:t>
            </a:r>
            <a:r>
              <a:rPr lang="pt-BR" dirty="0">
                <a:cs typeface="Arial" pitchFamily="34" charset="0"/>
              </a:rPr>
              <a:t>(BD)</a:t>
            </a:r>
          </a:p>
          <a:p>
            <a:pPr marL="1343025" lvl="4" indent="-342900" algn="just">
              <a:spcBef>
                <a:spcPts val="600"/>
              </a:spcBef>
              <a:spcAft>
                <a:spcPts val="600"/>
              </a:spcAft>
              <a:buSzPct val="150000"/>
              <a:buFont typeface="Arial" pitchFamily="34" charset="0"/>
              <a:buChar char="•"/>
            </a:pPr>
            <a:r>
              <a:rPr lang="pt-BR" dirty="0" smtClean="0">
                <a:cs typeface="Arial" pitchFamily="34" charset="0"/>
              </a:rPr>
              <a:t>Benefício Vitalício</a:t>
            </a:r>
          </a:p>
          <a:p>
            <a:pPr marL="428625" lvl="2" indent="-342900" algn="just">
              <a:spcBef>
                <a:spcPts val="600"/>
              </a:spcBef>
              <a:spcAft>
                <a:spcPts val="600"/>
              </a:spcAft>
              <a:buSzPct val="150000"/>
              <a:buFont typeface="Wingdings" pitchFamily="2" charset="2"/>
              <a:buChar char="ü"/>
            </a:pPr>
            <a:r>
              <a:rPr lang="pt-BR" dirty="0" smtClean="0">
                <a:cs typeface="Arial" pitchFamily="34" charset="0"/>
              </a:rPr>
              <a:t>Pensão  - em BD e vitalício</a:t>
            </a:r>
          </a:p>
          <a:p>
            <a:pPr marL="428625" lvl="2" indent="-342900" algn="just">
              <a:spcBef>
                <a:spcPts val="600"/>
              </a:spcBef>
              <a:spcAft>
                <a:spcPts val="600"/>
              </a:spcAft>
              <a:buSzPct val="150000"/>
              <a:buFont typeface="Wingdings" pitchFamily="2" charset="2"/>
              <a:buChar char="ü"/>
            </a:pPr>
            <a:r>
              <a:rPr lang="pt-BR" dirty="0" smtClean="0">
                <a:cs typeface="Arial" pitchFamily="34" charset="0"/>
              </a:rPr>
              <a:t>Regime de Repartição Simples </a:t>
            </a:r>
          </a:p>
          <a:p>
            <a:pPr marL="1343025" lvl="4" indent="-342900" algn="just">
              <a:spcBef>
                <a:spcPts val="600"/>
              </a:spcBef>
              <a:spcAft>
                <a:spcPts val="600"/>
              </a:spcAft>
              <a:buSzPct val="150000"/>
              <a:buFont typeface="Arial" pitchFamily="34" charset="0"/>
              <a:buChar char="•"/>
            </a:pPr>
            <a:r>
              <a:rPr lang="pt-BR" dirty="0" smtClean="0">
                <a:cs typeface="Arial" pitchFamily="34" charset="0"/>
              </a:rPr>
              <a:t>Contribuição servidor ativo</a:t>
            </a:r>
          </a:p>
          <a:p>
            <a:pPr marL="1343025" lvl="4" indent="-342900" algn="just">
              <a:spcBef>
                <a:spcPts val="600"/>
              </a:spcBef>
              <a:spcAft>
                <a:spcPts val="600"/>
              </a:spcAft>
              <a:buSzPct val="150000"/>
              <a:buFont typeface="Arial" pitchFamily="34" charset="0"/>
              <a:buChar char="•"/>
            </a:pPr>
            <a:r>
              <a:rPr lang="pt-BR" dirty="0" smtClean="0">
                <a:cs typeface="Arial" pitchFamily="34" charset="0"/>
              </a:rPr>
              <a:t>Contribuição servidor inativo/pensionista ( antigos acima do teto do INSS)</a:t>
            </a:r>
          </a:p>
          <a:p>
            <a:pPr marL="1343025" lvl="4" indent="-342900" algn="just">
              <a:spcBef>
                <a:spcPts val="600"/>
              </a:spcBef>
              <a:spcAft>
                <a:spcPts val="600"/>
              </a:spcAft>
              <a:buSzPct val="150000"/>
              <a:buFont typeface="Arial" pitchFamily="34" charset="0"/>
              <a:buChar char="•"/>
            </a:pPr>
            <a:r>
              <a:rPr lang="pt-BR" dirty="0" smtClean="0">
                <a:cs typeface="Arial" pitchFamily="34" charset="0"/>
              </a:rPr>
              <a:t>Contribuição patronal </a:t>
            </a:r>
          </a:p>
          <a:p>
            <a:pPr marL="1343025" lvl="4" indent="-342900" algn="just">
              <a:spcBef>
                <a:spcPts val="600"/>
              </a:spcBef>
              <a:spcAft>
                <a:spcPts val="600"/>
              </a:spcAft>
              <a:buSzPct val="150000"/>
              <a:buFont typeface="Arial" pitchFamily="34" charset="0"/>
              <a:buChar char="•"/>
            </a:pPr>
            <a:r>
              <a:rPr lang="pt-BR" b="1" dirty="0" smtClean="0">
                <a:solidFill>
                  <a:schemeClr val="bg1"/>
                </a:solidFill>
                <a:cs typeface="Arial" pitchFamily="34" charset="0"/>
              </a:rPr>
              <a:t>Insuficiência financeira coberta pelo ente</a:t>
            </a:r>
            <a:endParaRPr lang="pt-BR" b="1" dirty="0">
              <a:solidFill>
                <a:schemeClr val="bg1"/>
              </a:solidFill>
              <a:cs typeface="Arial" pitchFamily="34" charset="0"/>
            </a:endParaRPr>
          </a:p>
        </p:txBody>
      </p:sp>
      <p:sp>
        <p:nvSpPr>
          <p:cNvPr id="4" name="Título 1"/>
          <p:cNvSpPr txBox="1">
            <a:spLocks/>
          </p:cNvSpPr>
          <p:nvPr/>
        </p:nvSpPr>
        <p:spPr>
          <a:xfrm>
            <a:off x="1547664" y="764704"/>
            <a:ext cx="7344816" cy="3742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pt-BR" sz="2800" b="1" dirty="0" smtClean="0"/>
              <a:t>MODELO ANTERIOR</a:t>
            </a:r>
            <a:endParaRPr lang="pt-BR" sz="2800" b="1" dirty="0"/>
          </a:p>
        </p:txBody>
      </p:sp>
      <p:sp>
        <p:nvSpPr>
          <p:cNvPr id="7" name="Espaço Reservado para Número de Slide 6"/>
          <p:cNvSpPr>
            <a:spLocks noGrp="1"/>
          </p:cNvSpPr>
          <p:nvPr>
            <p:ph type="sldNum" sz="quarter" idx="12"/>
          </p:nvPr>
        </p:nvSpPr>
        <p:spPr/>
        <p:txBody>
          <a:bodyPr/>
          <a:lstStyle/>
          <a:p>
            <a:fld id="{1297A8C9-8EA8-442C-8843-1DFC11C799B5}" type="slidenum">
              <a:rPr lang="pt-BR" smtClean="0"/>
              <a:pPr/>
              <a:t>15</a:t>
            </a:fld>
            <a:endParaRPr lang="pt-BR" dirty="0"/>
          </a:p>
        </p:txBody>
      </p:sp>
      <p:sp>
        <p:nvSpPr>
          <p:cNvPr id="6" name="CaixaDeTexto 5"/>
          <p:cNvSpPr txBox="1"/>
          <p:nvPr/>
        </p:nvSpPr>
        <p:spPr>
          <a:xfrm>
            <a:off x="5220072" y="1599486"/>
            <a:ext cx="3581400" cy="3245941"/>
          </a:xfrm>
          <a:prstGeom prst="ellipse">
            <a:avLst/>
          </a:prstGeom>
          <a:solidFill>
            <a:srgbClr val="0070C0"/>
          </a:solidFill>
          <a:ln>
            <a:noFill/>
          </a:ln>
          <a:effectLst>
            <a:outerShdw blurRad="50800" dist="38100" dir="16200000"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pt-BR" sz="2400" b="1" dirty="0" smtClean="0">
                <a:solidFill>
                  <a:schemeClr val="bg1"/>
                </a:solidFill>
              </a:rPr>
              <a:t>EQUILÍBRIO ATUARIAL DEPENDE DA SAÚDE FINANCEIRA DO ENTE</a:t>
            </a:r>
          </a:p>
        </p:txBody>
      </p:sp>
    </p:spTree>
    <p:extLst>
      <p:ext uri="{BB962C8B-B14F-4D97-AF65-F5344CB8AC3E}">
        <p14:creationId xmlns:p14="http://schemas.microsoft.com/office/powerpoint/2010/main" val="26692277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179512" y="692696"/>
            <a:ext cx="8568952" cy="3742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t-BR" b="1" dirty="0" smtClean="0"/>
              <a:t>NOVO CAMINHO</a:t>
            </a:r>
            <a:endParaRPr lang="pt-BR" b="1" dirty="0"/>
          </a:p>
        </p:txBody>
      </p:sp>
      <p:pic>
        <p:nvPicPr>
          <p:cNvPr id="1026" name="Picture 2" descr="http://static.pt.groupon-content.net/57/67/133131871675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969" y="1412777"/>
            <a:ext cx="6818327" cy="46602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45973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39713" y="1556792"/>
            <a:ext cx="8642350" cy="4247317"/>
          </a:xfrm>
          <a:prstGeom prst="rect">
            <a:avLst/>
          </a:prstGeom>
          <a:noFill/>
          <a:ln w="9525">
            <a:noFill/>
            <a:miter lim="800000"/>
            <a:headEnd/>
            <a:tailEnd/>
          </a:ln>
          <a:effectLst/>
        </p:spPr>
        <p:txBody>
          <a:bodyPr>
            <a:spAutoFit/>
          </a:bodyPr>
          <a:lstStyle>
            <a:lvl1pPr marL="111125" indent="282575">
              <a:defRPr sz="2000" b="1">
                <a:solidFill>
                  <a:srgbClr val="000099"/>
                </a:solidFill>
                <a:latin typeface="Times New Roman" pitchFamily="18" charset="0"/>
                <a:ea typeface="ＭＳ Ｐゴシック" pitchFamily="34" charset="-128"/>
              </a:defRPr>
            </a:lvl1pPr>
            <a:lvl2pPr marL="742950" indent="-285750">
              <a:defRPr sz="2000" b="1">
                <a:solidFill>
                  <a:srgbClr val="000099"/>
                </a:solidFill>
                <a:latin typeface="Times New Roman" pitchFamily="18" charset="0"/>
                <a:ea typeface="ＭＳ Ｐゴシック" pitchFamily="34" charset="-128"/>
              </a:defRPr>
            </a:lvl2pPr>
            <a:lvl3pPr marL="1143000" indent="-228600">
              <a:defRPr sz="2000" b="1">
                <a:solidFill>
                  <a:srgbClr val="000099"/>
                </a:solidFill>
                <a:latin typeface="Times New Roman" pitchFamily="18" charset="0"/>
                <a:ea typeface="ＭＳ Ｐゴシック" pitchFamily="34" charset="-128"/>
              </a:defRPr>
            </a:lvl3pPr>
            <a:lvl4pPr marL="1600200" indent="-228600">
              <a:defRPr sz="2000" b="1">
                <a:solidFill>
                  <a:srgbClr val="000099"/>
                </a:solidFill>
                <a:latin typeface="Times New Roman" pitchFamily="18" charset="0"/>
                <a:ea typeface="ＭＳ Ｐゴシック" pitchFamily="34" charset="-128"/>
              </a:defRPr>
            </a:lvl4pPr>
            <a:lvl5pPr marL="2057400" indent="-228600">
              <a:defRPr sz="2000" b="1">
                <a:solidFill>
                  <a:srgbClr val="000099"/>
                </a:solidFill>
                <a:latin typeface="Times New Roman" pitchFamily="18" charset="0"/>
                <a:ea typeface="ＭＳ Ｐゴシック" pitchFamily="34" charset="-128"/>
              </a:defRPr>
            </a:lvl5pPr>
            <a:lvl6pPr marL="2514600" indent="-228600" algn="r" eaLnBrk="0" fontAlgn="base" hangingPunct="0">
              <a:spcBef>
                <a:spcPct val="0"/>
              </a:spcBef>
              <a:spcAft>
                <a:spcPct val="0"/>
              </a:spcAft>
              <a:defRPr sz="2000" b="1">
                <a:solidFill>
                  <a:srgbClr val="000099"/>
                </a:solidFill>
                <a:latin typeface="Times New Roman" pitchFamily="18" charset="0"/>
                <a:ea typeface="ＭＳ Ｐゴシック" pitchFamily="34" charset="-128"/>
              </a:defRPr>
            </a:lvl6pPr>
            <a:lvl7pPr marL="2971800" indent="-228600" algn="r" eaLnBrk="0" fontAlgn="base" hangingPunct="0">
              <a:spcBef>
                <a:spcPct val="0"/>
              </a:spcBef>
              <a:spcAft>
                <a:spcPct val="0"/>
              </a:spcAft>
              <a:defRPr sz="2000" b="1">
                <a:solidFill>
                  <a:srgbClr val="000099"/>
                </a:solidFill>
                <a:latin typeface="Times New Roman" pitchFamily="18" charset="0"/>
                <a:ea typeface="ＭＳ Ｐゴシック" pitchFamily="34" charset="-128"/>
              </a:defRPr>
            </a:lvl7pPr>
            <a:lvl8pPr marL="3429000" indent="-228600" algn="r" eaLnBrk="0" fontAlgn="base" hangingPunct="0">
              <a:spcBef>
                <a:spcPct val="0"/>
              </a:spcBef>
              <a:spcAft>
                <a:spcPct val="0"/>
              </a:spcAft>
              <a:defRPr sz="2000" b="1">
                <a:solidFill>
                  <a:srgbClr val="000099"/>
                </a:solidFill>
                <a:latin typeface="Times New Roman" pitchFamily="18" charset="0"/>
                <a:ea typeface="ＭＳ Ｐゴシック" pitchFamily="34" charset="-128"/>
              </a:defRPr>
            </a:lvl8pPr>
            <a:lvl9pPr marL="3886200" indent="-228600" algn="r" eaLnBrk="0" fontAlgn="base" hangingPunct="0">
              <a:spcBef>
                <a:spcPct val="0"/>
              </a:spcBef>
              <a:spcAft>
                <a:spcPct val="0"/>
              </a:spcAft>
              <a:defRPr sz="2000" b="1">
                <a:solidFill>
                  <a:srgbClr val="000099"/>
                </a:solidFill>
                <a:latin typeface="Times New Roman" pitchFamily="18" charset="0"/>
                <a:ea typeface="ＭＳ Ｐゴシック" pitchFamily="34" charset="-128"/>
              </a:defRPr>
            </a:lvl9pPr>
          </a:lstStyle>
          <a:p>
            <a:pPr algn="just">
              <a:lnSpc>
                <a:spcPct val="150000"/>
              </a:lnSpc>
              <a:buSzPct val="150000"/>
              <a:buFont typeface="Wingdings" pitchFamily="2" charset="2"/>
              <a:buChar char="ü"/>
            </a:pPr>
            <a:r>
              <a:rPr lang="pt-BR" dirty="0" smtClean="0">
                <a:solidFill>
                  <a:schemeClr val="tx1"/>
                </a:solidFill>
                <a:latin typeface="+mn-lt"/>
              </a:rPr>
              <a:t>ART</a:t>
            </a:r>
            <a:r>
              <a:rPr lang="pt-BR" dirty="0">
                <a:solidFill>
                  <a:schemeClr val="tx1"/>
                </a:solidFill>
                <a:latin typeface="+mn-lt"/>
              </a:rPr>
              <a:t>. 40 DA CONSTITUIÇÃO FEDERAL </a:t>
            </a:r>
            <a:r>
              <a:rPr lang="pt-BR" dirty="0" smtClean="0">
                <a:solidFill>
                  <a:schemeClr val="tx1"/>
                </a:solidFill>
                <a:latin typeface="+mn-lt"/>
              </a:rPr>
              <a:t>(§ 14 </a:t>
            </a:r>
            <a:r>
              <a:rPr lang="pt-BR" dirty="0">
                <a:solidFill>
                  <a:schemeClr val="tx1"/>
                </a:solidFill>
                <a:latin typeface="+mn-lt"/>
              </a:rPr>
              <a:t>e </a:t>
            </a:r>
            <a:r>
              <a:rPr lang="pt-BR" dirty="0" smtClean="0">
                <a:solidFill>
                  <a:schemeClr val="tx1"/>
                </a:solidFill>
                <a:latin typeface="+mn-lt"/>
              </a:rPr>
              <a:t>§15 </a:t>
            </a:r>
            <a:r>
              <a:rPr lang="pt-BR" dirty="0">
                <a:solidFill>
                  <a:schemeClr val="tx1"/>
                </a:solidFill>
                <a:latin typeface="+mn-lt"/>
              </a:rPr>
              <a:t>e </a:t>
            </a:r>
            <a:r>
              <a:rPr lang="pt-BR" dirty="0" smtClean="0">
                <a:solidFill>
                  <a:schemeClr val="tx1"/>
                </a:solidFill>
                <a:latin typeface="+mn-lt"/>
              </a:rPr>
              <a:t>§16</a:t>
            </a:r>
            <a:r>
              <a:rPr lang="pt-BR" dirty="0">
                <a:solidFill>
                  <a:schemeClr val="tx1"/>
                </a:solidFill>
                <a:latin typeface="+mn-lt"/>
              </a:rPr>
              <a:t>)</a:t>
            </a:r>
          </a:p>
          <a:p>
            <a:pPr algn="just">
              <a:lnSpc>
                <a:spcPct val="150000"/>
              </a:lnSpc>
              <a:buSzPct val="150000"/>
              <a:buFont typeface="Wingdings" pitchFamily="2" charset="2"/>
              <a:buChar char="ü"/>
            </a:pPr>
            <a:endParaRPr lang="pt-BR" dirty="0">
              <a:solidFill>
                <a:schemeClr val="tx1"/>
              </a:solidFill>
              <a:latin typeface="+mn-lt"/>
            </a:endParaRPr>
          </a:p>
          <a:p>
            <a:pPr algn="just">
              <a:lnSpc>
                <a:spcPct val="150000"/>
              </a:lnSpc>
              <a:buSzPct val="150000"/>
              <a:buFont typeface="Wingdings" pitchFamily="2" charset="2"/>
              <a:buChar char="ü"/>
            </a:pPr>
            <a:r>
              <a:rPr lang="pt-BR" dirty="0">
                <a:solidFill>
                  <a:schemeClr val="tx1"/>
                </a:solidFill>
                <a:latin typeface="+mn-lt"/>
              </a:rPr>
              <a:t>ART. 202 DA CONSTITUIÇÃO FEDERAL</a:t>
            </a:r>
          </a:p>
          <a:p>
            <a:pPr algn="just">
              <a:lnSpc>
                <a:spcPct val="150000"/>
              </a:lnSpc>
              <a:buSzPct val="150000"/>
              <a:buFont typeface="Wingdings" pitchFamily="2" charset="2"/>
              <a:buChar char="ü"/>
            </a:pPr>
            <a:endParaRPr lang="pt-BR" dirty="0">
              <a:solidFill>
                <a:schemeClr val="tx1"/>
              </a:solidFill>
              <a:latin typeface="+mn-lt"/>
            </a:endParaRPr>
          </a:p>
          <a:p>
            <a:pPr algn="just">
              <a:lnSpc>
                <a:spcPct val="150000"/>
              </a:lnSpc>
              <a:buSzPct val="150000"/>
              <a:buFont typeface="Wingdings" pitchFamily="2" charset="2"/>
              <a:buChar char="ü"/>
            </a:pPr>
            <a:r>
              <a:rPr lang="pt-BR" dirty="0">
                <a:solidFill>
                  <a:schemeClr val="tx1"/>
                </a:solidFill>
                <a:latin typeface="+mn-lt"/>
              </a:rPr>
              <a:t>LEI COMPLEMENTAR 109/01</a:t>
            </a:r>
          </a:p>
          <a:p>
            <a:pPr algn="just">
              <a:lnSpc>
                <a:spcPct val="150000"/>
              </a:lnSpc>
              <a:buSzPct val="150000"/>
              <a:buFont typeface="Wingdings" pitchFamily="2" charset="2"/>
              <a:buChar char="ü"/>
            </a:pPr>
            <a:endParaRPr lang="pt-BR" dirty="0">
              <a:solidFill>
                <a:schemeClr val="tx1"/>
              </a:solidFill>
              <a:latin typeface="+mn-lt"/>
            </a:endParaRPr>
          </a:p>
          <a:p>
            <a:pPr algn="just">
              <a:lnSpc>
                <a:spcPct val="150000"/>
              </a:lnSpc>
              <a:buSzPct val="150000"/>
              <a:buFont typeface="Wingdings" pitchFamily="2" charset="2"/>
              <a:buChar char="ü"/>
            </a:pPr>
            <a:r>
              <a:rPr lang="pt-BR" dirty="0">
                <a:solidFill>
                  <a:schemeClr val="tx1"/>
                </a:solidFill>
                <a:latin typeface="+mn-lt"/>
              </a:rPr>
              <a:t>LEI COMPLEMENTAR 108/01</a:t>
            </a:r>
          </a:p>
          <a:p>
            <a:pPr algn="just">
              <a:lnSpc>
                <a:spcPct val="150000"/>
              </a:lnSpc>
              <a:buSzPct val="150000"/>
              <a:buFont typeface="Wingdings" pitchFamily="2" charset="2"/>
              <a:buChar char="ü"/>
            </a:pPr>
            <a:endParaRPr lang="pt-BR" dirty="0">
              <a:solidFill>
                <a:schemeClr val="tx1"/>
              </a:solidFill>
              <a:latin typeface="+mn-lt"/>
            </a:endParaRPr>
          </a:p>
          <a:p>
            <a:pPr algn="just">
              <a:lnSpc>
                <a:spcPct val="150000"/>
              </a:lnSpc>
              <a:buSzPct val="150000"/>
              <a:buFont typeface="Wingdings" pitchFamily="2" charset="2"/>
              <a:buChar char="ü"/>
            </a:pPr>
            <a:r>
              <a:rPr lang="pt-BR" dirty="0">
                <a:solidFill>
                  <a:schemeClr val="tx1"/>
                </a:solidFill>
                <a:latin typeface="+mn-lt"/>
              </a:rPr>
              <a:t>RESOLUÇÕES </a:t>
            </a:r>
            <a:r>
              <a:rPr lang="pt-BR" dirty="0" smtClean="0">
                <a:solidFill>
                  <a:schemeClr val="tx1"/>
                </a:solidFill>
                <a:latin typeface="+mn-lt"/>
              </a:rPr>
              <a:t>CGPC</a:t>
            </a:r>
            <a:endParaRPr lang="pt-BR" dirty="0">
              <a:solidFill>
                <a:schemeClr val="tx1"/>
              </a:solidFill>
              <a:latin typeface="+mn-lt"/>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42457" y="3471522"/>
            <a:ext cx="3950023" cy="26217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ítulo 1"/>
          <p:cNvSpPr txBox="1">
            <a:spLocks/>
          </p:cNvSpPr>
          <p:nvPr/>
        </p:nvSpPr>
        <p:spPr>
          <a:xfrm>
            <a:off x="1547664" y="822512"/>
            <a:ext cx="7344816" cy="3742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pt-BR" sz="2800" b="1" dirty="0" smtClean="0"/>
              <a:t>FUNDAMENTOS JURÍDICOS</a:t>
            </a:r>
          </a:p>
        </p:txBody>
      </p:sp>
    </p:spTree>
    <p:extLst>
      <p:ext uri="{BB962C8B-B14F-4D97-AF65-F5344CB8AC3E}">
        <p14:creationId xmlns:p14="http://schemas.microsoft.com/office/powerpoint/2010/main" val="36545415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3"/>
          <p:cNvSpPr txBox="1">
            <a:spLocks noChangeArrowheads="1"/>
          </p:cNvSpPr>
          <p:nvPr/>
        </p:nvSpPr>
        <p:spPr bwMode="auto">
          <a:xfrm>
            <a:off x="285750" y="1196752"/>
            <a:ext cx="8642350" cy="5647700"/>
          </a:xfrm>
          <a:prstGeom prst="rect">
            <a:avLst/>
          </a:prstGeom>
          <a:noFill/>
          <a:ln w="9525">
            <a:noFill/>
            <a:miter lim="800000"/>
            <a:headEnd/>
            <a:tailEnd/>
          </a:ln>
          <a:effectLst/>
        </p:spPr>
        <p:txBody>
          <a:bodyPr>
            <a:spAutoFit/>
          </a:bodyPr>
          <a:lstStyle/>
          <a:p>
            <a:pPr algn="just">
              <a:spcBef>
                <a:spcPts val="600"/>
              </a:spcBef>
              <a:spcAft>
                <a:spcPts val="600"/>
              </a:spcAft>
              <a:defRPr/>
            </a:pPr>
            <a:r>
              <a:rPr lang="pt-BR" sz="2800" u="sng" dirty="0">
                <a:solidFill>
                  <a:schemeClr val="tx1"/>
                </a:solidFill>
                <a:effectLst>
                  <a:outerShdw blurRad="38100" dist="38100" dir="2700000" algn="tl">
                    <a:srgbClr val="C0C0C0"/>
                  </a:outerShdw>
                </a:effectLst>
                <a:latin typeface="+mj-lt"/>
                <a:ea typeface="ＭＳ Ｐゴシック" charset="-128"/>
              </a:rPr>
              <a:t>Art. 40 </a:t>
            </a:r>
            <a:endParaRPr lang="pt-BR" dirty="0">
              <a:solidFill>
                <a:schemeClr val="tx1"/>
              </a:solidFill>
              <a:latin typeface="+mj-lt"/>
              <a:ea typeface="ＭＳ Ｐゴシック" charset="-128"/>
            </a:endParaRPr>
          </a:p>
          <a:p>
            <a:pPr algn="just">
              <a:spcBef>
                <a:spcPts val="600"/>
              </a:spcBef>
              <a:spcAft>
                <a:spcPts val="600"/>
              </a:spcAft>
              <a:defRPr/>
            </a:pPr>
            <a:r>
              <a:rPr lang="pt-BR" b="0" dirty="0">
                <a:solidFill>
                  <a:schemeClr val="tx1"/>
                </a:solidFill>
                <a:latin typeface="+mj-lt"/>
                <a:ea typeface="ＭＳ Ｐゴシック" charset="-128"/>
              </a:rPr>
              <a:t>Aos </a:t>
            </a:r>
            <a:r>
              <a:rPr lang="pt-BR" b="0" u="sng" dirty="0">
                <a:solidFill>
                  <a:schemeClr val="tx1"/>
                </a:solidFill>
                <a:latin typeface="+mj-lt"/>
                <a:ea typeface="ＭＳ Ｐゴシック" charset="-128"/>
              </a:rPr>
              <a:t>servidores titulares de cargos efetivos</a:t>
            </a:r>
            <a:r>
              <a:rPr lang="pt-BR" b="0" dirty="0">
                <a:solidFill>
                  <a:schemeClr val="tx1"/>
                </a:solidFill>
                <a:latin typeface="+mj-lt"/>
                <a:ea typeface="ＭＳ Ｐゴシック" charset="-128"/>
              </a:rPr>
              <a:t> da União, </a:t>
            </a:r>
            <a:r>
              <a:rPr lang="pt-BR" b="0" u="sng" dirty="0">
                <a:solidFill>
                  <a:schemeClr val="tx1"/>
                </a:solidFill>
                <a:latin typeface="+mj-lt"/>
                <a:ea typeface="ＭＳ Ｐゴシック" charset="-128"/>
              </a:rPr>
              <a:t>dos Estados</a:t>
            </a:r>
            <a:r>
              <a:rPr lang="pt-BR" b="0" dirty="0">
                <a:solidFill>
                  <a:schemeClr val="tx1"/>
                </a:solidFill>
                <a:latin typeface="+mj-lt"/>
                <a:ea typeface="ＭＳ Ｐゴシック" charset="-128"/>
              </a:rPr>
              <a:t>, do Distrito Federal e dos Municípios, </a:t>
            </a:r>
            <a:r>
              <a:rPr lang="pt-BR" b="0" u="sng" dirty="0">
                <a:solidFill>
                  <a:schemeClr val="tx1"/>
                </a:solidFill>
                <a:latin typeface="+mj-lt"/>
                <a:ea typeface="ＭＳ Ｐゴシック" charset="-128"/>
              </a:rPr>
              <a:t>incluídas suas autarquias e fundações</a:t>
            </a:r>
            <a:r>
              <a:rPr lang="pt-BR" b="0" dirty="0">
                <a:solidFill>
                  <a:schemeClr val="tx1"/>
                </a:solidFill>
                <a:latin typeface="+mj-lt"/>
                <a:ea typeface="ＭＳ Ｐゴシック" charset="-128"/>
              </a:rPr>
              <a:t>, é assegurado regime de previdência de caráter contributivo e solidário, mediante contribuição do respectivo ente público, dos servidores ativos e inativos e dos pensionistas, observados critérios que preservem o equilíbrio financeiro e atuarial e o disposto neste artigo</a:t>
            </a:r>
            <a:r>
              <a:rPr lang="pt-BR" b="0" dirty="0" smtClean="0">
                <a:solidFill>
                  <a:schemeClr val="tx1"/>
                </a:solidFill>
                <a:latin typeface="+mj-lt"/>
                <a:ea typeface="ＭＳ Ｐゴシック" charset="-128"/>
              </a:rPr>
              <a:t>.</a:t>
            </a:r>
          </a:p>
          <a:p>
            <a:pPr algn="just">
              <a:spcBef>
                <a:spcPts val="600"/>
              </a:spcBef>
              <a:spcAft>
                <a:spcPts val="600"/>
              </a:spcAft>
              <a:defRPr/>
            </a:pPr>
            <a:r>
              <a:rPr lang="pt-BR" dirty="0">
                <a:effectLst>
                  <a:outerShdw blurRad="38100" dist="38100" dir="2700000" algn="tl">
                    <a:srgbClr val="C0C0C0"/>
                  </a:outerShdw>
                </a:effectLst>
                <a:ea typeface="ＭＳ Ｐゴシック" charset="-128"/>
              </a:rPr>
              <a:t>§ 14 </a:t>
            </a:r>
            <a:r>
              <a:rPr lang="pt-BR" dirty="0">
                <a:ea typeface="ＭＳ Ｐゴシック" charset="-128"/>
              </a:rPr>
              <a:t>- A União, os Estados, o Distrito Federal e os Municípios, </a:t>
            </a:r>
            <a:r>
              <a:rPr lang="pt-BR" u="sng" dirty="0">
                <a:ea typeface="ＭＳ Ｐゴシック" charset="-128"/>
              </a:rPr>
              <a:t>desde que instituam regime de previdência complementar para os seus respectivos servidores titulares de cargo efetivo,</a:t>
            </a:r>
            <a:r>
              <a:rPr lang="pt-BR" dirty="0">
                <a:ea typeface="ＭＳ Ｐゴシック" charset="-128"/>
              </a:rPr>
              <a:t> poderão fixar, para o valor das aposentadorias e pensões a serem concedidas pelo regime de que trata este artigo, o limite máximo estabelecido para os benefícios do regime geral de previdência social de que trata o art. 201. </a:t>
            </a:r>
          </a:p>
          <a:p>
            <a:pPr algn="just">
              <a:spcBef>
                <a:spcPts val="600"/>
              </a:spcBef>
              <a:spcAft>
                <a:spcPts val="600"/>
              </a:spcAft>
              <a:defRPr/>
            </a:pPr>
            <a:r>
              <a:rPr lang="pt-BR" dirty="0">
                <a:effectLst>
                  <a:outerShdw blurRad="38100" dist="38100" dir="2700000" algn="tl">
                    <a:srgbClr val="C0C0C0"/>
                  </a:outerShdw>
                </a:effectLst>
                <a:ea typeface="ＭＳ Ｐゴシック" charset="-128"/>
              </a:rPr>
              <a:t>§ 15 -  </a:t>
            </a:r>
            <a:r>
              <a:rPr lang="pt-BR" u="sng" dirty="0">
                <a:ea typeface="ＭＳ Ｐゴシック" charset="-128"/>
              </a:rPr>
              <a:t>O regime de previdência complementar de que trata o § 14 será instituído por lei de iniciativa do respectivo Poder Executivo,</a:t>
            </a:r>
            <a:r>
              <a:rPr lang="pt-BR" dirty="0">
                <a:ea typeface="ＭＳ Ｐゴシック" charset="-128"/>
              </a:rPr>
              <a:t> observado o disposto no art. 202 e seus parágrafos, no que couber, por intermédio de entidades fechadas de previdência complementar, de natureza pública, </a:t>
            </a:r>
            <a:r>
              <a:rPr lang="pt-BR" u="sng" dirty="0">
                <a:ea typeface="ＭＳ Ｐゴシック" charset="-128"/>
              </a:rPr>
              <a:t>que oferecerão aos respectivos participantes planos de benefícios somente na modalidade de contribuição definida</a:t>
            </a:r>
            <a:r>
              <a:rPr lang="pt-BR" dirty="0">
                <a:ea typeface="ＭＳ Ｐゴシック" charset="-128"/>
              </a:rPr>
              <a:t>.</a:t>
            </a:r>
          </a:p>
          <a:p>
            <a:pPr algn="just">
              <a:spcBef>
                <a:spcPts val="1200"/>
              </a:spcBef>
              <a:spcAft>
                <a:spcPts val="1200"/>
              </a:spcAft>
              <a:defRPr/>
            </a:pPr>
            <a:endParaRPr lang="pt-BR" b="0" dirty="0">
              <a:solidFill>
                <a:schemeClr val="tx1"/>
              </a:solidFill>
              <a:latin typeface="+mj-lt"/>
              <a:ea typeface="ＭＳ Ｐゴシック" charset="-128"/>
            </a:endParaRPr>
          </a:p>
        </p:txBody>
      </p:sp>
      <p:sp>
        <p:nvSpPr>
          <p:cNvPr id="4" name="Rectangle 4"/>
          <p:cNvSpPr>
            <a:spLocks noChangeArrowheads="1"/>
          </p:cNvSpPr>
          <p:nvPr/>
        </p:nvSpPr>
        <p:spPr bwMode="auto">
          <a:xfrm>
            <a:off x="1855788" y="0"/>
            <a:ext cx="7288212" cy="973138"/>
          </a:xfrm>
          <a:prstGeom prst="rect">
            <a:avLst/>
          </a:prstGeom>
          <a:noFill/>
          <a:ln w="9525">
            <a:noFill/>
            <a:miter lim="800000"/>
            <a:headEnd/>
            <a:tailEnd/>
          </a:ln>
          <a:effectLst/>
        </p:spPr>
        <p:txBody>
          <a:bodyPr anchor="ctr"/>
          <a:lstStyle/>
          <a:p>
            <a:pPr algn="ctr">
              <a:defRPr/>
            </a:pPr>
            <a:r>
              <a:rPr lang="pt-BR" sz="3200" dirty="0">
                <a:solidFill>
                  <a:schemeClr val="bg1"/>
                </a:solidFill>
                <a:latin typeface="+mj-lt"/>
              </a:rPr>
              <a:t>CONSTITUIÇÃO FEDERAL</a:t>
            </a:r>
          </a:p>
        </p:txBody>
      </p:sp>
      <p:sp>
        <p:nvSpPr>
          <p:cNvPr id="5" name="Título 1"/>
          <p:cNvSpPr txBox="1">
            <a:spLocks/>
          </p:cNvSpPr>
          <p:nvPr/>
        </p:nvSpPr>
        <p:spPr>
          <a:xfrm>
            <a:off x="1547664" y="822512"/>
            <a:ext cx="7344816" cy="3742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pt-BR" sz="2800" b="1" dirty="0" smtClean="0"/>
              <a:t>CONSTITUIÇÃO FEDERAL</a:t>
            </a:r>
          </a:p>
        </p:txBody>
      </p:sp>
    </p:spTree>
    <p:extLst>
      <p:ext uri="{BB962C8B-B14F-4D97-AF65-F5344CB8AC3E}">
        <p14:creationId xmlns:p14="http://schemas.microsoft.com/office/powerpoint/2010/main" val="549494349"/>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357188" y="1201738"/>
            <a:ext cx="8642350" cy="4800600"/>
          </a:xfrm>
          <a:prstGeom prst="rect">
            <a:avLst/>
          </a:prstGeom>
          <a:noFill/>
          <a:ln w="9525">
            <a:noFill/>
            <a:miter lim="800000"/>
            <a:headEnd/>
            <a:tailEnd/>
          </a:ln>
          <a:effectLst/>
        </p:spPr>
        <p:txBody>
          <a:bodyPr>
            <a:spAutoFit/>
          </a:bodyPr>
          <a:lstStyle/>
          <a:p>
            <a:pPr algn="just">
              <a:defRPr/>
            </a:pPr>
            <a:endParaRPr lang="pt-BR" sz="1800" dirty="0">
              <a:solidFill>
                <a:schemeClr val="tx1"/>
              </a:solidFill>
              <a:effectLst>
                <a:outerShdw blurRad="38100" dist="38100" dir="2700000" algn="tl">
                  <a:srgbClr val="C0C0C0"/>
                </a:outerShdw>
              </a:effectLst>
              <a:latin typeface="Arial" pitchFamily="34" charset="0"/>
              <a:ea typeface="ＭＳ Ｐゴシック" charset="-128"/>
            </a:endParaRPr>
          </a:p>
          <a:p>
            <a:pPr algn="just">
              <a:defRPr/>
            </a:pPr>
            <a:r>
              <a:rPr lang="pt-BR" sz="1800" dirty="0">
                <a:solidFill>
                  <a:schemeClr val="tx1"/>
                </a:solidFill>
                <a:effectLst>
                  <a:outerShdw blurRad="38100" dist="38100" dir="2700000" algn="tl">
                    <a:srgbClr val="C0C0C0"/>
                  </a:outerShdw>
                </a:effectLst>
                <a:latin typeface="+mj-lt"/>
                <a:ea typeface="ＭＳ Ｐゴシック" charset="-128"/>
              </a:rPr>
              <a:t>Artigo 1º § 1º </a:t>
            </a:r>
            <a:r>
              <a:rPr lang="pt-BR" sz="1800" b="0" dirty="0">
                <a:solidFill>
                  <a:schemeClr val="tx1"/>
                </a:solidFill>
                <a:latin typeface="+mj-lt"/>
                <a:ea typeface="ＭＳ Ｐゴシック" charset="-128"/>
              </a:rPr>
              <a:t>- O regime de previdência complementar de que trata o </a:t>
            </a:r>
            <a:r>
              <a:rPr lang="pt-BR" altLang="en-US" sz="1800" b="0" dirty="0">
                <a:solidFill>
                  <a:schemeClr val="tx1"/>
                </a:solidFill>
                <a:latin typeface="+mj-lt"/>
                <a:ea typeface="ＭＳ Ｐゴシック" charset="-128"/>
              </a:rPr>
              <a:t>“</a:t>
            </a:r>
            <a:r>
              <a:rPr lang="pt-BR" sz="1800" b="0" dirty="0">
                <a:solidFill>
                  <a:schemeClr val="tx1"/>
                </a:solidFill>
                <a:latin typeface="+mj-lt"/>
                <a:ea typeface="ＭＳ Ｐゴシック" charset="-128"/>
              </a:rPr>
              <a:t>caput</a:t>
            </a:r>
            <a:r>
              <a:rPr lang="pt-BR" altLang="en-US" sz="1800" b="0" dirty="0">
                <a:solidFill>
                  <a:schemeClr val="tx1"/>
                </a:solidFill>
                <a:latin typeface="+mj-lt"/>
                <a:ea typeface="ＭＳ Ｐゴシック" charset="-128"/>
              </a:rPr>
              <a:t>”</a:t>
            </a:r>
            <a:r>
              <a:rPr lang="pt-BR" sz="1800" b="0" dirty="0">
                <a:solidFill>
                  <a:schemeClr val="tx1"/>
                </a:solidFill>
                <a:latin typeface="+mj-lt"/>
                <a:ea typeface="ＭＳ Ｐゴシック" charset="-128"/>
              </a:rPr>
              <a:t> deste artigo, de caráter facultativo, </a:t>
            </a:r>
            <a:r>
              <a:rPr lang="pt-BR" sz="1800" dirty="0">
                <a:solidFill>
                  <a:schemeClr val="tx1"/>
                </a:solidFill>
                <a:latin typeface="+mj-lt"/>
                <a:ea typeface="ＭＳ Ｐゴシック" charset="-128"/>
              </a:rPr>
              <a:t>aplica-se aos que ingressarem no serviço público estadual a partir da data da publicação desta lei</a:t>
            </a:r>
            <a:r>
              <a:rPr lang="pt-BR" sz="1800" b="0" dirty="0">
                <a:solidFill>
                  <a:schemeClr val="tx1"/>
                </a:solidFill>
                <a:latin typeface="+mj-lt"/>
                <a:ea typeface="ＭＳ Ｐゴシック" charset="-128"/>
              </a:rPr>
              <a:t>, e abrange:</a:t>
            </a:r>
          </a:p>
          <a:p>
            <a:pPr algn="just">
              <a:defRPr/>
            </a:pPr>
            <a:r>
              <a:rPr lang="pt-BR" sz="1800" b="0" dirty="0">
                <a:solidFill>
                  <a:schemeClr val="tx1"/>
                </a:solidFill>
                <a:latin typeface="+mj-lt"/>
                <a:ea typeface="ＭＳ Ｐゴシック" charset="-128"/>
              </a:rPr>
              <a:t> </a:t>
            </a:r>
          </a:p>
          <a:p>
            <a:pPr algn="just">
              <a:defRPr/>
            </a:pPr>
            <a:r>
              <a:rPr lang="pt-BR" sz="1800" b="0" dirty="0">
                <a:solidFill>
                  <a:schemeClr val="tx1"/>
                </a:solidFill>
                <a:latin typeface="+mj-lt"/>
                <a:ea typeface="ＭＳ Ｐゴシック" charset="-128"/>
              </a:rPr>
              <a:t>1 - </a:t>
            </a:r>
            <a:r>
              <a:rPr lang="pt-BR" sz="1800" dirty="0">
                <a:solidFill>
                  <a:schemeClr val="tx1"/>
                </a:solidFill>
                <a:latin typeface="+mj-lt"/>
                <a:ea typeface="ＭＳ Ｐゴシック" charset="-128"/>
              </a:rPr>
              <a:t>os titulares de cargos efetivos </a:t>
            </a:r>
            <a:r>
              <a:rPr lang="pt-BR" sz="1800" b="0" dirty="0">
                <a:solidFill>
                  <a:schemeClr val="tx1"/>
                </a:solidFill>
                <a:latin typeface="+mj-lt"/>
                <a:ea typeface="ＭＳ Ｐゴシック" charset="-128"/>
              </a:rPr>
              <a:t>(...);</a:t>
            </a:r>
          </a:p>
          <a:p>
            <a:pPr algn="just">
              <a:defRPr/>
            </a:pPr>
            <a:r>
              <a:rPr lang="pt-BR" sz="1800" b="0" dirty="0">
                <a:solidFill>
                  <a:schemeClr val="tx1"/>
                </a:solidFill>
                <a:latin typeface="+mj-lt"/>
                <a:ea typeface="ＭＳ Ｐゴシック" charset="-128"/>
              </a:rPr>
              <a:t> </a:t>
            </a:r>
          </a:p>
          <a:p>
            <a:pPr algn="just">
              <a:defRPr/>
            </a:pPr>
            <a:r>
              <a:rPr lang="pt-BR" sz="1800" b="0" dirty="0">
                <a:solidFill>
                  <a:schemeClr val="tx1"/>
                </a:solidFill>
                <a:latin typeface="+mj-lt"/>
                <a:ea typeface="ＭＳ Ｐゴシック" charset="-128"/>
              </a:rPr>
              <a:t>2 - </a:t>
            </a:r>
            <a:r>
              <a:rPr lang="pt-BR" sz="1800" dirty="0">
                <a:solidFill>
                  <a:schemeClr val="tx1"/>
                </a:solidFill>
                <a:latin typeface="+mj-lt"/>
                <a:ea typeface="ＭＳ Ｐゴシック" charset="-128"/>
              </a:rPr>
              <a:t>os titulares de cargos vitalícios ou efetivos da Administração direta, </a:t>
            </a:r>
            <a:r>
              <a:rPr lang="pt-BR" sz="1800" u="sng" dirty="0">
                <a:solidFill>
                  <a:schemeClr val="tx1"/>
                </a:solidFill>
                <a:latin typeface="+mj-lt"/>
                <a:ea typeface="ＭＳ Ｐゴシック" charset="-128"/>
              </a:rPr>
              <a:t>suas autarquias e fundações</a:t>
            </a:r>
            <a:r>
              <a:rPr lang="pt-BR" sz="1800" b="0" dirty="0">
                <a:solidFill>
                  <a:schemeClr val="tx1"/>
                </a:solidFill>
                <a:latin typeface="+mj-lt"/>
                <a:ea typeface="ＭＳ Ｐゴシック" charset="-128"/>
              </a:rPr>
              <a:t>, da Assembleia Legislativa, do Tribunal de Contas e seus Conselheiros, das Universidades, do Poder Judiciário e seus membros, do Ministério Público e seus membros, da Defensoria Pública e seus membros;</a:t>
            </a:r>
          </a:p>
          <a:p>
            <a:pPr algn="just">
              <a:defRPr/>
            </a:pPr>
            <a:r>
              <a:rPr lang="pt-BR" sz="1800" b="0" dirty="0">
                <a:solidFill>
                  <a:schemeClr val="tx1"/>
                </a:solidFill>
                <a:latin typeface="+mj-lt"/>
                <a:ea typeface="ＭＳ Ｐゴシック" charset="-128"/>
              </a:rPr>
              <a:t> </a:t>
            </a:r>
          </a:p>
          <a:p>
            <a:pPr algn="just">
              <a:defRPr/>
            </a:pPr>
            <a:r>
              <a:rPr lang="pt-BR" sz="1800" b="0" dirty="0">
                <a:solidFill>
                  <a:schemeClr val="tx1"/>
                </a:solidFill>
                <a:latin typeface="+mj-lt"/>
                <a:ea typeface="ＭＳ Ｐゴシック" charset="-128"/>
              </a:rPr>
              <a:t>3 - </a:t>
            </a:r>
            <a:r>
              <a:rPr lang="pt-BR" sz="1800" dirty="0">
                <a:solidFill>
                  <a:schemeClr val="tx1"/>
                </a:solidFill>
                <a:latin typeface="+mj-lt"/>
                <a:ea typeface="ＭＳ Ｐゴシック" charset="-128"/>
              </a:rPr>
              <a:t>os servidores ocupantes, exclusivamente, de cargo em comissão declarado em lei de livre nomeação e exoneração, bem como de outro cargo temporário ou de emprego junto à Administração direta, </a:t>
            </a:r>
            <a:r>
              <a:rPr lang="pt-BR" sz="1800" u="sng" dirty="0">
                <a:solidFill>
                  <a:schemeClr val="tx1"/>
                </a:solidFill>
                <a:latin typeface="+mj-lt"/>
                <a:ea typeface="ＭＳ Ｐゴシック" charset="-128"/>
              </a:rPr>
              <a:t>suas autarquias e fundações</a:t>
            </a:r>
            <a:r>
              <a:rPr lang="pt-BR" sz="1800" b="0" dirty="0">
                <a:solidFill>
                  <a:schemeClr val="tx1"/>
                </a:solidFill>
                <a:latin typeface="+mj-lt"/>
                <a:ea typeface="ＭＳ Ｐゴシック" charset="-128"/>
              </a:rPr>
              <a:t>, à Assembleia Legislativa, ao Tribunal de Contas, às Universidades, ao Poder Judiciário, ao Ministério Público, à Defensoria Pública e à Polícia Militar. </a:t>
            </a:r>
          </a:p>
        </p:txBody>
      </p:sp>
      <p:sp>
        <p:nvSpPr>
          <p:cNvPr id="5" name="Rectangle 4"/>
          <p:cNvSpPr>
            <a:spLocks noChangeArrowheads="1"/>
          </p:cNvSpPr>
          <p:nvPr/>
        </p:nvSpPr>
        <p:spPr bwMode="auto">
          <a:xfrm>
            <a:off x="1855788" y="0"/>
            <a:ext cx="7288212" cy="973138"/>
          </a:xfrm>
          <a:prstGeom prst="rect">
            <a:avLst/>
          </a:prstGeom>
          <a:noFill/>
          <a:ln w="9525">
            <a:noFill/>
            <a:miter lim="800000"/>
            <a:headEnd/>
            <a:tailEnd/>
          </a:ln>
          <a:effectLst/>
        </p:spPr>
        <p:txBody>
          <a:bodyPr anchor="ctr"/>
          <a:lstStyle/>
          <a:p>
            <a:pPr algn="ctr">
              <a:defRPr/>
            </a:pPr>
            <a:r>
              <a:rPr lang="pt-BR" sz="3200" dirty="0">
                <a:solidFill>
                  <a:schemeClr val="bg1"/>
                </a:solidFill>
                <a:latin typeface="+mj-lt"/>
              </a:rPr>
              <a:t>LEI 14.653 DE 23/12/11</a:t>
            </a:r>
          </a:p>
        </p:txBody>
      </p:sp>
      <p:sp>
        <p:nvSpPr>
          <p:cNvPr id="6" name="Título 1"/>
          <p:cNvSpPr txBox="1">
            <a:spLocks/>
          </p:cNvSpPr>
          <p:nvPr/>
        </p:nvSpPr>
        <p:spPr>
          <a:xfrm>
            <a:off x="1547664" y="822512"/>
            <a:ext cx="7344816" cy="3742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pt-BR" sz="2800" b="1" dirty="0" smtClean="0"/>
              <a:t>LEI 14.653/11</a:t>
            </a:r>
          </a:p>
        </p:txBody>
      </p:sp>
    </p:spTree>
    <p:extLst>
      <p:ext uri="{BB962C8B-B14F-4D97-AF65-F5344CB8AC3E}">
        <p14:creationId xmlns:p14="http://schemas.microsoft.com/office/powerpoint/2010/main" val="4040002556"/>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179512" y="692696"/>
            <a:ext cx="8568952" cy="3742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t-BR" b="1" dirty="0" smtClean="0"/>
              <a:t>ANTES DE MAIS NADA...</a:t>
            </a:r>
            <a:endParaRPr lang="pt-BR" b="1" dirty="0"/>
          </a:p>
        </p:txBody>
      </p:sp>
      <p:pic>
        <p:nvPicPr>
          <p:cNvPr id="3074" name="Picture 2" descr="http://ct.ufpb.br/pra/images/arquivos/imagens/bem-vind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412776"/>
            <a:ext cx="4967976" cy="4752528"/>
          </a:xfrm>
          <a:prstGeom prst="rect">
            <a:avLst/>
          </a:prstGeom>
          <a:noFill/>
          <a:extLst>
            <a:ext uri="{909E8E84-426E-40DD-AFC4-6F175D3DCCD1}">
              <a14:hiddenFill xmlns:a14="http://schemas.microsoft.com/office/drawing/2010/main">
                <a:solidFill>
                  <a:srgbClr val="FFFFFF"/>
                </a:solidFill>
              </a14:hiddenFill>
            </a:ext>
          </a:extLst>
        </p:spPr>
      </p:pic>
      <p:sp>
        <p:nvSpPr>
          <p:cNvPr id="6" name="Título 1"/>
          <p:cNvSpPr txBox="1">
            <a:spLocks/>
          </p:cNvSpPr>
          <p:nvPr/>
        </p:nvSpPr>
        <p:spPr>
          <a:xfrm>
            <a:off x="5724128" y="2348880"/>
            <a:ext cx="3744416" cy="14401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t-BR" b="1" dirty="0" smtClean="0"/>
              <a:t>Sejam muito bem-vindos!</a:t>
            </a:r>
            <a:endParaRPr lang="pt-BR" b="1" dirty="0"/>
          </a:p>
        </p:txBody>
      </p:sp>
    </p:spTree>
    <p:extLst>
      <p:ext uri="{BB962C8B-B14F-4D97-AF65-F5344CB8AC3E}">
        <p14:creationId xmlns:p14="http://schemas.microsoft.com/office/powerpoint/2010/main" val="30130434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1855788" y="0"/>
            <a:ext cx="7288212" cy="973138"/>
          </a:xfrm>
          <a:prstGeom prst="rect">
            <a:avLst/>
          </a:prstGeom>
          <a:noFill/>
          <a:ln w="9525">
            <a:noFill/>
            <a:miter lim="800000"/>
            <a:headEnd/>
            <a:tailEnd/>
          </a:ln>
          <a:effectLst/>
        </p:spPr>
        <p:txBody>
          <a:bodyPr anchor="ctr"/>
          <a:lstStyle/>
          <a:p>
            <a:pPr algn="ctr">
              <a:defRPr/>
            </a:pPr>
            <a:r>
              <a:rPr lang="pt-BR" sz="3200" dirty="0">
                <a:solidFill>
                  <a:schemeClr val="bg1"/>
                </a:solidFill>
                <a:latin typeface="+mj-lt"/>
              </a:rPr>
              <a:t>LEI 14.653 DE 23/12/11</a:t>
            </a:r>
          </a:p>
        </p:txBody>
      </p:sp>
      <p:sp>
        <p:nvSpPr>
          <p:cNvPr id="8" name="Text Box 3"/>
          <p:cNvSpPr txBox="1">
            <a:spLocks noChangeArrowheads="1"/>
          </p:cNvSpPr>
          <p:nvPr/>
        </p:nvSpPr>
        <p:spPr bwMode="auto">
          <a:xfrm>
            <a:off x="371475" y="1460500"/>
            <a:ext cx="8485188" cy="4247317"/>
          </a:xfrm>
          <a:prstGeom prst="rect">
            <a:avLst/>
          </a:prstGeom>
          <a:noFill/>
          <a:ln w="9525">
            <a:noFill/>
            <a:miter lim="800000"/>
            <a:headEnd/>
            <a:tailEnd/>
          </a:ln>
          <a:effectLst/>
        </p:spPr>
        <p:txBody>
          <a:bodyPr>
            <a:spAutoFit/>
          </a:bodyPr>
          <a:lstStyle/>
          <a:p>
            <a:pPr algn="just">
              <a:defRPr/>
            </a:pPr>
            <a:endParaRPr lang="pt-BR" sz="1800" dirty="0">
              <a:solidFill>
                <a:schemeClr val="tx1"/>
              </a:solidFill>
              <a:effectLst>
                <a:outerShdw blurRad="38100" dist="38100" dir="2700000" algn="tl">
                  <a:srgbClr val="C0C0C0"/>
                </a:outerShdw>
              </a:effectLst>
              <a:latin typeface="Arial" pitchFamily="34" charset="0"/>
              <a:ea typeface="ＭＳ Ｐゴシック" charset="-128"/>
            </a:endParaRPr>
          </a:p>
          <a:p>
            <a:pPr algn="just">
              <a:defRPr/>
            </a:pPr>
            <a:r>
              <a:rPr lang="pt-BR" sz="1800" dirty="0">
                <a:solidFill>
                  <a:schemeClr val="tx1"/>
                </a:solidFill>
                <a:effectLst>
                  <a:outerShdw blurRad="38100" dist="38100" dir="2700000" algn="tl">
                    <a:srgbClr val="C0C0C0"/>
                  </a:outerShdw>
                </a:effectLst>
                <a:latin typeface="+mj-lt"/>
                <a:ea typeface="ＭＳ Ｐゴシック" charset="-128"/>
              </a:rPr>
              <a:t>DISPOSIÇÕES TRANSITÓRIAS</a:t>
            </a:r>
          </a:p>
          <a:p>
            <a:pPr algn="just">
              <a:lnSpc>
                <a:spcPct val="150000"/>
              </a:lnSpc>
              <a:defRPr/>
            </a:pPr>
            <a:endParaRPr lang="pt-BR" sz="1800" dirty="0">
              <a:solidFill>
                <a:schemeClr val="tx1"/>
              </a:solidFill>
              <a:effectLst>
                <a:outerShdw blurRad="38100" dist="38100" dir="2700000" algn="tl">
                  <a:srgbClr val="C0C0C0"/>
                </a:outerShdw>
              </a:effectLst>
              <a:latin typeface="+mj-lt"/>
              <a:ea typeface="ＭＳ Ｐゴシック" charset="-128"/>
            </a:endParaRPr>
          </a:p>
          <a:p>
            <a:pPr algn="just">
              <a:lnSpc>
                <a:spcPct val="150000"/>
              </a:lnSpc>
              <a:defRPr/>
            </a:pPr>
            <a:r>
              <a:rPr lang="pt-BR" sz="1800" dirty="0">
                <a:solidFill>
                  <a:schemeClr val="tx1"/>
                </a:solidFill>
                <a:effectLst>
                  <a:outerShdw blurRad="38100" dist="38100" dir="2700000" algn="tl">
                    <a:srgbClr val="C0C0C0"/>
                  </a:outerShdw>
                </a:effectLst>
                <a:latin typeface="+mj-lt"/>
                <a:ea typeface="ＭＳ Ｐゴシック" charset="-128"/>
              </a:rPr>
              <a:t>Artigo 4º  - </a:t>
            </a:r>
            <a:r>
              <a:rPr lang="pt-BR" sz="1800" b="0" dirty="0">
                <a:solidFill>
                  <a:schemeClr val="tx1"/>
                </a:solidFill>
                <a:latin typeface="+mj-lt"/>
                <a:ea typeface="ＭＳ Ｐゴシック" charset="-128"/>
              </a:rPr>
              <a:t>Observado o disposto nos artigos 1º, 3º e 27 da parte permanente desta lei, o regime de previdência complementar poderá ser aplicado aos </a:t>
            </a:r>
            <a:r>
              <a:rPr lang="pt-BR" sz="1800" u="sng" dirty="0">
                <a:solidFill>
                  <a:schemeClr val="tx1"/>
                </a:solidFill>
                <a:latin typeface="+mj-lt"/>
                <a:ea typeface="ＭＳ Ｐゴシック" charset="-128"/>
              </a:rPr>
              <a:t>atuais servidores públicos estaduais admitidos com fundamento na CLT, aos atuais deputados da Assembléia Legislativa do Estado de São Paulo, desde que não integrem outro regime próprio de previdência pública de qualquer ente da federação, bem como aos atuais servidores ocupantes exclusivamente de cargos em comissão, declarados em lei de livre nomeação e exoneração.</a:t>
            </a:r>
          </a:p>
          <a:p>
            <a:pPr algn="just">
              <a:defRPr/>
            </a:pPr>
            <a:endParaRPr lang="pt-BR" sz="1800" b="0" dirty="0">
              <a:solidFill>
                <a:schemeClr val="tx1"/>
              </a:solidFill>
              <a:latin typeface="+mj-lt"/>
              <a:ea typeface="ＭＳ Ｐゴシック" charset="-128"/>
            </a:endParaRPr>
          </a:p>
        </p:txBody>
      </p:sp>
      <p:sp>
        <p:nvSpPr>
          <p:cNvPr id="4" name="Título 1"/>
          <p:cNvSpPr txBox="1">
            <a:spLocks/>
          </p:cNvSpPr>
          <p:nvPr/>
        </p:nvSpPr>
        <p:spPr>
          <a:xfrm>
            <a:off x="1547664" y="822512"/>
            <a:ext cx="7344816" cy="3742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pt-BR" sz="2800" b="1" dirty="0" smtClean="0"/>
              <a:t>LEI 14.653/11</a:t>
            </a:r>
          </a:p>
        </p:txBody>
      </p:sp>
    </p:spTree>
    <p:extLst>
      <p:ext uri="{BB962C8B-B14F-4D97-AF65-F5344CB8AC3E}">
        <p14:creationId xmlns:p14="http://schemas.microsoft.com/office/powerpoint/2010/main" val="3786860027"/>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ângulo 7"/>
          <p:cNvSpPr/>
          <p:nvPr/>
        </p:nvSpPr>
        <p:spPr>
          <a:xfrm>
            <a:off x="7524328" y="5517232"/>
            <a:ext cx="648072" cy="10673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Espaço Reservado para Número de Slide 1"/>
          <p:cNvSpPr>
            <a:spLocks noGrp="1"/>
          </p:cNvSpPr>
          <p:nvPr>
            <p:ph type="sldNum" sz="quarter" idx="12"/>
          </p:nvPr>
        </p:nvSpPr>
        <p:spPr/>
        <p:txBody>
          <a:bodyPr/>
          <a:lstStyle/>
          <a:p>
            <a:fld id="{1297A8C9-8EA8-442C-8843-1DFC11C799B5}" type="slidenum">
              <a:rPr lang="pt-BR" smtClean="0"/>
              <a:pPr/>
              <a:t>21</a:t>
            </a:fld>
            <a:endParaRPr lang="pt-BR" dirty="0"/>
          </a:p>
        </p:txBody>
      </p:sp>
      <p:sp>
        <p:nvSpPr>
          <p:cNvPr id="3" name="Título 1"/>
          <p:cNvSpPr txBox="1">
            <a:spLocks/>
          </p:cNvSpPr>
          <p:nvPr/>
        </p:nvSpPr>
        <p:spPr>
          <a:xfrm>
            <a:off x="1547664" y="822512"/>
            <a:ext cx="7344816" cy="3742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pt-BR" sz="2800" b="1" dirty="0" smtClean="0"/>
              <a:t>O ESTADO DE SÃO PAULO</a:t>
            </a:r>
          </a:p>
        </p:txBody>
      </p:sp>
      <p:sp>
        <p:nvSpPr>
          <p:cNvPr id="4" name="Rectangle 4"/>
          <p:cNvSpPr>
            <a:spLocks noChangeArrowheads="1"/>
          </p:cNvSpPr>
          <p:nvPr/>
        </p:nvSpPr>
        <p:spPr bwMode="auto">
          <a:xfrm>
            <a:off x="154622" y="1393319"/>
            <a:ext cx="8989378" cy="23237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indent="-457200">
              <a:spcBef>
                <a:spcPts val="1200"/>
              </a:spcBef>
              <a:spcAft>
                <a:spcPts val="600"/>
              </a:spcAft>
              <a:buSzPct val="150000"/>
              <a:buFont typeface="Wingdings" pitchFamily="2" charset="2"/>
              <a:buChar char="ü"/>
            </a:pPr>
            <a:r>
              <a:rPr lang="pt-BR" sz="2000" dirty="0" smtClean="0">
                <a:cs typeface="Arial" pitchFamily="34" charset="0"/>
              </a:rPr>
              <a:t>O Estado de São Paulo possui cerca de </a:t>
            </a:r>
            <a:r>
              <a:rPr lang="pt-BR" sz="2000" b="1" dirty="0" smtClean="0">
                <a:cs typeface="Arial" pitchFamily="34" charset="0"/>
              </a:rPr>
              <a:t>527 mil </a:t>
            </a:r>
            <a:r>
              <a:rPr lang="pt-BR" sz="2000" dirty="0" smtClean="0">
                <a:cs typeface="Arial" pitchFamily="34" charset="0"/>
              </a:rPr>
              <a:t>servidores vinculados ao RPPS e de </a:t>
            </a:r>
            <a:r>
              <a:rPr lang="pt-BR" sz="2000" b="1" dirty="0" smtClean="0">
                <a:cs typeface="Arial" pitchFamily="34" charset="0"/>
              </a:rPr>
              <a:t>173 mil </a:t>
            </a:r>
            <a:r>
              <a:rPr lang="pt-BR" sz="2000" dirty="0" smtClean="0">
                <a:cs typeface="Arial" pitchFamily="34" charset="0"/>
              </a:rPr>
              <a:t>contribuintes do RGPS.</a:t>
            </a:r>
          </a:p>
          <a:p>
            <a:pPr marL="457200" indent="-457200">
              <a:spcBef>
                <a:spcPts val="1200"/>
              </a:spcBef>
              <a:spcAft>
                <a:spcPts val="600"/>
              </a:spcAft>
              <a:buSzPct val="150000"/>
              <a:buFont typeface="Wingdings" pitchFamily="2" charset="2"/>
              <a:buChar char="ü"/>
            </a:pPr>
            <a:r>
              <a:rPr lang="pt-BR" sz="2000" dirty="0" smtClean="0">
                <a:cs typeface="Arial" pitchFamily="34" charset="0"/>
              </a:rPr>
              <a:t>A idade média dos servidores de SP é </a:t>
            </a:r>
            <a:r>
              <a:rPr lang="pt-BR" sz="2000" b="1" dirty="0" smtClean="0">
                <a:cs typeface="Arial" pitchFamily="34" charset="0"/>
              </a:rPr>
              <a:t>46 anos</a:t>
            </a:r>
            <a:r>
              <a:rPr lang="pt-BR" sz="2000" dirty="0" smtClean="0">
                <a:cs typeface="Arial" pitchFamily="34" charset="0"/>
              </a:rPr>
              <a:t>.</a:t>
            </a:r>
          </a:p>
          <a:p>
            <a:pPr marL="457200" indent="-457200">
              <a:spcBef>
                <a:spcPts val="1200"/>
              </a:spcBef>
              <a:spcAft>
                <a:spcPts val="600"/>
              </a:spcAft>
              <a:buSzPct val="150000"/>
              <a:buFont typeface="Wingdings" pitchFamily="2" charset="2"/>
              <a:buChar char="ü"/>
            </a:pPr>
            <a:r>
              <a:rPr lang="pt-BR" sz="2000" dirty="0" smtClean="0">
                <a:cs typeface="Arial" pitchFamily="34" charset="0"/>
              </a:rPr>
              <a:t>Em média, todos os servidores se aposentarão nos próximos </a:t>
            </a:r>
            <a:r>
              <a:rPr lang="pt-BR" sz="2000" b="1" dirty="0" smtClean="0">
                <a:cs typeface="Arial" pitchFamily="34" charset="0"/>
              </a:rPr>
              <a:t>11 anos</a:t>
            </a:r>
            <a:r>
              <a:rPr lang="pt-BR" sz="2000" dirty="0" smtClean="0">
                <a:cs typeface="Arial" pitchFamily="34" charset="0"/>
              </a:rPr>
              <a:t>.</a:t>
            </a:r>
          </a:p>
          <a:p>
            <a:pPr marL="457200" indent="-457200">
              <a:spcBef>
                <a:spcPts val="1200"/>
              </a:spcBef>
              <a:spcAft>
                <a:spcPts val="600"/>
              </a:spcAft>
              <a:buSzPct val="150000"/>
              <a:buFont typeface="Wingdings" pitchFamily="2" charset="2"/>
              <a:buChar char="ü"/>
            </a:pPr>
            <a:r>
              <a:rPr lang="pt-BR" sz="2000" dirty="0" smtClean="0">
                <a:cs typeface="Arial" pitchFamily="34" charset="0"/>
              </a:rPr>
              <a:t>Hoje existem cerca de </a:t>
            </a:r>
            <a:r>
              <a:rPr lang="pt-BR" sz="2000" b="1" dirty="0" smtClean="0">
                <a:cs typeface="Arial" pitchFamily="34" charset="0"/>
              </a:rPr>
              <a:t>435 mil beneficiários </a:t>
            </a:r>
            <a:r>
              <a:rPr lang="pt-BR" sz="2000" dirty="0" smtClean="0">
                <a:cs typeface="Arial" pitchFamily="34" charset="0"/>
              </a:rPr>
              <a:t>no sistema previdenciário paulista.</a:t>
            </a:r>
            <a:endParaRPr lang="pt-BR" sz="2000" dirty="0">
              <a:cs typeface="Arial" pitchFamily="34" charset="0"/>
            </a:endParaRPr>
          </a:p>
        </p:txBody>
      </p:sp>
      <p:graphicFrame>
        <p:nvGraphicFramePr>
          <p:cNvPr id="5" name="Tabela 4"/>
          <p:cNvGraphicFramePr>
            <a:graphicFrameLocks noGrp="1"/>
          </p:cNvGraphicFramePr>
          <p:nvPr>
            <p:extLst>
              <p:ext uri="{D42A27DB-BD31-4B8C-83A1-F6EECF244321}">
                <p14:modId xmlns:p14="http://schemas.microsoft.com/office/powerpoint/2010/main" val="96012308"/>
              </p:ext>
            </p:extLst>
          </p:nvPr>
        </p:nvGraphicFramePr>
        <p:xfrm>
          <a:off x="1403648" y="3762712"/>
          <a:ext cx="6336704" cy="2834640"/>
        </p:xfrm>
        <a:graphic>
          <a:graphicData uri="http://schemas.openxmlformats.org/drawingml/2006/table">
            <a:tbl>
              <a:tblPr/>
              <a:tblGrid>
                <a:gridCol w="1868324"/>
                <a:gridCol w="2234190"/>
                <a:gridCol w="2234190"/>
              </a:tblGrid>
              <a:tr h="380058">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pt-BR" sz="1800" b="1" i="0" u="none" strike="noStrike" cap="none" normalizeH="0" baseline="0" dirty="0" smtClean="0">
                          <a:ln>
                            <a:noFill/>
                          </a:ln>
                          <a:solidFill>
                            <a:schemeClr val="bg1"/>
                          </a:solidFill>
                          <a:effectLst/>
                          <a:latin typeface="+mn-lt"/>
                          <a:ea typeface="ＭＳ Ｐゴシック" pitchFamily="29" charset="-128"/>
                        </a:rPr>
                        <a:t>Ano</a:t>
                      </a: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pt-BR" sz="1800" b="1" i="0" u="none" strike="noStrike" cap="none" normalizeH="0" baseline="0" dirty="0" smtClean="0">
                          <a:ln>
                            <a:noFill/>
                          </a:ln>
                          <a:solidFill>
                            <a:schemeClr val="bg1"/>
                          </a:solidFill>
                          <a:effectLst/>
                          <a:latin typeface="+mn-lt"/>
                          <a:ea typeface="ＭＳ Ｐゴシック" pitchFamily="29" charset="-128"/>
                        </a:rPr>
                        <a:t>Custo RPPS</a:t>
                      </a: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pt-BR" sz="1800" b="1" i="0" u="none" strike="noStrike" cap="none" normalizeH="0" baseline="0" dirty="0" smtClean="0">
                          <a:ln>
                            <a:noFill/>
                          </a:ln>
                          <a:solidFill>
                            <a:schemeClr val="bg1"/>
                          </a:solidFill>
                          <a:effectLst/>
                          <a:latin typeface="+mn-lt"/>
                          <a:ea typeface="ＭＳ Ｐゴシック" pitchFamily="29" charset="-128"/>
                        </a:rPr>
                        <a:t>Relação com o custo dos servidores ativos</a:t>
                      </a: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70C0"/>
                    </a:solidFill>
                  </a:tcPr>
                </a:tc>
              </a:tr>
              <a:tr h="250344">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pt-BR" sz="1800" b="1" i="0" u="none" strike="noStrike" cap="none" normalizeH="0" baseline="0" dirty="0" smtClean="0">
                          <a:ln>
                            <a:noFill/>
                          </a:ln>
                          <a:solidFill>
                            <a:srgbClr val="000000"/>
                          </a:solidFill>
                          <a:effectLst/>
                          <a:latin typeface="+mn-lt"/>
                          <a:ea typeface="ＭＳ Ｐゴシック" pitchFamily="29" charset="-128"/>
                        </a:rPr>
                        <a:t>2014</a:t>
                      </a:r>
                    </a:p>
                  </a:txBody>
                  <a:tcP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pt-BR" sz="1800" b="1" i="0" u="none" strike="noStrike" cap="none" normalizeH="0" baseline="0" dirty="0" smtClean="0">
                          <a:ln>
                            <a:noFill/>
                          </a:ln>
                          <a:solidFill>
                            <a:srgbClr val="000000"/>
                          </a:solidFill>
                          <a:effectLst/>
                          <a:latin typeface="+mn-lt"/>
                          <a:ea typeface="ＭＳ Ｐゴシック" pitchFamily="29" charset="-128"/>
                        </a:rPr>
                        <a:t>23.867.644</a:t>
                      </a: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pt-BR" sz="1800" b="1" i="0" u="none" strike="noStrike" cap="none" normalizeH="0" baseline="0" dirty="0" smtClean="0">
                          <a:ln>
                            <a:noFill/>
                          </a:ln>
                          <a:solidFill>
                            <a:srgbClr val="000000"/>
                          </a:solidFill>
                          <a:effectLst/>
                          <a:latin typeface="+mn-lt"/>
                          <a:ea typeface="ＭＳ Ｐゴシック" pitchFamily="29" charset="-128"/>
                        </a:rPr>
                        <a:t>88%</a:t>
                      </a: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r>
              <a:tr h="190287">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pt-BR" sz="1800" b="1" i="0" u="none" strike="noStrike" cap="none" normalizeH="0" baseline="0" dirty="0" smtClean="0">
                          <a:ln>
                            <a:noFill/>
                          </a:ln>
                          <a:solidFill>
                            <a:srgbClr val="000000"/>
                          </a:solidFill>
                          <a:effectLst/>
                          <a:latin typeface="+mn-lt"/>
                          <a:ea typeface="ＭＳ Ｐゴシック" pitchFamily="29" charset="-128"/>
                        </a:rPr>
                        <a:t>2024</a:t>
                      </a:r>
                    </a:p>
                  </a:txBody>
                  <a:tcP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pt-BR" sz="1800" b="1" i="0" u="none" strike="noStrike" cap="none" normalizeH="0" baseline="0" dirty="0" smtClean="0">
                          <a:ln>
                            <a:noFill/>
                          </a:ln>
                          <a:solidFill>
                            <a:srgbClr val="000000"/>
                          </a:solidFill>
                          <a:effectLst/>
                          <a:latin typeface="+mn-lt"/>
                          <a:ea typeface="ＭＳ Ｐゴシック" pitchFamily="29" charset="-128"/>
                        </a:rPr>
                        <a:t>37.046.033</a:t>
                      </a: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pt-BR" sz="1800" b="1" i="0" u="none" strike="noStrike" cap="none" normalizeH="0" baseline="0" dirty="0" smtClean="0">
                          <a:ln>
                            <a:noFill/>
                          </a:ln>
                          <a:solidFill>
                            <a:srgbClr val="000000"/>
                          </a:solidFill>
                          <a:effectLst/>
                          <a:latin typeface="+mn-lt"/>
                          <a:ea typeface="ＭＳ Ｐゴシック" pitchFamily="29" charset="-128"/>
                        </a:rPr>
                        <a:t>156%</a:t>
                      </a: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r>
              <a:tr h="2565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pt-BR" sz="1800" b="1" i="0" u="none" strike="noStrike" cap="none" normalizeH="0" baseline="0" dirty="0" smtClean="0">
                          <a:ln>
                            <a:noFill/>
                          </a:ln>
                          <a:solidFill>
                            <a:srgbClr val="000000"/>
                          </a:solidFill>
                          <a:effectLst/>
                          <a:latin typeface="+mn-lt"/>
                          <a:ea typeface="ＭＳ Ｐゴシック" pitchFamily="29" charset="-128"/>
                        </a:rPr>
                        <a:t>2034</a:t>
                      </a:r>
                    </a:p>
                  </a:txBody>
                  <a:tcP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pt-BR" sz="1800" b="1" i="0" u="none" strike="noStrike" cap="none" normalizeH="0" baseline="0" dirty="0" smtClean="0">
                          <a:ln>
                            <a:noFill/>
                          </a:ln>
                          <a:solidFill>
                            <a:srgbClr val="000000"/>
                          </a:solidFill>
                          <a:effectLst/>
                          <a:latin typeface="+mn-lt"/>
                          <a:ea typeface="ＭＳ Ｐゴシック" pitchFamily="29" charset="-128"/>
                        </a:rPr>
                        <a:t>44.755.750</a:t>
                      </a: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pt-BR" sz="1800" b="1" i="0" u="none" strike="noStrike" cap="none" normalizeH="0" baseline="0" dirty="0" smtClean="0">
                          <a:ln>
                            <a:noFill/>
                          </a:ln>
                          <a:solidFill>
                            <a:srgbClr val="000000"/>
                          </a:solidFill>
                          <a:effectLst/>
                          <a:latin typeface="+mn-lt"/>
                          <a:ea typeface="ＭＳ Ｐゴシック" pitchFamily="29" charset="-128"/>
                        </a:rPr>
                        <a:t>229%</a:t>
                      </a: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r>
              <a:tr h="178847">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pt-BR" sz="1800" b="1" i="0" u="none" strike="noStrike" cap="none" normalizeH="0" baseline="0" dirty="0" smtClean="0">
                          <a:ln>
                            <a:noFill/>
                          </a:ln>
                          <a:solidFill>
                            <a:srgbClr val="000000"/>
                          </a:solidFill>
                          <a:effectLst/>
                          <a:latin typeface="+mn-lt"/>
                          <a:ea typeface="ＭＳ Ｐゴシック" pitchFamily="29" charset="-128"/>
                        </a:rPr>
                        <a:t>2044</a:t>
                      </a:r>
                    </a:p>
                  </a:txBody>
                  <a:tcP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pt-BR" sz="1800" b="1" i="0" u="none" strike="noStrike" cap="none" normalizeH="0" baseline="0" dirty="0" smtClean="0">
                          <a:ln>
                            <a:noFill/>
                          </a:ln>
                          <a:solidFill>
                            <a:srgbClr val="000000"/>
                          </a:solidFill>
                          <a:effectLst/>
                          <a:latin typeface="+mn-lt"/>
                          <a:ea typeface="ＭＳ Ｐゴシック" pitchFamily="29" charset="-128"/>
                        </a:rPr>
                        <a:t>46.237.995</a:t>
                      </a: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pt-BR" sz="1800" b="1" i="0" u="none" strike="noStrike" cap="none" normalizeH="0" baseline="0" dirty="0" smtClean="0">
                          <a:ln>
                            <a:noFill/>
                          </a:ln>
                          <a:solidFill>
                            <a:srgbClr val="000000"/>
                          </a:solidFill>
                          <a:effectLst/>
                          <a:latin typeface="+mn-lt"/>
                          <a:ea typeface="ＭＳ Ｐゴシック" pitchFamily="29" charset="-128"/>
                        </a:rPr>
                        <a:t>277%</a:t>
                      </a: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r>
              <a:tr h="173127">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pt-BR" sz="1800" b="1" i="0" u="none" strike="noStrike" cap="none" normalizeH="0" baseline="0" dirty="0" smtClean="0">
                          <a:ln>
                            <a:noFill/>
                          </a:ln>
                          <a:solidFill>
                            <a:srgbClr val="000000"/>
                          </a:solidFill>
                          <a:effectLst/>
                          <a:latin typeface="+mn-lt"/>
                          <a:ea typeface="ＭＳ Ｐゴシック" pitchFamily="29" charset="-128"/>
                        </a:rPr>
                        <a:t>2054</a:t>
                      </a:r>
                    </a:p>
                  </a:txBody>
                  <a:tcP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pt-BR" sz="1800" b="1" i="0" u="none" strike="noStrike" cap="none" normalizeH="0" baseline="0" dirty="0" smtClean="0">
                          <a:ln>
                            <a:noFill/>
                          </a:ln>
                          <a:solidFill>
                            <a:srgbClr val="000000"/>
                          </a:solidFill>
                          <a:effectLst/>
                          <a:latin typeface="+mn-lt"/>
                          <a:ea typeface="ＭＳ Ｐゴシック" pitchFamily="29" charset="-128"/>
                        </a:rPr>
                        <a:t>40.206.150</a:t>
                      </a: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pt-BR" sz="1800" b="1" i="0" u="none" strike="noStrike" cap="none" normalizeH="0" baseline="0" dirty="0" smtClean="0">
                          <a:ln>
                            <a:noFill/>
                          </a:ln>
                          <a:solidFill>
                            <a:srgbClr val="000000"/>
                          </a:solidFill>
                          <a:effectLst/>
                          <a:latin typeface="+mn-lt"/>
                          <a:ea typeface="ＭＳ Ｐゴシック" pitchFamily="29" charset="-128"/>
                        </a:rPr>
                        <a:t>256%</a:t>
                      </a: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r>
              <a:tr h="34456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pt-BR" sz="1800" b="1" i="0" u="none" strike="noStrike" cap="none" normalizeH="0" baseline="0" dirty="0" smtClean="0">
                          <a:ln>
                            <a:noFill/>
                          </a:ln>
                          <a:solidFill>
                            <a:srgbClr val="000000"/>
                          </a:solidFill>
                          <a:effectLst/>
                          <a:latin typeface="+mn-lt"/>
                          <a:ea typeface="ＭＳ Ｐゴシック" pitchFamily="29" charset="-128"/>
                        </a:rPr>
                        <a:t>2064</a:t>
                      </a:r>
                    </a:p>
                  </a:txBody>
                  <a:tcP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pt-BR" sz="1800" b="1" i="0" u="none" strike="noStrike" cap="none" normalizeH="0" baseline="0" dirty="0" smtClean="0">
                          <a:ln>
                            <a:noFill/>
                          </a:ln>
                          <a:solidFill>
                            <a:srgbClr val="000000"/>
                          </a:solidFill>
                          <a:effectLst/>
                          <a:latin typeface="+mn-lt"/>
                          <a:ea typeface="ＭＳ Ｐゴシック" pitchFamily="29" charset="-128"/>
                        </a:rPr>
                        <a:t>31.029.981</a:t>
                      </a: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pt-BR" sz="1800" b="1" i="0" u="none" strike="noStrike" cap="none" normalizeH="0" baseline="0" dirty="0" smtClean="0">
                          <a:ln>
                            <a:noFill/>
                          </a:ln>
                          <a:solidFill>
                            <a:srgbClr val="000000"/>
                          </a:solidFill>
                          <a:effectLst/>
                          <a:latin typeface="+mn-lt"/>
                          <a:ea typeface="ＭＳ Ｐゴシック" pitchFamily="29" charset="-128"/>
                        </a:rPr>
                        <a:t>204%</a:t>
                      </a: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r>
            </a:tbl>
          </a:graphicData>
        </a:graphic>
      </p:graphicFrame>
      <p:sp>
        <p:nvSpPr>
          <p:cNvPr id="6" name="CaixaDeTexto 5"/>
          <p:cNvSpPr txBox="1"/>
          <p:nvPr/>
        </p:nvSpPr>
        <p:spPr>
          <a:xfrm>
            <a:off x="7956376" y="5733256"/>
            <a:ext cx="1120913" cy="923330"/>
          </a:xfrm>
          <a:prstGeom prst="rect">
            <a:avLst/>
          </a:prstGeom>
          <a:solidFill>
            <a:schemeClr val="bg1"/>
          </a:solidFill>
        </p:spPr>
        <p:txBody>
          <a:bodyPr wrap="square" rtlCol="0">
            <a:spAutoFit/>
          </a:bodyPr>
          <a:lstStyle/>
          <a:p>
            <a:pPr algn="ctr"/>
            <a:r>
              <a:rPr lang="pt-BR" b="1" dirty="0" smtClean="0">
                <a:solidFill>
                  <a:srgbClr val="FF0000"/>
                </a:solidFill>
              </a:rPr>
              <a:t>EFEITO DO NOVO MODELO</a:t>
            </a:r>
            <a:endParaRPr lang="en-US" b="1" dirty="0">
              <a:solidFill>
                <a:srgbClr val="FF0000"/>
              </a:solidFill>
            </a:endParaRPr>
          </a:p>
        </p:txBody>
      </p:sp>
      <p:sp>
        <p:nvSpPr>
          <p:cNvPr id="7" name="Chave direita 6"/>
          <p:cNvSpPr/>
          <p:nvPr/>
        </p:nvSpPr>
        <p:spPr>
          <a:xfrm>
            <a:off x="7810628" y="5877272"/>
            <a:ext cx="145747" cy="635298"/>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9878762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1297A8C9-8EA8-442C-8843-1DFC11C799B5}" type="slidenum">
              <a:rPr lang="pt-BR" smtClean="0"/>
              <a:pPr/>
              <a:t>22</a:t>
            </a:fld>
            <a:endParaRPr lang="pt-BR" dirty="0"/>
          </a:p>
        </p:txBody>
      </p:sp>
      <p:sp>
        <p:nvSpPr>
          <p:cNvPr id="3" name="CaixaDeTexto 11"/>
          <p:cNvSpPr txBox="1">
            <a:spLocks noChangeArrowheads="1"/>
          </p:cNvSpPr>
          <p:nvPr/>
        </p:nvSpPr>
        <p:spPr bwMode="auto">
          <a:xfrm>
            <a:off x="304800" y="1210682"/>
            <a:ext cx="8534400" cy="5170646"/>
          </a:xfrm>
          <a:prstGeom prst="rect">
            <a:avLst/>
          </a:prstGeom>
          <a:noFill/>
          <a:ln w="9525">
            <a:noFill/>
            <a:miter lim="800000"/>
            <a:headEnd/>
            <a:tailEnd/>
          </a:ln>
        </p:spPr>
        <p:txBody>
          <a:bodyPr wrap="square">
            <a:spAutoFit/>
          </a:bodyPr>
          <a:lstStyle/>
          <a:p>
            <a:pPr marL="63500" indent="457200" algn="just">
              <a:lnSpc>
                <a:spcPct val="150000"/>
              </a:lnSpc>
              <a:spcBef>
                <a:spcPts val="600"/>
              </a:spcBef>
              <a:spcAft>
                <a:spcPts val="600"/>
              </a:spcAft>
              <a:buSzPct val="150000"/>
              <a:buFont typeface="Wingdings" pitchFamily="2" charset="2"/>
              <a:buChar char="ü"/>
            </a:pPr>
            <a:r>
              <a:rPr lang="pt-BR" sz="2000" b="1" dirty="0" smtClean="0">
                <a:solidFill>
                  <a:srgbClr val="0070C0"/>
                </a:solidFill>
                <a:cs typeface="Arial" pitchFamily="34" charset="0"/>
              </a:rPr>
              <a:t>SOMENTE PARA REMUNERAÇÕES ACIMA DO TETO DO INSS:</a:t>
            </a:r>
          </a:p>
          <a:p>
            <a:pPr marL="1263650" lvl="2" indent="-285750" algn="just">
              <a:lnSpc>
                <a:spcPct val="150000"/>
              </a:lnSpc>
              <a:spcBef>
                <a:spcPts val="600"/>
              </a:spcBef>
              <a:spcAft>
                <a:spcPts val="600"/>
              </a:spcAft>
              <a:buSzPct val="150000"/>
              <a:buFont typeface="Arial" pitchFamily="34" charset="0"/>
              <a:buChar char="•"/>
            </a:pPr>
            <a:r>
              <a:rPr lang="pt-BR" sz="2000" b="1" dirty="0" smtClean="0">
                <a:cs typeface="Arial" pitchFamily="34" charset="0"/>
              </a:rPr>
              <a:t>Plano </a:t>
            </a:r>
            <a:r>
              <a:rPr lang="pt-BR" sz="2000" b="1" u="sng" dirty="0" smtClean="0">
                <a:cs typeface="Arial" pitchFamily="34" charset="0"/>
              </a:rPr>
              <a:t>CD puro </a:t>
            </a:r>
            <a:r>
              <a:rPr lang="pt-BR" sz="2000" b="1" dirty="0" smtClean="0">
                <a:cs typeface="Arial" pitchFamily="34" charset="0"/>
              </a:rPr>
              <a:t>– Capitalizado – contas individuais</a:t>
            </a:r>
          </a:p>
          <a:p>
            <a:pPr marL="1263650" lvl="2" indent="-285750" algn="just">
              <a:lnSpc>
                <a:spcPct val="150000"/>
              </a:lnSpc>
              <a:spcBef>
                <a:spcPts val="600"/>
              </a:spcBef>
              <a:spcAft>
                <a:spcPts val="600"/>
              </a:spcAft>
              <a:buSzPct val="150000"/>
              <a:buFont typeface="Arial" pitchFamily="34" charset="0"/>
              <a:buChar char="•"/>
            </a:pPr>
            <a:r>
              <a:rPr lang="pt-BR" sz="2000" b="1" dirty="0" smtClean="0">
                <a:cs typeface="Arial" pitchFamily="34" charset="0"/>
              </a:rPr>
              <a:t>Benefícios com base no saldo acumulado pelo participante</a:t>
            </a:r>
          </a:p>
          <a:p>
            <a:pPr marL="1263650" lvl="2" indent="-285750" algn="just">
              <a:lnSpc>
                <a:spcPct val="150000"/>
              </a:lnSpc>
              <a:spcBef>
                <a:spcPts val="600"/>
              </a:spcBef>
              <a:spcAft>
                <a:spcPts val="600"/>
              </a:spcAft>
              <a:buSzPct val="150000"/>
              <a:buFont typeface="Arial" pitchFamily="34" charset="0"/>
              <a:buChar char="•"/>
            </a:pPr>
            <a:r>
              <a:rPr lang="pt-BR" sz="2000" b="1" dirty="0" smtClean="0">
                <a:cs typeface="Arial" pitchFamily="34" charset="0"/>
              </a:rPr>
              <a:t>Pensões </a:t>
            </a:r>
            <a:r>
              <a:rPr lang="pt-BR" sz="2000" i="1" dirty="0" smtClean="0">
                <a:cs typeface="Arial" pitchFamily="34" charset="0"/>
              </a:rPr>
              <a:t>(idem)</a:t>
            </a:r>
          </a:p>
          <a:p>
            <a:pPr marL="1263650" lvl="2" indent="-285750" algn="just">
              <a:lnSpc>
                <a:spcPct val="150000"/>
              </a:lnSpc>
              <a:spcBef>
                <a:spcPts val="600"/>
              </a:spcBef>
              <a:spcAft>
                <a:spcPts val="600"/>
              </a:spcAft>
              <a:buSzPct val="150000"/>
              <a:buFont typeface="Arial" pitchFamily="34" charset="0"/>
              <a:buChar char="•"/>
            </a:pPr>
            <a:r>
              <a:rPr lang="pt-BR" sz="2000" b="1" dirty="0">
                <a:cs typeface="Arial" pitchFamily="34" charset="0"/>
              </a:rPr>
              <a:t>Não </a:t>
            </a:r>
            <a:r>
              <a:rPr lang="pt-BR" sz="2000" b="1" dirty="0" smtClean="0">
                <a:cs typeface="Arial" pitchFamily="34" charset="0"/>
              </a:rPr>
              <a:t>vitalício</a:t>
            </a:r>
          </a:p>
          <a:p>
            <a:pPr marL="1263650" lvl="2" indent="-285750" algn="just">
              <a:lnSpc>
                <a:spcPct val="150000"/>
              </a:lnSpc>
              <a:spcBef>
                <a:spcPts val="600"/>
              </a:spcBef>
              <a:spcAft>
                <a:spcPts val="600"/>
              </a:spcAft>
              <a:buSzPct val="150000"/>
              <a:buFont typeface="Arial" pitchFamily="34" charset="0"/>
              <a:buChar char="•"/>
            </a:pPr>
            <a:r>
              <a:rPr lang="pt-BR" sz="2000" b="1" dirty="0">
                <a:cs typeface="Arial" pitchFamily="34" charset="0"/>
              </a:rPr>
              <a:t>Benefícios de risco contratados individualmente de acordo com as necessidades do participante </a:t>
            </a:r>
            <a:r>
              <a:rPr lang="pt-BR" sz="2000" dirty="0">
                <a:cs typeface="Arial" pitchFamily="34" charset="0"/>
              </a:rPr>
              <a:t>(seguradoras)</a:t>
            </a:r>
            <a:endParaRPr lang="pt-BR" sz="2000" b="1" dirty="0">
              <a:latin typeface="Arial" pitchFamily="34" charset="0"/>
              <a:cs typeface="Arial" pitchFamily="34" charset="0"/>
            </a:endParaRPr>
          </a:p>
          <a:p>
            <a:pPr marL="1263650" lvl="2" indent="-285750" algn="just">
              <a:lnSpc>
                <a:spcPct val="150000"/>
              </a:lnSpc>
              <a:spcBef>
                <a:spcPts val="600"/>
              </a:spcBef>
              <a:spcAft>
                <a:spcPts val="600"/>
              </a:spcAft>
              <a:buSzPct val="150000"/>
              <a:buFont typeface="Arial" pitchFamily="34" charset="0"/>
              <a:buChar char="•"/>
            </a:pPr>
            <a:r>
              <a:rPr lang="pt-BR" sz="2000" b="1" dirty="0" smtClean="0">
                <a:cs typeface="Arial" pitchFamily="34" charset="0"/>
              </a:rPr>
              <a:t>Risco da longevidade minimizado por tempo/taxa de contribuição e soluções de mercado</a:t>
            </a:r>
            <a:r>
              <a:rPr lang="pt-BR" sz="2000" dirty="0" smtClean="0">
                <a:cs typeface="Arial" pitchFamily="34" charset="0"/>
              </a:rPr>
              <a:t> (seguradoras)</a:t>
            </a:r>
          </a:p>
        </p:txBody>
      </p:sp>
      <p:sp>
        <p:nvSpPr>
          <p:cNvPr id="4" name="Título 1"/>
          <p:cNvSpPr txBox="1">
            <a:spLocks/>
          </p:cNvSpPr>
          <p:nvPr/>
        </p:nvSpPr>
        <p:spPr>
          <a:xfrm>
            <a:off x="1547664" y="764704"/>
            <a:ext cx="7344816" cy="3742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pt-BR" sz="2800" b="1" dirty="0" smtClean="0"/>
              <a:t>NOVO MODELO</a:t>
            </a:r>
            <a:endParaRPr lang="pt-BR" sz="2800" b="1" dirty="0"/>
          </a:p>
        </p:txBody>
      </p:sp>
    </p:spTree>
    <p:extLst>
      <p:ext uri="{BB962C8B-B14F-4D97-AF65-F5344CB8AC3E}">
        <p14:creationId xmlns:p14="http://schemas.microsoft.com/office/powerpoint/2010/main" val="38428311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1297A8C9-8EA8-442C-8843-1DFC11C799B5}" type="slidenum">
              <a:rPr lang="pt-BR" smtClean="0"/>
              <a:pPr/>
              <a:t>23</a:t>
            </a:fld>
            <a:endParaRPr lang="pt-BR"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544" y="1628800"/>
            <a:ext cx="9150350" cy="5475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ítulo 1"/>
          <p:cNvSpPr txBox="1">
            <a:spLocks/>
          </p:cNvSpPr>
          <p:nvPr/>
        </p:nvSpPr>
        <p:spPr>
          <a:xfrm>
            <a:off x="1547664" y="822512"/>
            <a:ext cx="7344816" cy="3742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pt-BR" sz="2800" b="1" dirty="0" smtClean="0"/>
              <a:t>SOLUÇÃO ADOTADA POR SÃO PAULO</a:t>
            </a:r>
          </a:p>
        </p:txBody>
      </p:sp>
    </p:spTree>
    <p:extLst>
      <p:ext uri="{BB962C8B-B14F-4D97-AF65-F5344CB8AC3E}">
        <p14:creationId xmlns:p14="http://schemas.microsoft.com/office/powerpoint/2010/main" val="30136174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1297A8C9-8EA8-442C-8843-1DFC11C799B5}" type="slidenum">
              <a:rPr lang="pt-BR" smtClean="0"/>
              <a:pPr/>
              <a:t>24</a:t>
            </a:fld>
            <a:endParaRPr lang="pt-BR" dirty="0"/>
          </a:p>
        </p:txBody>
      </p:sp>
      <p:sp>
        <p:nvSpPr>
          <p:cNvPr id="3" name="CaixaDeTexto 11"/>
          <p:cNvSpPr txBox="1">
            <a:spLocks noChangeArrowheads="1"/>
          </p:cNvSpPr>
          <p:nvPr/>
        </p:nvSpPr>
        <p:spPr bwMode="auto">
          <a:xfrm>
            <a:off x="304800" y="1548075"/>
            <a:ext cx="8534400" cy="4708981"/>
          </a:xfrm>
          <a:prstGeom prst="rect">
            <a:avLst/>
          </a:prstGeom>
          <a:noFill/>
          <a:ln w="9525">
            <a:noFill/>
            <a:miter lim="800000"/>
            <a:headEnd/>
            <a:tailEnd/>
          </a:ln>
        </p:spPr>
        <p:txBody>
          <a:bodyPr wrap="square">
            <a:spAutoFit/>
          </a:bodyPr>
          <a:lstStyle/>
          <a:p>
            <a:pPr marL="525463" lvl="2" indent="-342900" algn="just">
              <a:spcBef>
                <a:spcPts val="1200"/>
              </a:spcBef>
              <a:spcAft>
                <a:spcPts val="1200"/>
              </a:spcAft>
              <a:buSzPct val="150000"/>
              <a:buFont typeface="Wingdings" pitchFamily="2" charset="2"/>
              <a:buChar char="ü"/>
            </a:pPr>
            <a:r>
              <a:rPr lang="pt-BR" sz="2000" b="1" dirty="0">
                <a:solidFill>
                  <a:srgbClr val="FF0000"/>
                </a:solidFill>
                <a:cs typeface="Arial" pitchFamily="34" charset="0"/>
              </a:rPr>
              <a:t>N</a:t>
            </a:r>
            <a:r>
              <a:rPr lang="pt-BR" sz="2000" b="1" dirty="0" smtClean="0">
                <a:solidFill>
                  <a:srgbClr val="FF0000"/>
                </a:solidFill>
                <a:cs typeface="Arial" pitchFamily="34" charset="0"/>
              </a:rPr>
              <a:t>ão há a obrigatoriedade de 100% do último salário</a:t>
            </a:r>
          </a:p>
          <a:p>
            <a:pPr marL="525463" lvl="2" indent="-342900" algn="just">
              <a:spcBef>
                <a:spcPts val="1200"/>
              </a:spcBef>
              <a:spcAft>
                <a:spcPts val="1200"/>
              </a:spcAft>
              <a:buSzPct val="150000"/>
              <a:buFont typeface="Wingdings" pitchFamily="2" charset="2"/>
              <a:buChar char="ü"/>
            </a:pPr>
            <a:r>
              <a:rPr lang="pt-BR" sz="2000" b="1" dirty="0" smtClean="0">
                <a:solidFill>
                  <a:srgbClr val="FF0000"/>
                </a:solidFill>
                <a:cs typeface="Arial" pitchFamily="34" charset="0"/>
              </a:rPr>
              <a:t>80% do último salário se equipara ao modelo anterior (sem contribuição previdenciária e com IR menor)</a:t>
            </a:r>
            <a:endParaRPr lang="pt-BR" sz="2000" b="1" dirty="0" smtClean="0">
              <a:cs typeface="Arial" pitchFamily="34" charset="0"/>
            </a:endParaRPr>
          </a:p>
          <a:p>
            <a:pPr marL="525463" lvl="2" indent="-342900" algn="just">
              <a:spcBef>
                <a:spcPts val="1200"/>
              </a:spcBef>
              <a:spcAft>
                <a:spcPts val="1200"/>
              </a:spcAft>
              <a:buSzPct val="150000"/>
              <a:buFont typeface="Wingdings" pitchFamily="2" charset="2"/>
              <a:buChar char="ü"/>
            </a:pPr>
            <a:r>
              <a:rPr lang="pt-BR" sz="2000" b="1" dirty="0" smtClean="0">
                <a:cs typeface="Arial" pitchFamily="34" charset="0"/>
              </a:rPr>
              <a:t>Dada uma boa gestão, os principais fatores para atingir essa meta são:</a:t>
            </a:r>
          </a:p>
          <a:p>
            <a:pPr marL="1096963" lvl="3" indent="-457200" algn="just">
              <a:spcBef>
                <a:spcPts val="1200"/>
              </a:spcBef>
              <a:spcAft>
                <a:spcPts val="1200"/>
              </a:spcAft>
              <a:buSzPct val="100000"/>
              <a:buFont typeface="+mj-lt"/>
              <a:buAutoNum type="arabicPeriod"/>
            </a:pPr>
            <a:r>
              <a:rPr lang="pt-BR" sz="2000" b="1" dirty="0" smtClean="0">
                <a:cs typeface="Arial" pitchFamily="34" charset="0"/>
              </a:rPr>
              <a:t>Taxa de contribuição </a:t>
            </a:r>
            <a:r>
              <a:rPr lang="pt-BR" sz="2000" dirty="0" smtClean="0">
                <a:cs typeface="Arial" pitchFamily="34" charset="0"/>
              </a:rPr>
              <a:t>(p.ex. 11% do modelo anterior)</a:t>
            </a:r>
          </a:p>
          <a:p>
            <a:pPr marL="1096963" lvl="3" indent="-457200" algn="just">
              <a:spcBef>
                <a:spcPts val="1200"/>
              </a:spcBef>
              <a:spcAft>
                <a:spcPts val="1200"/>
              </a:spcAft>
              <a:buSzPct val="100000"/>
              <a:buFont typeface="+mj-lt"/>
              <a:buAutoNum type="arabicPeriod"/>
            </a:pPr>
            <a:r>
              <a:rPr lang="pt-BR" sz="2000" b="1" dirty="0" smtClean="0">
                <a:cs typeface="Arial" pitchFamily="34" charset="0"/>
              </a:rPr>
              <a:t>Rentabilidade </a:t>
            </a:r>
            <a:r>
              <a:rPr lang="pt-BR" sz="2000" dirty="0" smtClean="0">
                <a:cs typeface="Arial" pitchFamily="34" charset="0"/>
              </a:rPr>
              <a:t>(no mínimo 3,5%?)</a:t>
            </a:r>
          </a:p>
          <a:p>
            <a:pPr marL="1096963" lvl="3" indent="-457200" algn="just">
              <a:spcBef>
                <a:spcPts val="1200"/>
              </a:spcBef>
              <a:spcAft>
                <a:spcPts val="1200"/>
              </a:spcAft>
              <a:buSzPct val="100000"/>
              <a:buFont typeface="+mj-lt"/>
              <a:buAutoNum type="arabicPeriod"/>
            </a:pPr>
            <a:r>
              <a:rPr lang="pt-BR" sz="2000" b="1" dirty="0" smtClean="0">
                <a:cs typeface="Arial" pitchFamily="34" charset="0"/>
              </a:rPr>
              <a:t>Tempo de contribuição </a:t>
            </a:r>
            <a:r>
              <a:rPr lang="pt-BR" sz="2000" dirty="0" smtClean="0">
                <a:cs typeface="Arial" pitchFamily="34" charset="0"/>
              </a:rPr>
              <a:t>(35 ou 45 anos?)</a:t>
            </a:r>
          </a:p>
          <a:p>
            <a:pPr marL="525463" lvl="2" indent="-342900" algn="just">
              <a:spcBef>
                <a:spcPts val="1200"/>
              </a:spcBef>
              <a:spcAft>
                <a:spcPts val="1200"/>
              </a:spcAft>
              <a:buSzPct val="150000"/>
              <a:buFont typeface="Wingdings" pitchFamily="2" charset="2"/>
              <a:buChar char="ü"/>
            </a:pPr>
            <a:r>
              <a:rPr lang="pt-BR" sz="2000" b="1" dirty="0" smtClean="0">
                <a:cs typeface="Arial" pitchFamily="34" charset="0"/>
              </a:rPr>
              <a:t>A combinação desses itens garante o valor do benefício = pode ser maior que o último salário </a:t>
            </a:r>
          </a:p>
        </p:txBody>
      </p:sp>
      <p:sp>
        <p:nvSpPr>
          <p:cNvPr id="4" name="Título 1"/>
          <p:cNvSpPr txBox="1">
            <a:spLocks/>
          </p:cNvSpPr>
          <p:nvPr/>
        </p:nvSpPr>
        <p:spPr>
          <a:xfrm>
            <a:off x="1547664" y="764704"/>
            <a:ext cx="7344816" cy="3742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pt-BR" sz="2800" b="1" dirty="0" smtClean="0"/>
              <a:t>NOVAS REGRAS</a:t>
            </a:r>
            <a:endParaRPr lang="pt-BR" sz="2800" b="1" dirty="0"/>
          </a:p>
        </p:txBody>
      </p:sp>
    </p:spTree>
    <p:extLst>
      <p:ext uri="{BB962C8B-B14F-4D97-AF65-F5344CB8AC3E}">
        <p14:creationId xmlns:p14="http://schemas.microsoft.com/office/powerpoint/2010/main" val="30953869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1297A8C9-8EA8-442C-8843-1DFC11C799B5}" type="slidenum">
              <a:rPr lang="pt-BR" smtClean="0"/>
              <a:pPr/>
              <a:t>25</a:t>
            </a:fld>
            <a:endParaRPr lang="pt-BR" dirty="0"/>
          </a:p>
        </p:txBody>
      </p:sp>
      <p:sp>
        <p:nvSpPr>
          <p:cNvPr id="3" name="Título 1"/>
          <p:cNvSpPr txBox="1">
            <a:spLocks/>
          </p:cNvSpPr>
          <p:nvPr/>
        </p:nvSpPr>
        <p:spPr>
          <a:xfrm>
            <a:off x="1547664" y="764704"/>
            <a:ext cx="7344816" cy="3742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pt-BR" sz="2800" b="1" dirty="0" smtClean="0"/>
              <a:t>PREVISÃO DE ADESÃO</a:t>
            </a:r>
            <a:endParaRPr lang="pt-BR" sz="2800" b="1" dirty="0"/>
          </a:p>
        </p:txBody>
      </p:sp>
      <p:sp>
        <p:nvSpPr>
          <p:cNvPr id="5" name="TextBox 4"/>
          <p:cNvSpPr txBox="1"/>
          <p:nvPr/>
        </p:nvSpPr>
        <p:spPr>
          <a:xfrm>
            <a:off x="1763688" y="5366246"/>
            <a:ext cx="5688632" cy="1231106"/>
          </a:xfrm>
          <a:prstGeom prst="rect">
            <a:avLst/>
          </a:prstGeom>
          <a:solidFill>
            <a:srgbClr val="0070C0"/>
          </a:solidFill>
        </p:spPr>
        <p:txBody>
          <a:bodyPr wrap="square" rtlCol="0">
            <a:spAutoFit/>
          </a:bodyPr>
          <a:lstStyle/>
          <a:p>
            <a:pPr marL="342900" indent="-342900" algn="ctr">
              <a:spcBef>
                <a:spcPts val="600"/>
              </a:spcBef>
              <a:spcAft>
                <a:spcPts val="600"/>
              </a:spcAft>
              <a:buSzPct val="150000"/>
              <a:buFont typeface="Wingdings" pitchFamily="2" charset="2"/>
              <a:buChar char="ü"/>
            </a:pPr>
            <a:r>
              <a:rPr lang="pt-BR" b="1" dirty="0" smtClean="0">
                <a:solidFill>
                  <a:schemeClr val="bg1"/>
                </a:solidFill>
                <a:cs typeface="Arial" pitchFamily="34" charset="0"/>
              </a:rPr>
              <a:t>EXPECTATIVA PARA OS PRÓXIMOS 15/20 ANOS:</a:t>
            </a:r>
          </a:p>
          <a:p>
            <a:pPr marL="800100" lvl="1" indent="-342900" algn="ctr">
              <a:spcBef>
                <a:spcPts val="600"/>
              </a:spcBef>
              <a:spcAft>
                <a:spcPts val="600"/>
              </a:spcAft>
              <a:buSzPct val="150000"/>
              <a:buFont typeface="Wingdings" pitchFamily="2" charset="2"/>
              <a:buChar char="§"/>
            </a:pPr>
            <a:r>
              <a:rPr lang="pt-BR" b="1" dirty="0" smtClean="0">
                <a:solidFill>
                  <a:schemeClr val="bg1"/>
                </a:solidFill>
                <a:cs typeface="Arial" pitchFamily="34" charset="0"/>
              </a:rPr>
              <a:t>acima de 200.000 participantes no RP + RG</a:t>
            </a:r>
          </a:p>
          <a:p>
            <a:pPr marL="800100" lvl="1" indent="-342900" algn="ctr">
              <a:spcBef>
                <a:spcPts val="600"/>
              </a:spcBef>
              <a:spcAft>
                <a:spcPts val="600"/>
              </a:spcAft>
              <a:buSzPct val="150000"/>
              <a:buFont typeface="Wingdings" pitchFamily="2" charset="2"/>
              <a:buChar char="§"/>
            </a:pPr>
            <a:r>
              <a:rPr lang="pt-BR" b="1" dirty="0" smtClean="0">
                <a:solidFill>
                  <a:schemeClr val="bg1"/>
                </a:solidFill>
                <a:cs typeface="Arial" pitchFamily="34" charset="0"/>
              </a:rPr>
              <a:t>capitalização de cerca de R$ 16 bilhões</a:t>
            </a:r>
            <a:endParaRPr lang="pt-BR" dirty="0">
              <a:solidFill>
                <a:schemeClr val="bg1"/>
              </a:solidFill>
              <a:cs typeface="Arial" pitchFamily="34" charset="0"/>
            </a:endParaRPr>
          </a:p>
        </p:txBody>
      </p:sp>
      <p:graphicFrame>
        <p:nvGraphicFramePr>
          <p:cNvPr id="6" name="Tabela 4"/>
          <p:cNvGraphicFramePr>
            <a:graphicFrameLocks noGrp="1"/>
          </p:cNvGraphicFramePr>
          <p:nvPr>
            <p:extLst>
              <p:ext uri="{D42A27DB-BD31-4B8C-83A1-F6EECF244321}">
                <p14:modId xmlns:p14="http://schemas.microsoft.com/office/powerpoint/2010/main" val="2265678019"/>
              </p:ext>
            </p:extLst>
          </p:nvPr>
        </p:nvGraphicFramePr>
        <p:xfrm>
          <a:off x="323528" y="1397000"/>
          <a:ext cx="8568952" cy="2194560"/>
        </p:xfrm>
        <a:graphic>
          <a:graphicData uri="http://schemas.openxmlformats.org/drawingml/2006/table">
            <a:tbl>
              <a:tblPr firstRow="1" bandRow="1">
                <a:tableStyleId>{5C22544A-7EE6-4342-B048-85BDC9FD1C3A}</a:tableStyleId>
              </a:tblPr>
              <a:tblGrid>
                <a:gridCol w="2120840"/>
                <a:gridCol w="1839600"/>
                <a:gridCol w="1944216"/>
                <a:gridCol w="2664296"/>
              </a:tblGrid>
              <a:tr h="370840">
                <a:tc>
                  <a:txBody>
                    <a:bodyPr/>
                    <a:lstStyle/>
                    <a:p>
                      <a:pPr algn="ctr"/>
                      <a:r>
                        <a:rPr lang="pt-BR" dirty="0" smtClean="0"/>
                        <a:t>CATEGORIA</a:t>
                      </a:r>
                      <a:endParaRPr lang="en-US" dirty="0"/>
                    </a:p>
                  </a:txBody>
                  <a:tcPr anchor="ctr">
                    <a:lnB w="76200" cap="flat" cmpd="sng" algn="ctr">
                      <a:solidFill>
                        <a:schemeClr val="bg1"/>
                      </a:solidFill>
                      <a:prstDash val="solid"/>
                      <a:round/>
                      <a:headEnd type="none" w="med" len="med"/>
                      <a:tailEnd type="none" w="med" len="med"/>
                    </a:lnB>
                    <a:solidFill>
                      <a:schemeClr val="accent1">
                        <a:lumMod val="75000"/>
                      </a:schemeClr>
                    </a:solidFill>
                  </a:tcPr>
                </a:tc>
                <a:tc>
                  <a:txBody>
                    <a:bodyPr/>
                    <a:lstStyle/>
                    <a:p>
                      <a:pPr algn="ctr"/>
                      <a:r>
                        <a:rPr lang="pt-BR" dirty="0" smtClean="0"/>
                        <a:t>REGIME PREVIDENCIÁRIO</a:t>
                      </a:r>
                      <a:endParaRPr lang="en-US" dirty="0"/>
                    </a:p>
                  </a:txBody>
                  <a:tcPr anchor="ctr">
                    <a:lnB w="76200" cap="flat" cmpd="sng" algn="ctr">
                      <a:solidFill>
                        <a:schemeClr val="bg1"/>
                      </a:solidFill>
                      <a:prstDash val="solid"/>
                      <a:round/>
                      <a:headEnd type="none" w="med" len="med"/>
                      <a:tailEnd type="none" w="med" len="med"/>
                    </a:lnB>
                    <a:solidFill>
                      <a:schemeClr val="accent1">
                        <a:lumMod val="75000"/>
                      </a:schemeClr>
                    </a:solidFill>
                  </a:tcPr>
                </a:tc>
                <a:tc>
                  <a:txBody>
                    <a:bodyPr/>
                    <a:lstStyle/>
                    <a:p>
                      <a:pPr algn="ctr"/>
                      <a:r>
                        <a:rPr lang="pt-BR" dirty="0" smtClean="0"/>
                        <a:t>CONTRIBUIÇÃO SERVIDOR</a:t>
                      </a:r>
                      <a:endParaRPr lang="en-US" dirty="0"/>
                    </a:p>
                  </a:txBody>
                  <a:tcPr anchor="ctr">
                    <a:lnB w="76200" cap="flat" cmpd="sng" algn="ctr">
                      <a:solidFill>
                        <a:schemeClr val="bg1"/>
                      </a:solidFill>
                      <a:prstDash val="solid"/>
                      <a:round/>
                      <a:headEnd type="none" w="med" len="med"/>
                      <a:tailEnd type="none" w="med" len="med"/>
                    </a:lnB>
                    <a:solidFill>
                      <a:schemeClr val="accent1">
                        <a:lumMod val="75000"/>
                      </a:schemeClr>
                    </a:solidFill>
                  </a:tcPr>
                </a:tc>
                <a:tc>
                  <a:txBody>
                    <a:bodyPr/>
                    <a:lstStyle/>
                    <a:p>
                      <a:pPr algn="ctr"/>
                      <a:r>
                        <a:rPr lang="pt-BR" dirty="0" smtClean="0"/>
                        <a:t>CONTRIBUIÇÃO</a:t>
                      </a:r>
                      <a:r>
                        <a:rPr lang="pt-BR" baseline="0" dirty="0" smtClean="0"/>
                        <a:t> PATRONAL</a:t>
                      </a:r>
                      <a:endParaRPr lang="en-US" dirty="0"/>
                    </a:p>
                  </a:txBody>
                  <a:tcPr anchor="ctr">
                    <a:lnB w="76200" cap="flat" cmpd="sng" algn="ctr">
                      <a:solidFill>
                        <a:schemeClr val="bg1"/>
                      </a:solidFill>
                      <a:prstDash val="solid"/>
                      <a:round/>
                      <a:headEnd type="none" w="med" len="med"/>
                      <a:tailEnd type="none" w="med" len="med"/>
                    </a:lnB>
                    <a:solidFill>
                      <a:schemeClr val="accent1">
                        <a:lumMod val="75000"/>
                      </a:schemeClr>
                    </a:solidFill>
                  </a:tcPr>
                </a:tc>
              </a:tr>
              <a:tr h="370840">
                <a:tc>
                  <a:txBody>
                    <a:bodyPr/>
                    <a:lstStyle/>
                    <a:p>
                      <a:pPr algn="ctr"/>
                      <a:r>
                        <a:rPr lang="pt-BR" b="1" dirty="0" smtClean="0"/>
                        <a:t>Servidores</a:t>
                      </a:r>
                      <a:r>
                        <a:rPr lang="pt-BR" b="1" baseline="0" dirty="0" smtClean="0"/>
                        <a:t> antigos RPPS</a:t>
                      </a:r>
                      <a:endParaRPr lang="en-US" b="1" dirty="0"/>
                    </a:p>
                  </a:txBody>
                  <a:tcPr anchor="ctr">
                    <a:lnT w="76200" cap="flat" cmpd="sng" algn="ctr">
                      <a:solidFill>
                        <a:schemeClr val="bg1"/>
                      </a:solidFill>
                      <a:prstDash val="solid"/>
                      <a:round/>
                      <a:headEnd type="none" w="med" len="med"/>
                      <a:tailEnd type="none" w="med" len="med"/>
                    </a:lnT>
                    <a:solidFill>
                      <a:schemeClr val="tx2">
                        <a:lumMod val="20000"/>
                        <a:lumOff val="80000"/>
                      </a:schemeClr>
                    </a:solidFill>
                  </a:tcPr>
                </a:tc>
                <a:tc rowSpan="2">
                  <a:txBody>
                    <a:bodyPr/>
                    <a:lstStyle/>
                    <a:p>
                      <a:pPr algn="ctr"/>
                      <a:r>
                        <a:rPr lang="pt-BR" b="1" baseline="0" dirty="0" smtClean="0"/>
                        <a:t>RPPS</a:t>
                      </a:r>
                      <a:endParaRPr lang="en-US" b="1" dirty="0"/>
                    </a:p>
                  </a:txBody>
                  <a:tcPr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tx2">
                        <a:lumMod val="20000"/>
                        <a:lumOff val="80000"/>
                      </a:schemeClr>
                    </a:solidFill>
                  </a:tcPr>
                </a:tc>
                <a:tc rowSpan="2">
                  <a:txBody>
                    <a:bodyPr/>
                    <a:lstStyle/>
                    <a:p>
                      <a:pPr algn="ctr"/>
                      <a:r>
                        <a:rPr lang="pt-BR" b="1" dirty="0" smtClean="0"/>
                        <a:t>11%</a:t>
                      </a:r>
                      <a:r>
                        <a:rPr lang="pt-BR" b="1" baseline="0" dirty="0" smtClean="0"/>
                        <a:t> sobre salário integral </a:t>
                      </a:r>
                      <a:endParaRPr lang="en-US" b="1" dirty="0"/>
                    </a:p>
                  </a:txBody>
                  <a:tcPr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tx2">
                        <a:lumMod val="20000"/>
                        <a:lumOff val="80000"/>
                      </a:schemeClr>
                    </a:solidFill>
                  </a:tcPr>
                </a:tc>
                <a:tc rowSpan="2">
                  <a:txBody>
                    <a:bodyPr/>
                    <a:lstStyle/>
                    <a:p>
                      <a:pPr algn="ctr"/>
                      <a:r>
                        <a:rPr lang="pt-BR" b="1" dirty="0" smtClean="0"/>
                        <a:t>22% sobre</a:t>
                      </a:r>
                      <a:r>
                        <a:rPr lang="pt-BR" b="1" baseline="0" dirty="0" smtClean="0"/>
                        <a:t> salário integral + insuficiência financeira</a:t>
                      </a:r>
                      <a:endParaRPr lang="en-US" b="1" dirty="0"/>
                    </a:p>
                  </a:txBody>
                  <a:tcPr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tx2">
                        <a:lumMod val="20000"/>
                        <a:lumOff val="80000"/>
                      </a:schemeClr>
                    </a:solidFill>
                  </a:tcPr>
                </a:tc>
              </a:tr>
              <a:tr h="370840">
                <a:tc>
                  <a:txBody>
                    <a:bodyPr/>
                    <a:lstStyle/>
                    <a:p>
                      <a:pPr algn="ctr"/>
                      <a:r>
                        <a:rPr lang="pt-BR" b="1" dirty="0" smtClean="0"/>
                        <a:t>Novos servidores</a:t>
                      </a:r>
                      <a:r>
                        <a:rPr lang="pt-BR" b="1" baseline="0" dirty="0" smtClean="0"/>
                        <a:t> que ganham </a:t>
                      </a:r>
                      <a:r>
                        <a:rPr lang="pt-BR" b="1" baseline="0" dirty="0" smtClean="0">
                          <a:solidFill>
                            <a:srgbClr val="FF0000"/>
                          </a:solidFill>
                        </a:rPr>
                        <a:t>abaixo</a:t>
                      </a:r>
                      <a:r>
                        <a:rPr lang="pt-BR" b="1" baseline="0" dirty="0" smtClean="0"/>
                        <a:t> de R$ 4.390,24</a:t>
                      </a:r>
                      <a:endParaRPr lang="en-US" b="1" dirty="0"/>
                    </a:p>
                  </a:txBody>
                  <a:tcPr anchor="ctr">
                    <a:lnB w="76200" cap="flat" cmpd="sng" algn="ctr">
                      <a:solidFill>
                        <a:schemeClr val="bg1"/>
                      </a:solidFill>
                      <a:prstDash val="solid"/>
                      <a:round/>
                      <a:headEnd type="none" w="med" len="med"/>
                      <a:tailEnd type="none" w="med" len="med"/>
                    </a:lnB>
                    <a:solidFill>
                      <a:schemeClr val="tx2">
                        <a:lumMod val="20000"/>
                        <a:lumOff val="80000"/>
                      </a:schemeClr>
                    </a:solidFill>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tr>
            </a:tbl>
          </a:graphicData>
        </a:graphic>
      </p:graphicFrame>
      <p:graphicFrame>
        <p:nvGraphicFramePr>
          <p:cNvPr id="7" name="Tabela 4"/>
          <p:cNvGraphicFramePr>
            <a:graphicFrameLocks noGrp="1"/>
          </p:cNvGraphicFramePr>
          <p:nvPr>
            <p:extLst>
              <p:ext uri="{D42A27DB-BD31-4B8C-83A1-F6EECF244321}">
                <p14:modId xmlns:p14="http://schemas.microsoft.com/office/powerpoint/2010/main" val="1607536408"/>
              </p:ext>
            </p:extLst>
          </p:nvPr>
        </p:nvGraphicFramePr>
        <p:xfrm>
          <a:off x="323528" y="3645024"/>
          <a:ext cx="8568951" cy="1554480"/>
        </p:xfrm>
        <a:graphic>
          <a:graphicData uri="http://schemas.openxmlformats.org/drawingml/2006/table">
            <a:tbl>
              <a:tblPr firstRow="1" bandRow="1">
                <a:tableStyleId>{5C22544A-7EE6-4342-B048-85BDC9FD1C3A}</a:tableStyleId>
              </a:tblPr>
              <a:tblGrid>
                <a:gridCol w="1746004"/>
                <a:gridCol w="1278332"/>
                <a:gridCol w="1750608"/>
                <a:gridCol w="1600597"/>
                <a:gridCol w="2193410"/>
              </a:tblGrid>
              <a:tr h="370840">
                <a:tc rowSpan="2">
                  <a:txBody>
                    <a:bodyPr/>
                    <a:lstStyle/>
                    <a:p>
                      <a:pPr algn="ctr"/>
                      <a:r>
                        <a:rPr lang="pt-BR" b="1" dirty="0" smtClean="0">
                          <a:solidFill>
                            <a:schemeClr val="tx1"/>
                          </a:solidFill>
                        </a:rPr>
                        <a:t>Novos servidores que</a:t>
                      </a:r>
                      <a:r>
                        <a:rPr lang="pt-BR" b="1" baseline="0" dirty="0" smtClean="0">
                          <a:solidFill>
                            <a:schemeClr val="tx1"/>
                          </a:solidFill>
                        </a:rPr>
                        <a:t> ganham </a:t>
                      </a:r>
                      <a:r>
                        <a:rPr lang="pt-BR" b="1" baseline="0" dirty="0" smtClean="0">
                          <a:solidFill>
                            <a:srgbClr val="FF0000"/>
                          </a:solidFill>
                        </a:rPr>
                        <a:t>acima</a:t>
                      </a:r>
                      <a:r>
                        <a:rPr lang="pt-BR" b="1" baseline="0" dirty="0" smtClean="0">
                          <a:solidFill>
                            <a:schemeClr val="tx1"/>
                          </a:solidFill>
                        </a:rPr>
                        <a:t> de R$ 4.390.24</a:t>
                      </a:r>
                    </a:p>
                  </a:txBody>
                  <a:tcPr anchor="ctr">
                    <a:lnT w="76200" cap="flat" cmpd="sng" algn="ctr">
                      <a:solidFill>
                        <a:schemeClr val="bg1"/>
                      </a:solidFill>
                      <a:prstDash val="solid"/>
                      <a:round/>
                      <a:headEnd type="none" w="med" len="med"/>
                      <a:tailEnd type="none" w="med" len="med"/>
                    </a:lnT>
                    <a:solidFill>
                      <a:schemeClr val="accent5">
                        <a:lumMod val="60000"/>
                        <a:lumOff val="40000"/>
                      </a:schemeClr>
                    </a:solidFill>
                  </a:tcPr>
                </a:tc>
                <a:tc>
                  <a:txBody>
                    <a:bodyPr/>
                    <a:lstStyle/>
                    <a:p>
                      <a:pPr algn="ctr"/>
                      <a:r>
                        <a:rPr lang="pt-BR" b="1" dirty="0" smtClean="0">
                          <a:solidFill>
                            <a:schemeClr val="tx1"/>
                          </a:solidFill>
                        </a:rPr>
                        <a:t>Abaixo </a:t>
                      </a:r>
                      <a:r>
                        <a:rPr lang="pt-BR" b="1" dirty="0" smtClean="0">
                          <a:solidFill>
                            <a:schemeClr val="tx1"/>
                          </a:solidFill>
                        </a:rPr>
                        <a:t>do teto</a:t>
                      </a:r>
                      <a:endParaRPr lang="en-US" b="1" dirty="0">
                        <a:solidFill>
                          <a:schemeClr val="tx1"/>
                        </a:solidFill>
                      </a:endParaRPr>
                    </a:p>
                  </a:txBody>
                  <a:tcPr anchor="ctr">
                    <a:lnT w="762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60000"/>
                        <a:lumOff val="40000"/>
                      </a:schemeClr>
                    </a:solidFill>
                  </a:tcPr>
                </a:tc>
                <a:tc>
                  <a:txBody>
                    <a:bodyPr/>
                    <a:lstStyle/>
                    <a:p>
                      <a:pPr algn="ctr"/>
                      <a:r>
                        <a:rPr lang="pt-BR" b="1" dirty="0" smtClean="0">
                          <a:solidFill>
                            <a:schemeClr val="tx1"/>
                          </a:solidFill>
                        </a:rPr>
                        <a:t>RPPS</a:t>
                      </a:r>
                      <a:endParaRPr lang="en-US" b="1" dirty="0">
                        <a:solidFill>
                          <a:schemeClr val="tx1"/>
                        </a:solidFill>
                      </a:endParaRPr>
                    </a:p>
                  </a:txBody>
                  <a:tcPr anchor="ctr">
                    <a:lnT w="762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60000"/>
                        <a:lumOff val="40000"/>
                      </a:schemeClr>
                    </a:solidFill>
                  </a:tcPr>
                </a:tc>
                <a:tc>
                  <a:txBody>
                    <a:bodyPr/>
                    <a:lstStyle/>
                    <a:p>
                      <a:pPr algn="ctr"/>
                      <a:r>
                        <a:rPr lang="pt-BR" b="1" dirty="0" smtClean="0">
                          <a:solidFill>
                            <a:schemeClr val="tx1"/>
                          </a:solidFill>
                        </a:rPr>
                        <a:t>11% até o teto</a:t>
                      </a:r>
                      <a:endParaRPr lang="en-US" b="1" dirty="0">
                        <a:solidFill>
                          <a:schemeClr val="tx1"/>
                        </a:solidFill>
                      </a:endParaRPr>
                    </a:p>
                  </a:txBody>
                  <a:tcPr anchor="ctr">
                    <a:lnT w="762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60000"/>
                        <a:lumOff val="40000"/>
                      </a:schemeClr>
                    </a:solidFill>
                  </a:tcPr>
                </a:tc>
                <a:tc>
                  <a:txBody>
                    <a:bodyPr/>
                    <a:lstStyle/>
                    <a:p>
                      <a:pPr algn="ctr"/>
                      <a:r>
                        <a:rPr lang="pt-BR" b="1" dirty="0" smtClean="0">
                          <a:solidFill>
                            <a:schemeClr val="tx1"/>
                          </a:solidFill>
                        </a:rPr>
                        <a:t>22% até o teto</a:t>
                      </a:r>
                      <a:endParaRPr lang="en-US" b="1" dirty="0">
                        <a:solidFill>
                          <a:schemeClr val="tx1"/>
                        </a:solidFill>
                      </a:endParaRPr>
                    </a:p>
                  </a:txBody>
                  <a:tcPr anchor="ctr">
                    <a:lnT w="762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60000"/>
                        <a:lumOff val="40000"/>
                      </a:schemeClr>
                    </a:solidFill>
                  </a:tcPr>
                </a:tc>
              </a:tr>
              <a:tr h="370840">
                <a:tc vMerge="1">
                  <a:txBody>
                    <a:bodyPr/>
                    <a:lstStyle/>
                    <a:p>
                      <a:endParaRPr lang="en-US" dirty="0"/>
                    </a:p>
                  </a:txBody>
                  <a:tcPr/>
                </a:tc>
                <a:tc>
                  <a:txBody>
                    <a:bodyPr/>
                    <a:lstStyle/>
                    <a:p>
                      <a:pPr algn="ctr"/>
                      <a:r>
                        <a:rPr lang="pt-BR" b="1" dirty="0" smtClean="0">
                          <a:solidFill>
                            <a:schemeClr val="tx1"/>
                          </a:solidFill>
                        </a:rPr>
                        <a:t>Acima </a:t>
                      </a:r>
                      <a:r>
                        <a:rPr lang="pt-BR" b="1" dirty="0" smtClean="0">
                          <a:solidFill>
                            <a:schemeClr val="tx1"/>
                          </a:solidFill>
                        </a:rPr>
                        <a:t>do teto</a:t>
                      </a:r>
                      <a:endParaRPr lang="en-US" b="1" dirty="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5">
                        <a:lumMod val="60000"/>
                        <a:lumOff val="40000"/>
                      </a:schemeClr>
                    </a:solidFill>
                  </a:tcPr>
                </a:tc>
                <a:tc>
                  <a:txBody>
                    <a:bodyPr/>
                    <a:lstStyle/>
                    <a:p>
                      <a:pPr algn="ctr"/>
                      <a:r>
                        <a:rPr lang="pt-BR" b="1" dirty="0" smtClean="0">
                          <a:solidFill>
                            <a:schemeClr val="tx1"/>
                          </a:solidFill>
                        </a:rPr>
                        <a:t>Previdência Complementar</a:t>
                      </a:r>
                      <a:endParaRPr lang="en-US" b="1" dirty="0">
                        <a:solidFill>
                          <a:schemeClr val="tx1"/>
                        </a:solidFill>
                      </a:endParaRP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accent5">
                        <a:lumMod val="60000"/>
                        <a:lumOff val="40000"/>
                      </a:schemeClr>
                    </a:solidFill>
                  </a:tcPr>
                </a:tc>
                <a:tc>
                  <a:txBody>
                    <a:bodyPr/>
                    <a:lstStyle/>
                    <a:p>
                      <a:pPr algn="ctr"/>
                      <a:r>
                        <a:rPr lang="pt-BR" b="1" dirty="0" smtClean="0">
                          <a:solidFill>
                            <a:schemeClr val="tx1"/>
                          </a:solidFill>
                        </a:rPr>
                        <a:t>7,5% do</a:t>
                      </a:r>
                      <a:r>
                        <a:rPr lang="pt-BR" b="1" baseline="0" dirty="0" smtClean="0">
                          <a:solidFill>
                            <a:schemeClr val="tx1"/>
                          </a:solidFill>
                        </a:rPr>
                        <a:t> valor que excede o teto</a:t>
                      </a:r>
                      <a:endParaRPr lang="en-US" b="1" dirty="0">
                        <a:solidFill>
                          <a:schemeClr val="tx1"/>
                        </a:solidFill>
                      </a:endParaRPr>
                    </a:p>
                  </a:txBody>
                  <a:tcPr anchor="ctr">
                    <a:lnT w="12700" cap="flat" cmpd="sng" algn="ctr">
                      <a:solidFill>
                        <a:schemeClr val="bg1"/>
                      </a:solidFill>
                      <a:prstDash val="solid"/>
                      <a:round/>
                      <a:headEnd type="none" w="med" len="med"/>
                      <a:tailEnd type="none" w="med" len="med"/>
                    </a:lnT>
                    <a:solidFill>
                      <a:schemeClr val="accent5">
                        <a:lumMod val="60000"/>
                        <a:lumOff val="40000"/>
                      </a:schemeClr>
                    </a:solidFill>
                  </a:tcPr>
                </a:tc>
                <a:tc>
                  <a:txBody>
                    <a:bodyPr/>
                    <a:lstStyle/>
                    <a:p>
                      <a:pPr algn="ctr"/>
                      <a:r>
                        <a:rPr lang="pt-BR" b="1" dirty="0" smtClean="0">
                          <a:solidFill>
                            <a:schemeClr val="tx1"/>
                          </a:solidFill>
                        </a:rPr>
                        <a:t>Até</a:t>
                      </a:r>
                      <a:r>
                        <a:rPr lang="pt-BR" b="1" baseline="0" dirty="0" smtClean="0">
                          <a:solidFill>
                            <a:schemeClr val="tx1"/>
                          </a:solidFill>
                        </a:rPr>
                        <a:t> 7,5%  do valor que excede o teto (paritária)</a:t>
                      </a:r>
                      <a:endParaRPr lang="en-US" b="1" dirty="0">
                        <a:solidFill>
                          <a:schemeClr val="tx1"/>
                        </a:solidFill>
                      </a:endParaRPr>
                    </a:p>
                  </a:txBody>
                  <a:tcPr anchor="ctr">
                    <a:lnT w="12700" cap="flat" cmpd="sng" algn="ctr">
                      <a:solidFill>
                        <a:schemeClr val="bg1"/>
                      </a:solidFill>
                      <a:prstDash val="solid"/>
                      <a:round/>
                      <a:headEnd type="none" w="med" len="med"/>
                      <a:tailEnd type="none" w="med" len="med"/>
                    </a:lnT>
                    <a:solidFill>
                      <a:schemeClr val="accent5">
                        <a:lumMod val="60000"/>
                        <a:lumOff val="40000"/>
                      </a:schemeClr>
                    </a:solidFill>
                  </a:tcPr>
                </a:tc>
              </a:tr>
            </a:tbl>
          </a:graphicData>
        </a:graphic>
      </p:graphicFrame>
    </p:spTree>
    <p:extLst>
      <p:ext uri="{BB962C8B-B14F-4D97-AF65-F5344CB8AC3E}">
        <p14:creationId xmlns:p14="http://schemas.microsoft.com/office/powerpoint/2010/main" val="13640795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1297A8C9-8EA8-442C-8843-1DFC11C799B5}" type="slidenum">
              <a:rPr lang="pt-BR" smtClean="0"/>
              <a:pPr/>
              <a:t>26</a:t>
            </a:fld>
            <a:endParaRPr lang="pt-BR" dirty="0"/>
          </a:p>
        </p:txBody>
      </p:sp>
      <p:sp>
        <p:nvSpPr>
          <p:cNvPr id="4" name="Título 1"/>
          <p:cNvSpPr txBox="1">
            <a:spLocks/>
          </p:cNvSpPr>
          <p:nvPr/>
        </p:nvSpPr>
        <p:spPr>
          <a:xfrm>
            <a:off x="1547664" y="822512"/>
            <a:ext cx="7344816" cy="3742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pt-BR" sz="2800" b="1" dirty="0" smtClean="0"/>
              <a:t>GOVERNANÇA CORPORATIVA</a:t>
            </a:r>
          </a:p>
        </p:txBody>
      </p:sp>
      <p:pic>
        <p:nvPicPr>
          <p:cNvPr id="3" name="Picture 2"/>
          <p:cNvPicPr>
            <a:picLocks noChangeAspect="1"/>
          </p:cNvPicPr>
          <p:nvPr/>
        </p:nvPicPr>
        <p:blipFill>
          <a:blip r:embed="rId2" cstate="print"/>
          <a:stretch>
            <a:fillRect/>
          </a:stretch>
        </p:blipFill>
        <p:spPr>
          <a:xfrm>
            <a:off x="1331640" y="1484784"/>
            <a:ext cx="7088212" cy="4648353"/>
          </a:xfrm>
          <a:prstGeom prst="rect">
            <a:avLst/>
          </a:prstGeom>
        </p:spPr>
      </p:pic>
    </p:spTree>
    <p:extLst>
      <p:ext uri="{BB962C8B-B14F-4D97-AF65-F5344CB8AC3E}">
        <p14:creationId xmlns:p14="http://schemas.microsoft.com/office/powerpoint/2010/main" val="13755160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1297A8C9-8EA8-442C-8843-1DFC11C799B5}" type="slidenum">
              <a:rPr lang="pt-BR" smtClean="0"/>
              <a:pPr/>
              <a:t>27</a:t>
            </a:fld>
            <a:endParaRPr lang="pt-BR" dirty="0"/>
          </a:p>
        </p:txBody>
      </p:sp>
      <p:sp>
        <p:nvSpPr>
          <p:cNvPr id="4" name="Título 1"/>
          <p:cNvSpPr txBox="1">
            <a:spLocks/>
          </p:cNvSpPr>
          <p:nvPr/>
        </p:nvSpPr>
        <p:spPr>
          <a:xfrm>
            <a:off x="1547664" y="822512"/>
            <a:ext cx="7344816" cy="3742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pt-BR" sz="2800" b="1" dirty="0" smtClean="0"/>
              <a:t>ESTRUTURA ORGANIZACIONAL</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287470"/>
            <a:ext cx="8352928" cy="5445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67396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179512" y="692696"/>
            <a:ext cx="8568952" cy="3742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t-BR" b="1" dirty="0" smtClean="0"/>
              <a:t>RISCOS DO PLANO CD</a:t>
            </a:r>
            <a:endParaRPr lang="pt-BR" b="1" dirty="0"/>
          </a:p>
        </p:txBody>
      </p:sp>
      <p:pic>
        <p:nvPicPr>
          <p:cNvPr id="1034" name="Picture 10" descr="http://1.bp.blogspot.com/-qFy4DiQ-WSY/ULuH1Y3a1JI/AAAAAAAAAWE/wf48ZqEOUks/s1600/financas+rsic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556792"/>
            <a:ext cx="6527496" cy="4608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48264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1297A8C9-8EA8-442C-8843-1DFC11C799B5}" type="slidenum">
              <a:rPr lang="pt-BR" smtClean="0"/>
              <a:pPr/>
              <a:t>29</a:t>
            </a:fld>
            <a:endParaRPr lang="pt-BR" dirty="0"/>
          </a:p>
        </p:txBody>
      </p:sp>
      <p:sp>
        <p:nvSpPr>
          <p:cNvPr id="3" name="CaixaDeTexto 3"/>
          <p:cNvSpPr txBox="1"/>
          <p:nvPr/>
        </p:nvSpPr>
        <p:spPr>
          <a:xfrm>
            <a:off x="3779912" y="1543521"/>
            <a:ext cx="5256584" cy="4549775"/>
          </a:xfrm>
          <a:prstGeom prst="rect">
            <a:avLst/>
          </a:prstGeom>
          <a:noFill/>
          <a:ln>
            <a:noFill/>
          </a:ln>
        </p:spPr>
        <p:txBody>
          <a:bodyPr wrap="square" lIns="71682" tIns="35841" rIns="71682" bIns="35841">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lang="en-US" sz="1400" dirty="0"/>
          </a:p>
          <a:p>
            <a:pPr eaLnBrk="1" hangingPunct="1">
              <a:defRPr/>
            </a:pPr>
            <a:r>
              <a:rPr lang="en-US" sz="1200" b="1" u="sng" dirty="0"/>
              <a:t>When I get older, losing my hair, many years from now</a:t>
            </a:r>
            <a:br>
              <a:rPr lang="en-US" sz="1200" b="1" u="sng" dirty="0"/>
            </a:br>
            <a:r>
              <a:rPr lang="en-US" sz="1200" dirty="0"/>
              <a:t>Will you still be sending me a valentine, birthday greetings, bottle of wine?</a:t>
            </a:r>
            <a:br>
              <a:rPr lang="en-US" sz="1200" dirty="0"/>
            </a:br>
            <a:r>
              <a:rPr lang="en-US" sz="1200" dirty="0"/>
              <a:t>If I'd been out 'til quarter to three, would you lock the door?</a:t>
            </a:r>
            <a:br>
              <a:rPr lang="en-US" sz="1200" dirty="0"/>
            </a:br>
            <a:r>
              <a:rPr lang="en-US" sz="1200" dirty="0"/>
              <a:t>Will you still need me, will you still feed me when I'm sixty-four?</a:t>
            </a:r>
            <a:br>
              <a:rPr lang="en-US" sz="1200" dirty="0"/>
            </a:br>
            <a:r>
              <a:rPr lang="en-US" sz="1200" dirty="0"/>
              <a:t/>
            </a:r>
            <a:br>
              <a:rPr lang="en-US" sz="1200" dirty="0"/>
            </a:br>
            <a:r>
              <a:rPr lang="en-US" sz="1200" dirty="0"/>
              <a:t>You'll be older too</a:t>
            </a:r>
            <a:br>
              <a:rPr lang="en-US" sz="1200" dirty="0"/>
            </a:br>
            <a:r>
              <a:rPr lang="en-US" sz="1200" dirty="0"/>
              <a:t>Ah, and if you say the word, I could stay with you</a:t>
            </a:r>
            <a:br>
              <a:rPr lang="en-US" sz="1200" dirty="0"/>
            </a:br>
            <a:r>
              <a:rPr lang="en-US" sz="1200" dirty="0"/>
              <a:t/>
            </a:r>
            <a:br>
              <a:rPr lang="en-US" sz="1200" dirty="0"/>
            </a:br>
            <a:r>
              <a:rPr lang="en-US" sz="1200" b="1" u="sng" dirty="0"/>
              <a:t>I could be handy, mending a fuse when your lights have gone</a:t>
            </a:r>
            <a:br>
              <a:rPr lang="en-US" sz="1200" b="1" u="sng" dirty="0"/>
            </a:br>
            <a:r>
              <a:rPr lang="en-US" sz="1200" b="1" u="sng" dirty="0"/>
              <a:t>You can knit a sweater by the fireside, Sunday mornings, go for a ride</a:t>
            </a:r>
            <a:br>
              <a:rPr lang="en-US" sz="1200" b="1" u="sng" dirty="0"/>
            </a:br>
            <a:r>
              <a:rPr lang="en-US" sz="1200" b="1" u="sng" dirty="0"/>
              <a:t>Doing the garden, digging the weeds, who could ask for more?</a:t>
            </a:r>
            <a:br>
              <a:rPr lang="en-US" sz="1200" b="1" u="sng" dirty="0"/>
            </a:br>
            <a:r>
              <a:rPr lang="en-US" sz="1200" dirty="0"/>
              <a:t>Will you still need me, will you still feed me when I'm sixty-four?</a:t>
            </a:r>
            <a:br>
              <a:rPr lang="en-US" sz="1200" dirty="0"/>
            </a:br>
            <a:r>
              <a:rPr lang="en-US" sz="1200" dirty="0"/>
              <a:t/>
            </a:r>
            <a:br>
              <a:rPr lang="en-US" sz="1200" dirty="0"/>
            </a:br>
            <a:r>
              <a:rPr lang="en-US" sz="1200" dirty="0"/>
              <a:t>Every summer we can rent a cottage</a:t>
            </a:r>
            <a:br>
              <a:rPr lang="en-US" sz="1200" dirty="0"/>
            </a:br>
            <a:r>
              <a:rPr lang="en-US" sz="1200" dirty="0"/>
              <a:t>In the Isle of Wight if it's not to, dear</a:t>
            </a:r>
            <a:br>
              <a:rPr lang="en-US" sz="1200" dirty="0"/>
            </a:br>
            <a:r>
              <a:rPr lang="en-US" sz="1200" dirty="0"/>
              <a:t>We shall scrimp and save</a:t>
            </a:r>
            <a:br>
              <a:rPr lang="en-US" sz="1200" dirty="0"/>
            </a:br>
            <a:r>
              <a:rPr lang="en-US" sz="1200" dirty="0"/>
              <a:t>Ah, grandchildren on your knee, Vera, Chuck and Dave</a:t>
            </a:r>
            <a:br>
              <a:rPr lang="en-US" sz="1200" dirty="0"/>
            </a:br>
            <a:r>
              <a:rPr lang="en-US" sz="1200" dirty="0"/>
              <a:t/>
            </a:r>
            <a:br>
              <a:rPr lang="en-US" sz="1200" dirty="0"/>
            </a:br>
            <a:r>
              <a:rPr lang="en-US" sz="1200" dirty="0"/>
              <a:t>Send me a postcard, drop me a line stating point of view</a:t>
            </a:r>
            <a:br>
              <a:rPr lang="en-US" sz="1200" dirty="0"/>
            </a:br>
            <a:r>
              <a:rPr lang="en-US" sz="1200" dirty="0"/>
              <a:t>Indicate precisely what you mean to say, yours sincerely wasting away</a:t>
            </a:r>
            <a:br>
              <a:rPr lang="en-US" sz="1200" dirty="0"/>
            </a:br>
            <a:r>
              <a:rPr lang="en-US" sz="1200" dirty="0"/>
              <a:t>Give me your answer, fill in a form, mine forever more</a:t>
            </a:r>
            <a:br>
              <a:rPr lang="en-US" sz="1200" dirty="0"/>
            </a:br>
            <a:r>
              <a:rPr lang="en-US" sz="1200" dirty="0"/>
              <a:t>Will you still need me, will you still feed me when I'm sixty-four?</a:t>
            </a:r>
            <a:r>
              <a:rPr lang="en-US" sz="1300" dirty="0"/>
              <a:t/>
            </a:r>
            <a:br>
              <a:rPr lang="en-US" sz="1300" dirty="0"/>
            </a:br>
            <a:endParaRPr lang="pt-BR" sz="1300" dirty="0">
              <a:effectLst>
                <a:outerShdw blurRad="38100" dist="38100" dir="2700000" algn="tl">
                  <a:srgbClr val="C0C0C0"/>
                </a:outerShdw>
              </a:effectLst>
              <a:latin typeface="Calibri" pitchFamily="34" charset="0"/>
            </a:endParaRPr>
          </a:p>
        </p:txBody>
      </p:sp>
      <p:pic>
        <p:nvPicPr>
          <p:cNvPr id="4" name="Picture 2" descr="http://t1.gstatic.com/images?q=tbn:ANd9GcTHS0p0VAkY4aP_5ZkhVNeNVdro4DTjbJAu9lNeLCEM5Td8NX7lHlrXO95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841615">
            <a:off x="791537" y="1758947"/>
            <a:ext cx="2491101" cy="3237165"/>
          </a:xfrm>
          <a:prstGeom prst="rect">
            <a:avLst/>
          </a:prstGeom>
          <a:noFill/>
          <a:extLst>
            <a:ext uri="{909E8E84-426E-40DD-AFC4-6F175D3DCCD1}">
              <a14:hiddenFill xmlns:a14="http://schemas.microsoft.com/office/drawing/2010/main">
                <a:solidFill>
                  <a:srgbClr val="FFFFFF"/>
                </a:solidFill>
              </a14:hiddenFill>
            </a:ext>
          </a:extLst>
        </p:spPr>
      </p:pic>
      <p:sp>
        <p:nvSpPr>
          <p:cNvPr id="5" name="Título 1"/>
          <p:cNvSpPr txBox="1">
            <a:spLocks/>
          </p:cNvSpPr>
          <p:nvPr/>
        </p:nvSpPr>
        <p:spPr>
          <a:xfrm>
            <a:off x="1547664" y="822512"/>
            <a:ext cx="7344816" cy="3742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pt-BR" sz="2800" b="1" dirty="0" smtClean="0"/>
              <a:t>WHEN I’M SIXTY FOUR</a:t>
            </a:r>
          </a:p>
        </p:txBody>
      </p:sp>
    </p:spTree>
    <p:extLst>
      <p:ext uri="{BB962C8B-B14F-4D97-AF65-F5344CB8AC3E}">
        <p14:creationId xmlns:p14="http://schemas.microsoft.com/office/powerpoint/2010/main" val="39121303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
          <p:cNvSpPr txBox="1">
            <a:spLocks/>
          </p:cNvSpPr>
          <p:nvPr/>
        </p:nvSpPr>
        <p:spPr>
          <a:xfrm>
            <a:off x="1547664" y="764704"/>
            <a:ext cx="7344816" cy="3742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pt-BR" sz="2800" b="1" dirty="0" smtClean="0"/>
              <a:t>CONTAMOS COM VOCÊS PARA:</a:t>
            </a:r>
          </a:p>
        </p:txBody>
      </p:sp>
      <p:sp>
        <p:nvSpPr>
          <p:cNvPr id="31" name="Rectangle 4"/>
          <p:cNvSpPr>
            <a:spLocks noChangeArrowheads="1"/>
          </p:cNvSpPr>
          <p:nvPr/>
        </p:nvSpPr>
        <p:spPr bwMode="auto">
          <a:xfrm>
            <a:off x="175240" y="1723312"/>
            <a:ext cx="8285192" cy="43396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indent="-457200" algn="just">
              <a:spcBef>
                <a:spcPts val="1200"/>
              </a:spcBef>
              <a:spcAft>
                <a:spcPts val="600"/>
              </a:spcAft>
              <a:buSzPct val="150000"/>
              <a:buFont typeface="Wingdings" pitchFamily="2" charset="2"/>
              <a:buChar char="ü"/>
            </a:pPr>
            <a:r>
              <a:rPr lang="pt-BR" sz="2400" b="1" dirty="0" smtClean="0">
                <a:cs typeface="Arial" pitchFamily="34" charset="0"/>
              </a:rPr>
              <a:t>Continuarmos a construir a maior fundação de previdência complementar para servidores públicos do país</a:t>
            </a:r>
          </a:p>
          <a:p>
            <a:pPr marL="457200" indent="-457200" algn="just">
              <a:spcBef>
                <a:spcPts val="1200"/>
              </a:spcBef>
              <a:spcAft>
                <a:spcPts val="600"/>
              </a:spcAft>
              <a:buSzPct val="150000"/>
              <a:buFont typeface="Wingdings" pitchFamily="2" charset="2"/>
              <a:buChar char="ü"/>
            </a:pPr>
            <a:r>
              <a:rPr lang="pt-BR" sz="2400" b="1" dirty="0" smtClean="0">
                <a:cs typeface="Arial" pitchFamily="34" charset="0"/>
              </a:rPr>
              <a:t>Estarmos sempre na vanguarda e oferecer as melhores alternativas para o servidor paulista</a:t>
            </a:r>
          </a:p>
          <a:p>
            <a:pPr marL="457200" indent="-457200" algn="just">
              <a:spcBef>
                <a:spcPts val="1200"/>
              </a:spcBef>
              <a:spcAft>
                <a:spcPts val="600"/>
              </a:spcAft>
              <a:buSzPct val="150000"/>
              <a:buFont typeface="Wingdings" pitchFamily="2" charset="2"/>
              <a:buChar char="ü"/>
            </a:pPr>
            <a:r>
              <a:rPr lang="pt-BR" sz="2400" b="1" dirty="0" smtClean="0">
                <a:cs typeface="Arial" pitchFamily="34" charset="0"/>
              </a:rPr>
              <a:t>Cuidarmos com segurança e responsabilidade do patrimônio dos nossos participantes</a:t>
            </a:r>
          </a:p>
          <a:p>
            <a:pPr marL="457200" indent="-457200" algn="just">
              <a:spcBef>
                <a:spcPts val="1200"/>
              </a:spcBef>
              <a:spcAft>
                <a:spcPts val="600"/>
              </a:spcAft>
              <a:buSzPct val="150000"/>
              <a:buFont typeface="Wingdings" pitchFamily="2" charset="2"/>
              <a:buChar char="ü"/>
            </a:pPr>
            <a:r>
              <a:rPr lang="pt-BR" sz="2400" b="1" dirty="0" smtClean="0">
                <a:cs typeface="Arial" pitchFamily="34" charset="0"/>
              </a:rPr>
              <a:t>Fazermos a melhor gestão financeira e administrativa</a:t>
            </a:r>
          </a:p>
          <a:p>
            <a:pPr marL="457200" indent="-457200" algn="just">
              <a:spcBef>
                <a:spcPts val="1200"/>
              </a:spcBef>
              <a:spcAft>
                <a:spcPts val="600"/>
              </a:spcAft>
              <a:buSzPct val="150000"/>
              <a:buFont typeface="Wingdings" pitchFamily="2" charset="2"/>
              <a:buChar char="ü"/>
            </a:pPr>
            <a:r>
              <a:rPr lang="pt-BR" sz="2400" b="1" dirty="0" smtClean="0">
                <a:solidFill>
                  <a:srgbClr val="FF0000"/>
                </a:solidFill>
                <a:cs typeface="Arial" pitchFamily="34" charset="0"/>
              </a:rPr>
              <a:t>SERMOS A MELHOR PARCEIRA DO FUTURO DOS NOSSOS PARTICIPANTES! </a:t>
            </a:r>
            <a:endParaRPr lang="pt-BR" sz="2400" dirty="0">
              <a:solidFill>
                <a:srgbClr val="FF0000"/>
              </a:solidFill>
              <a:cs typeface="Arial" pitchFamily="34" charset="0"/>
            </a:endParaRPr>
          </a:p>
        </p:txBody>
      </p:sp>
    </p:spTree>
    <p:extLst>
      <p:ext uri="{BB962C8B-B14F-4D97-AF65-F5344CB8AC3E}">
        <p14:creationId xmlns:p14="http://schemas.microsoft.com/office/powerpoint/2010/main" val="4458839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1297A8C9-8EA8-442C-8843-1DFC11C799B5}" type="slidenum">
              <a:rPr lang="pt-BR" smtClean="0"/>
              <a:pPr/>
              <a:t>30</a:t>
            </a:fld>
            <a:endParaRPr lang="pt-BR" dirty="0"/>
          </a:p>
        </p:txBody>
      </p:sp>
      <p:sp>
        <p:nvSpPr>
          <p:cNvPr id="3" name="Título 1"/>
          <p:cNvSpPr txBox="1">
            <a:spLocks/>
          </p:cNvSpPr>
          <p:nvPr/>
        </p:nvSpPr>
        <p:spPr>
          <a:xfrm>
            <a:off x="1547664" y="822512"/>
            <a:ext cx="7344816" cy="3742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pt-BR" sz="2800" b="1" dirty="0" smtClean="0"/>
              <a:t>WHEN I’M SEVENTY ONE</a:t>
            </a:r>
          </a:p>
        </p:txBody>
      </p:sp>
      <p:pic>
        <p:nvPicPr>
          <p:cNvPr id="4" name="Picture 6" descr="http://www.nutallo.com.br/wp-content/uploads/2012/03/paul-mccartney-11-03-2012-1_652x408.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5616" y="1628800"/>
            <a:ext cx="7056784" cy="4415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80778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a:xfrm>
            <a:off x="6804248" y="6381328"/>
            <a:ext cx="2133600" cy="365125"/>
          </a:xfrm>
        </p:spPr>
        <p:txBody>
          <a:bodyPr/>
          <a:lstStyle/>
          <a:p>
            <a:fld id="{1297A8C9-8EA8-442C-8843-1DFC11C799B5}" type="slidenum">
              <a:rPr lang="pt-BR" smtClean="0"/>
              <a:pPr/>
              <a:t>31</a:t>
            </a:fld>
            <a:endParaRPr lang="pt-BR" dirty="0"/>
          </a:p>
        </p:txBody>
      </p:sp>
      <p:sp>
        <p:nvSpPr>
          <p:cNvPr id="4" name="Título 1"/>
          <p:cNvSpPr txBox="1">
            <a:spLocks/>
          </p:cNvSpPr>
          <p:nvPr/>
        </p:nvSpPr>
        <p:spPr>
          <a:xfrm>
            <a:off x="1547664" y="822512"/>
            <a:ext cx="7344816" cy="3742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pt-BR" sz="2800" b="1" dirty="0" smtClean="0"/>
              <a:t>LONGEVIDADE</a:t>
            </a:r>
            <a:endParaRPr lang="pt-BR" sz="2800" b="1" dirty="0"/>
          </a:p>
        </p:txBody>
      </p:sp>
      <p:cxnSp>
        <p:nvCxnSpPr>
          <p:cNvPr id="16" name="Conector reto 15"/>
          <p:cNvCxnSpPr/>
          <p:nvPr/>
        </p:nvCxnSpPr>
        <p:spPr>
          <a:xfrm>
            <a:off x="467544" y="5537125"/>
            <a:ext cx="6192688"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8" name="CaixaDeTexto 7"/>
          <p:cNvSpPr txBox="1"/>
          <p:nvPr/>
        </p:nvSpPr>
        <p:spPr>
          <a:xfrm>
            <a:off x="323528" y="4889053"/>
            <a:ext cx="3600400" cy="646331"/>
          </a:xfrm>
          <a:prstGeom prst="rect">
            <a:avLst/>
          </a:prstGeom>
          <a:noFill/>
        </p:spPr>
        <p:txBody>
          <a:bodyPr wrap="square" rtlCol="0">
            <a:spAutoFit/>
          </a:bodyPr>
          <a:lstStyle/>
          <a:p>
            <a:pPr algn="ctr"/>
            <a:r>
              <a:rPr lang="pt-BR" b="1" dirty="0" smtClean="0">
                <a:solidFill>
                  <a:srgbClr val="0070C0"/>
                </a:solidFill>
              </a:rPr>
              <a:t>Cobertura para </a:t>
            </a:r>
          </a:p>
          <a:p>
            <a:pPr algn="ctr"/>
            <a:r>
              <a:rPr lang="pt-BR" b="1" dirty="0" smtClean="0">
                <a:solidFill>
                  <a:srgbClr val="0070C0"/>
                </a:solidFill>
              </a:rPr>
              <a:t>MORTE + INVALIDEZ</a:t>
            </a:r>
            <a:endParaRPr lang="pt-BR" b="1" dirty="0">
              <a:solidFill>
                <a:srgbClr val="0070C0"/>
              </a:solidFill>
            </a:endParaRPr>
          </a:p>
        </p:txBody>
      </p:sp>
      <p:sp>
        <p:nvSpPr>
          <p:cNvPr id="10" name="CaixaDeTexto 9"/>
          <p:cNvSpPr txBox="1"/>
          <p:nvPr/>
        </p:nvSpPr>
        <p:spPr>
          <a:xfrm>
            <a:off x="3995936" y="4889053"/>
            <a:ext cx="2736304" cy="646331"/>
          </a:xfrm>
          <a:prstGeom prst="rect">
            <a:avLst/>
          </a:prstGeom>
          <a:noFill/>
        </p:spPr>
        <p:txBody>
          <a:bodyPr wrap="square" rtlCol="0">
            <a:spAutoFit/>
          </a:bodyPr>
          <a:lstStyle/>
          <a:p>
            <a:pPr algn="ctr"/>
            <a:r>
              <a:rPr lang="pt-BR" b="1" dirty="0" smtClean="0">
                <a:solidFill>
                  <a:srgbClr val="0070C0"/>
                </a:solidFill>
              </a:rPr>
              <a:t>Cobertura para </a:t>
            </a:r>
          </a:p>
          <a:p>
            <a:pPr algn="ctr"/>
            <a:r>
              <a:rPr lang="pt-BR" b="1" dirty="0" smtClean="0">
                <a:solidFill>
                  <a:srgbClr val="0070C0"/>
                </a:solidFill>
              </a:rPr>
              <a:t>MORTE  + LONGEVIDADE</a:t>
            </a:r>
            <a:endParaRPr lang="pt-BR" b="1" dirty="0">
              <a:solidFill>
                <a:srgbClr val="0070C0"/>
              </a:solidFill>
            </a:endParaRPr>
          </a:p>
        </p:txBody>
      </p:sp>
      <p:cxnSp>
        <p:nvCxnSpPr>
          <p:cNvPr id="18" name="Conector reto 17"/>
          <p:cNvCxnSpPr/>
          <p:nvPr/>
        </p:nvCxnSpPr>
        <p:spPr>
          <a:xfrm>
            <a:off x="6660232" y="3715661"/>
            <a:ext cx="0" cy="1821464"/>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cxnSp>
        <p:nvCxnSpPr>
          <p:cNvPr id="20" name="Conector reto 19"/>
          <p:cNvCxnSpPr/>
          <p:nvPr/>
        </p:nvCxnSpPr>
        <p:spPr>
          <a:xfrm>
            <a:off x="467544" y="3715661"/>
            <a:ext cx="0" cy="1821464"/>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cxnSp>
        <p:nvCxnSpPr>
          <p:cNvPr id="25" name="Conector reto 24"/>
          <p:cNvCxnSpPr/>
          <p:nvPr/>
        </p:nvCxnSpPr>
        <p:spPr>
          <a:xfrm>
            <a:off x="4067944" y="3592909"/>
            <a:ext cx="0" cy="1944216"/>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sp>
        <p:nvSpPr>
          <p:cNvPr id="11" name="CaixaDeTexto 10"/>
          <p:cNvSpPr txBox="1"/>
          <p:nvPr/>
        </p:nvSpPr>
        <p:spPr>
          <a:xfrm>
            <a:off x="467544" y="4626393"/>
            <a:ext cx="6192688" cy="338554"/>
          </a:xfrm>
          <a:prstGeom prst="rect">
            <a:avLst/>
          </a:prstGeom>
          <a:solidFill>
            <a:srgbClr val="0070C0"/>
          </a:solidFill>
        </p:spPr>
        <p:txBody>
          <a:bodyPr wrap="square" rtlCol="0">
            <a:spAutoFit/>
          </a:bodyPr>
          <a:lstStyle/>
          <a:p>
            <a:pPr algn="ctr"/>
            <a:r>
              <a:rPr lang="pt-BR" sz="1600" b="1" dirty="0" smtClean="0">
                <a:solidFill>
                  <a:schemeClr val="bg1"/>
                </a:solidFill>
              </a:rPr>
              <a:t>BENEFÍCIOS DE RISCO: CONTRIBUIÇÕES PARA SEGURADORA</a:t>
            </a:r>
            <a:endParaRPr lang="pt-BR" sz="1600" b="1" dirty="0">
              <a:solidFill>
                <a:schemeClr val="bg1"/>
              </a:solidFill>
            </a:endParaRPr>
          </a:p>
        </p:txBody>
      </p:sp>
      <p:sp>
        <p:nvSpPr>
          <p:cNvPr id="49" name="CaixaDeTexto 48"/>
          <p:cNvSpPr txBox="1"/>
          <p:nvPr/>
        </p:nvSpPr>
        <p:spPr>
          <a:xfrm>
            <a:off x="6768752" y="4628261"/>
            <a:ext cx="2267744" cy="908864"/>
          </a:xfrm>
          <a:prstGeom prst="ellipse">
            <a:avLst/>
          </a:prstGeom>
          <a:solidFill>
            <a:srgbClr val="00B0F0"/>
          </a:solidFill>
        </p:spPr>
        <p:txBody>
          <a:bodyPr wrap="square" rtlCol="0">
            <a:spAutoFit/>
          </a:bodyPr>
          <a:lstStyle/>
          <a:p>
            <a:pPr algn="ctr"/>
            <a:r>
              <a:rPr lang="pt-BR" b="1" dirty="0" smtClean="0">
                <a:solidFill>
                  <a:schemeClr val="bg1"/>
                </a:solidFill>
              </a:rPr>
              <a:t>Risco coberto por seguro</a:t>
            </a:r>
            <a:endParaRPr lang="pt-BR" b="1" dirty="0">
              <a:solidFill>
                <a:schemeClr val="bg1"/>
              </a:solidFill>
            </a:endParaRPr>
          </a:p>
        </p:txBody>
      </p:sp>
      <p:sp>
        <p:nvSpPr>
          <p:cNvPr id="50" name="Seta para baixo 49"/>
          <p:cNvSpPr/>
          <p:nvPr/>
        </p:nvSpPr>
        <p:spPr>
          <a:xfrm>
            <a:off x="7798598" y="4323398"/>
            <a:ext cx="45719" cy="277623"/>
          </a:xfrm>
          <a:prstGeom prst="down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CaixaDeTexto 13"/>
          <p:cNvSpPr txBox="1">
            <a:spLocks noChangeArrowheads="1"/>
          </p:cNvSpPr>
          <p:nvPr/>
        </p:nvSpPr>
        <p:spPr bwMode="auto">
          <a:xfrm>
            <a:off x="3313343" y="3051249"/>
            <a:ext cx="1549400" cy="30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lvl1pPr>
              <a:defRPr sz="2000" b="1">
                <a:solidFill>
                  <a:srgbClr val="000099"/>
                </a:solidFill>
                <a:latin typeface="Times New Roman" pitchFamily="18" charset="0"/>
                <a:ea typeface="MS PGothic" pitchFamily="34" charset="-128"/>
              </a:defRPr>
            </a:lvl1pPr>
            <a:lvl2pPr marL="742950" indent="-285750">
              <a:defRPr sz="2000" b="1">
                <a:solidFill>
                  <a:srgbClr val="000099"/>
                </a:solidFill>
                <a:latin typeface="Times New Roman" pitchFamily="18" charset="0"/>
                <a:ea typeface="MS PGothic" pitchFamily="34" charset="-128"/>
              </a:defRPr>
            </a:lvl2pPr>
            <a:lvl3pPr marL="1143000" indent="-228600">
              <a:defRPr sz="2000" b="1">
                <a:solidFill>
                  <a:srgbClr val="000099"/>
                </a:solidFill>
                <a:latin typeface="Times New Roman" pitchFamily="18" charset="0"/>
                <a:ea typeface="MS PGothic" pitchFamily="34" charset="-128"/>
              </a:defRPr>
            </a:lvl3pPr>
            <a:lvl4pPr marL="1600200" indent="-228600">
              <a:defRPr sz="2000" b="1">
                <a:solidFill>
                  <a:srgbClr val="000099"/>
                </a:solidFill>
                <a:latin typeface="Times New Roman" pitchFamily="18" charset="0"/>
                <a:ea typeface="MS PGothic" pitchFamily="34" charset="-128"/>
              </a:defRPr>
            </a:lvl4pPr>
            <a:lvl5pPr marL="2057400" indent="-228600">
              <a:defRPr sz="2000" b="1">
                <a:solidFill>
                  <a:srgbClr val="000099"/>
                </a:solidFill>
                <a:latin typeface="Times New Roman" pitchFamily="18" charset="0"/>
                <a:ea typeface="MS PGothic" pitchFamily="34" charset="-128"/>
              </a:defRPr>
            </a:lvl5pPr>
            <a:lvl6pPr marL="2514600" indent="-228600" algn="r" eaLnBrk="0" fontAlgn="base" hangingPunct="0">
              <a:spcBef>
                <a:spcPct val="0"/>
              </a:spcBef>
              <a:spcAft>
                <a:spcPct val="0"/>
              </a:spcAft>
              <a:defRPr sz="2000" b="1">
                <a:solidFill>
                  <a:srgbClr val="000099"/>
                </a:solidFill>
                <a:latin typeface="Times New Roman" pitchFamily="18" charset="0"/>
                <a:ea typeface="MS PGothic" pitchFamily="34" charset="-128"/>
              </a:defRPr>
            </a:lvl6pPr>
            <a:lvl7pPr marL="2971800" indent="-228600" algn="r" eaLnBrk="0" fontAlgn="base" hangingPunct="0">
              <a:spcBef>
                <a:spcPct val="0"/>
              </a:spcBef>
              <a:spcAft>
                <a:spcPct val="0"/>
              </a:spcAft>
              <a:defRPr sz="2000" b="1">
                <a:solidFill>
                  <a:srgbClr val="000099"/>
                </a:solidFill>
                <a:latin typeface="Times New Roman" pitchFamily="18" charset="0"/>
                <a:ea typeface="MS PGothic" pitchFamily="34" charset="-128"/>
              </a:defRPr>
            </a:lvl7pPr>
            <a:lvl8pPr marL="3429000" indent="-228600" algn="r" eaLnBrk="0" fontAlgn="base" hangingPunct="0">
              <a:spcBef>
                <a:spcPct val="0"/>
              </a:spcBef>
              <a:spcAft>
                <a:spcPct val="0"/>
              </a:spcAft>
              <a:defRPr sz="2000" b="1">
                <a:solidFill>
                  <a:srgbClr val="000099"/>
                </a:solidFill>
                <a:latin typeface="Times New Roman" pitchFamily="18" charset="0"/>
                <a:ea typeface="MS PGothic" pitchFamily="34" charset="-128"/>
              </a:defRPr>
            </a:lvl8pPr>
            <a:lvl9pPr marL="3886200" indent="-228600" algn="r" eaLnBrk="0" fontAlgn="base" hangingPunct="0">
              <a:spcBef>
                <a:spcPct val="0"/>
              </a:spcBef>
              <a:spcAft>
                <a:spcPct val="0"/>
              </a:spcAft>
              <a:defRPr sz="2000" b="1">
                <a:solidFill>
                  <a:srgbClr val="000099"/>
                </a:solidFill>
                <a:latin typeface="Times New Roman" pitchFamily="18" charset="0"/>
                <a:ea typeface="MS PGothic" pitchFamily="34" charset="-128"/>
              </a:defRPr>
            </a:lvl9pPr>
          </a:lstStyle>
          <a:p>
            <a:r>
              <a:rPr lang="pt-BR" sz="1400">
                <a:solidFill>
                  <a:srgbClr val="000000"/>
                </a:solidFill>
                <a:latin typeface="+mn-lt"/>
              </a:rPr>
              <a:t>Aposentadoria</a:t>
            </a:r>
          </a:p>
        </p:txBody>
      </p:sp>
      <p:sp>
        <p:nvSpPr>
          <p:cNvPr id="15" name="Chave esquerda 16"/>
          <p:cNvSpPr>
            <a:spLocks/>
          </p:cNvSpPr>
          <p:nvPr/>
        </p:nvSpPr>
        <p:spPr bwMode="auto">
          <a:xfrm rot="-5400000">
            <a:off x="1880625" y="2093589"/>
            <a:ext cx="677862" cy="3597275"/>
          </a:xfrm>
          <a:prstGeom prst="leftBrace">
            <a:avLst>
              <a:gd name="adj1" fmla="val 8353"/>
              <a:gd name="adj2" fmla="val 50000"/>
            </a:avLst>
          </a:prstGeom>
          <a:solidFill>
            <a:schemeClr val="bg1"/>
          </a:solidFill>
          <a:ln w="38100">
            <a:solidFill>
              <a:srgbClr val="FF0000"/>
            </a:solidFill>
            <a:round/>
            <a:headEnd/>
            <a:tailEnd/>
          </a:ln>
        </p:spPr>
        <p:txBody>
          <a:bodyPr lIns="91431" tIns="45715" rIns="91431" bIns="45715"/>
          <a:lstStyle/>
          <a:p>
            <a:endParaRPr lang="pt-BR" sz="1400"/>
          </a:p>
        </p:txBody>
      </p:sp>
      <p:sp>
        <p:nvSpPr>
          <p:cNvPr id="17" name="CaixaDeTexto 18"/>
          <p:cNvSpPr txBox="1">
            <a:spLocks noChangeArrowheads="1"/>
          </p:cNvSpPr>
          <p:nvPr/>
        </p:nvSpPr>
        <p:spPr bwMode="auto">
          <a:xfrm>
            <a:off x="622530" y="3562821"/>
            <a:ext cx="3160713" cy="30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lvl1pPr>
              <a:defRPr sz="2000" b="1">
                <a:solidFill>
                  <a:srgbClr val="000099"/>
                </a:solidFill>
                <a:latin typeface="Times New Roman" pitchFamily="18" charset="0"/>
                <a:ea typeface="MS PGothic" pitchFamily="34" charset="-128"/>
              </a:defRPr>
            </a:lvl1pPr>
            <a:lvl2pPr marL="742950" indent="-285750">
              <a:defRPr sz="2000" b="1">
                <a:solidFill>
                  <a:srgbClr val="000099"/>
                </a:solidFill>
                <a:latin typeface="Times New Roman" pitchFamily="18" charset="0"/>
                <a:ea typeface="MS PGothic" pitchFamily="34" charset="-128"/>
              </a:defRPr>
            </a:lvl2pPr>
            <a:lvl3pPr marL="1143000" indent="-228600">
              <a:defRPr sz="2000" b="1">
                <a:solidFill>
                  <a:srgbClr val="000099"/>
                </a:solidFill>
                <a:latin typeface="Times New Roman" pitchFamily="18" charset="0"/>
                <a:ea typeface="MS PGothic" pitchFamily="34" charset="-128"/>
              </a:defRPr>
            </a:lvl3pPr>
            <a:lvl4pPr marL="1600200" indent="-228600">
              <a:defRPr sz="2000" b="1">
                <a:solidFill>
                  <a:srgbClr val="000099"/>
                </a:solidFill>
                <a:latin typeface="Times New Roman" pitchFamily="18" charset="0"/>
                <a:ea typeface="MS PGothic" pitchFamily="34" charset="-128"/>
              </a:defRPr>
            </a:lvl4pPr>
            <a:lvl5pPr marL="2057400" indent="-228600">
              <a:defRPr sz="2000" b="1">
                <a:solidFill>
                  <a:srgbClr val="000099"/>
                </a:solidFill>
                <a:latin typeface="Times New Roman" pitchFamily="18" charset="0"/>
                <a:ea typeface="MS PGothic" pitchFamily="34" charset="-128"/>
              </a:defRPr>
            </a:lvl5pPr>
            <a:lvl6pPr marL="2514600" indent="-228600" algn="r" eaLnBrk="0" fontAlgn="base" hangingPunct="0">
              <a:spcBef>
                <a:spcPct val="0"/>
              </a:spcBef>
              <a:spcAft>
                <a:spcPct val="0"/>
              </a:spcAft>
              <a:defRPr sz="2000" b="1">
                <a:solidFill>
                  <a:srgbClr val="000099"/>
                </a:solidFill>
                <a:latin typeface="Times New Roman" pitchFamily="18" charset="0"/>
                <a:ea typeface="MS PGothic" pitchFamily="34" charset="-128"/>
              </a:defRPr>
            </a:lvl6pPr>
            <a:lvl7pPr marL="2971800" indent="-228600" algn="r" eaLnBrk="0" fontAlgn="base" hangingPunct="0">
              <a:spcBef>
                <a:spcPct val="0"/>
              </a:spcBef>
              <a:spcAft>
                <a:spcPct val="0"/>
              </a:spcAft>
              <a:defRPr sz="2000" b="1">
                <a:solidFill>
                  <a:srgbClr val="000099"/>
                </a:solidFill>
                <a:latin typeface="Times New Roman" pitchFamily="18" charset="0"/>
                <a:ea typeface="MS PGothic" pitchFamily="34" charset="-128"/>
              </a:defRPr>
            </a:lvl7pPr>
            <a:lvl8pPr marL="3429000" indent="-228600" algn="r" eaLnBrk="0" fontAlgn="base" hangingPunct="0">
              <a:spcBef>
                <a:spcPct val="0"/>
              </a:spcBef>
              <a:spcAft>
                <a:spcPct val="0"/>
              </a:spcAft>
              <a:defRPr sz="2000" b="1">
                <a:solidFill>
                  <a:srgbClr val="000099"/>
                </a:solidFill>
                <a:latin typeface="Times New Roman" pitchFamily="18" charset="0"/>
                <a:ea typeface="MS PGothic" pitchFamily="34" charset="-128"/>
              </a:defRPr>
            </a:lvl8pPr>
            <a:lvl9pPr marL="3886200" indent="-228600" algn="r" eaLnBrk="0" fontAlgn="base" hangingPunct="0">
              <a:spcBef>
                <a:spcPct val="0"/>
              </a:spcBef>
              <a:spcAft>
                <a:spcPct val="0"/>
              </a:spcAft>
              <a:defRPr sz="2000" b="1">
                <a:solidFill>
                  <a:srgbClr val="000099"/>
                </a:solidFill>
                <a:latin typeface="Times New Roman" pitchFamily="18" charset="0"/>
                <a:ea typeface="MS PGothic" pitchFamily="34" charset="-128"/>
              </a:defRPr>
            </a:lvl9pPr>
          </a:lstStyle>
          <a:p>
            <a:pPr algn="ctr"/>
            <a:r>
              <a:rPr lang="pt-BR" sz="1400">
                <a:solidFill>
                  <a:srgbClr val="000000"/>
                </a:solidFill>
                <a:latin typeface="+mn-lt"/>
              </a:rPr>
              <a:t>45 anos</a:t>
            </a:r>
          </a:p>
        </p:txBody>
      </p:sp>
      <p:sp>
        <p:nvSpPr>
          <p:cNvPr id="19" name="CaixaDeTexto 18"/>
          <p:cNvSpPr txBox="1">
            <a:spLocks noChangeArrowheads="1"/>
          </p:cNvSpPr>
          <p:nvPr/>
        </p:nvSpPr>
        <p:spPr bwMode="auto">
          <a:xfrm>
            <a:off x="639993" y="4289896"/>
            <a:ext cx="3163887" cy="30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lvl1pPr>
              <a:defRPr sz="2000" b="1">
                <a:solidFill>
                  <a:srgbClr val="000099"/>
                </a:solidFill>
                <a:latin typeface="Times New Roman" pitchFamily="18" charset="0"/>
                <a:ea typeface="MS PGothic" pitchFamily="34" charset="-128"/>
              </a:defRPr>
            </a:lvl1pPr>
            <a:lvl2pPr marL="742950" indent="-285750">
              <a:defRPr sz="2000" b="1">
                <a:solidFill>
                  <a:srgbClr val="000099"/>
                </a:solidFill>
                <a:latin typeface="Times New Roman" pitchFamily="18" charset="0"/>
                <a:ea typeface="MS PGothic" pitchFamily="34" charset="-128"/>
              </a:defRPr>
            </a:lvl2pPr>
            <a:lvl3pPr marL="1143000" indent="-228600">
              <a:defRPr sz="2000" b="1">
                <a:solidFill>
                  <a:srgbClr val="000099"/>
                </a:solidFill>
                <a:latin typeface="Times New Roman" pitchFamily="18" charset="0"/>
                <a:ea typeface="MS PGothic" pitchFamily="34" charset="-128"/>
              </a:defRPr>
            </a:lvl3pPr>
            <a:lvl4pPr marL="1600200" indent="-228600">
              <a:defRPr sz="2000" b="1">
                <a:solidFill>
                  <a:srgbClr val="000099"/>
                </a:solidFill>
                <a:latin typeface="Times New Roman" pitchFamily="18" charset="0"/>
                <a:ea typeface="MS PGothic" pitchFamily="34" charset="-128"/>
              </a:defRPr>
            </a:lvl4pPr>
            <a:lvl5pPr marL="2057400" indent="-228600">
              <a:defRPr sz="2000" b="1">
                <a:solidFill>
                  <a:srgbClr val="000099"/>
                </a:solidFill>
                <a:latin typeface="Times New Roman" pitchFamily="18" charset="0"/>
                <a:ea typeface="MS PGothic" pitchFamily="34" charset="-128"/>
              </a:defRPr>
            </a:lvl5pPr>
            <a:lvl6pPr marL="2514600" indent="-228600" algn="r" eaLnBrk="0" fontAlgn="base" hangingPunct="0">
              <a:spcBef>
                <a:spcPct val="0"/>
              </a:spcBef>
              <a:spcAft>
                <a:spcPct val="0"/>
              </a:spcAft>
              <a:defRPr sz="2000" b="1">
                <a:solidFill>
                  <a:srgbClr val="000099"/>
                </a:solidFill>
                <a:latin typeface="Times New Roman" pitchFamily="18" charset="0"/>
                <a:ea typeface="MS PGothic" pitchFamily="34" charset="-128"/>
              </a:defRPr>
            </a:lvl6pPr>
            <a:lvl7pPr marL="2971800" indent="-228600" algn="r" eaLnBrk="0" fontAlgn="base" hangingPunct="0">
              <a:spcBef>
                <a:spcPct val="0"/>
              </a:spcBef>
              <a:spcAft>
                <a:spcPct val="0"/>
              </a:spcAft>
              <a:defRPr sz="2000" b="1">
                <a:solidFill>
                  <a:srgbClr val="000099"/>
                </a:solidFill>
                <a:latin typeface="Times New Roman" pitchFamily="18" charset="0"/>
                <a:ea typeface="MS PGothic" pitchFamily="34" charset="-128"/>
              </a:defRPr>
            </a:lvl7pPr>
            <a:lvl8pPr marL="3429000" indent="-228600" algn="r" eaLnBrk="0" fontAlgn="base" hangingPunct="0">
              <a:spcBef>
                <a:spcPct val="0"/>
              </a:spcBef>
              <a:spcAft>
                <a:spcPct val="0"/>
              </a:spcAft>
              <a:defRPr sz="2000" b="1">
                <a:solidFill>
                  <a:srgbClr val="000099"/>
                </a:solidFill>
                <a:latin typeface="Times New Roman" pitchFamily="18" charset="0"/>
                <a:ea typeface="MS PGothic" pitchFamily="34" charset="-128"/>
              </a:defRPr>
            </a:lvl8pPr>
            <a:lvl9pPr marL="3886200" indent="-228600" algn="r" eaLnBrk="0" fontAlgn="base" hangingPunct="0">
              <a:spcBef>
                <a:spcPct val="0"/>
              </a:spcBef>
              <a:spcAft>
                <a:spcPct val="0"/>
              </a:spcAft>
              <a:defRPr sz="2000" b="1">
                <a:solidFill>
                  <a:srgbClr val="000099"/>
                </a:solidFill>
                <a:latin typeface="Times New Roman" pitchFamily="18" charset="0"/>
                <a:ea typeface="MS PGothic" pitchFamily="34" charset="-128"/>
              </a:defRPr>
            </a:lvl9pPr>
          </a:lstStyle>
          <a:p>
            <a:pPr algn="ctr"/>
            <a:r>
              <a:rPr lang="pt-BR" sz="1400">
                <a:solidFill>
                  <a:srgbClr val="000000"/>
                </a:solidFill>
                <a:latin typeface="+mn-lt"/>
              </a:rPr>
              <a:t>Fase de Contribuição</a:t>
            </a:r>
          </a:p>
        </p:txBody>
      </p:sp>
      <p:sp>
        <p:nvSpPr>
          <p:cNvPr id="21" name="CaixaDeTexto 12"/>
          <p:cNvSpPr txBox="1">
            <a:spLocks noChangeArrowheads="1"/>
          </p:cNvSpPr>
          <p:nvPr/>
        </p:nvSpPr>
        <p:spPr bwMode="auto">
          <a:xfrm>
            <a:off x="2843808" y="2368139"/>
            <a:ext cx="2301875" cy="30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lvl1pPr>
              <a:defRPr sz="2000" b="1">
                <a:solidFill>
                  <a:srgbClr val="000099"/>
                </a:solidFill>
                <a:latin typeface="Times New Roman" pitchFamily="18" charset="0"/>
                <a:ea typeface="MS PGothic" pitchFamily="34" charset="-128"/>
              </a:defRPr>
            </a:lvl1pPr>
            <a:lvl2pPr marL="742950" indent="-285750">
              <a:defRPr sz="2000" b="1">
                <a:solidFill>
                  <a:srgbClr val="000099"/>
                </a:solidFill>
                <a:latin typeface="Times New Roman" pitchFamily="18" charset="0"/>
                <a:ea typeface="MS PGothic" pitchFamily="34" charset="-128"/>
              </a:defRPr>
            </a:lvl2pPr>
            <a:lvl3pPr marL="1143000" indent="-228600">
              <a:defRPr sz="2000" b="1">
                <a:solidFill>
                  <a:srgbClr val="000099"/>
                </a:solidFill>
                <a:latin typeface="Times New Roman" pitchFamily="18" charset="0"/>
                <a:ea typeface="MS PGothic" pitchFamily="34" charset="-128"/>
              </a:defRPr>
            </a:lvl3pPr>
            <a:lvl4pPr marL="1600200" indent="-228600">
              <a:defRPr sz="2000" b="1">
                <a:solidFill>
                  <a:srgbClr val="000099"/>
                </a:solidFill>
                <a:latin typeface="Times New Roman" pitchFamily="18" charset="0"/>
                <a:ea typeface="MS PGothic" pitchFamily="34" charset="-128"/>
              </a:defRPr>
            </a:lvl4pPr>
            <a:lvl5pPr marL="2057400" indent="-228600">
              <a:defRPr sz="2000" b="1">
                <a:solidFill>
                  <a:srgbClr val="000099"/>
                </a:solidFill>
                <a:latin typeface="Times New Roman" pitchFamily="18" charset="0"/>
                <a:ea typeface="MS PGothic" pitchFamily="34" charset="-128"/>
              </a:defRPr>
            </a:lvl5pPr>
            <a:lvl6pPr marL="2514600" indent="-228600" algn="r" eaLnBrk="0" fontAlgn="base" hangingPunct="0">
              <a:spcBef>
                <a:spcPct val="0"/>
              </a:spcBef>
              <a:spcAft>
                <a:spcPct val="0"/>
              </a:spcAft>
              <a:defRPr sz="2000" b="1">
                <a:solidFill>
                  <a:srgbClr val="000099"/>
                </a:solidFill>
                <a:latin typeface="Times New Roman" pitchFamily="18" charset="0"/>
                <a:ea typeface="MS PGothic" pitchFamily="34" charset="-128"/>
              </a:defRPr>
            </a:lvl6pPr>
            <a:lvl7pPr marL="2971800" indent="-228600" algn="r" eaLnBrk="0" fontAlgn="base" hangingPunct="0">
              <a:spcBef>
                <a:spcPct val="0"/>
              </a:spcBef>
              <a:spcAft>
                <a:spcPct val="0"/>
              </a:spcAft>
              <a:defRPr sz="2000" b="1">
                <a:solidFill>
                  <a:srgbClr val="000099"/>
                </a:solidFill>
                <a:latin typeface="Times New Roman" pitchFamily="18" charset="0"/>
                <a:ea typeface="MS PGothic" pitchFamily="34" charset="-128"/>
              </a:defRPr>
            </a:lvl7pPr>
            <a:lvl8pPr marL="3429000" indent="-228600" algn="r" eaLnBrk="0" fontAlgn="base" hangingPunct="0">
              <a:spcBef>
                <a:spcPct val="0"/>
              </a:spcBef>
              <a:spcAft>
                <a:spcPct val="0"/>
              </a:spcAft>
              <a:defRPr sz="2000" b="1">
                <a:solidFill>
                  <a:srgbClr val="000099"/>
                </a:solidFill>
                <a:latin typeface="Times New Roman" pitchFamily="18" charset="0"/>
                <a:ea typeface="MS PGothic" pitchFamily="34" charset="-128"/>
              </a:defRPr>
            </a:lvl8pPr>
            <a:lvl9pPr marL="3886200" indent="-228600" algn="r" eaLnBrk="0" fontAlgn="base" hangingPunct="0">
              <a:spcBef>
                <a:spcPct val="0"/>
              </a:spcBef>
              <a:spcAft>
                <a:spcPct val="0"/>
              </a:spcAft>
              <a:defRPr sz="2000" b="1">
                <a:solidFill>
                  <a:srgbClr val="000099"/>
                </a:solidFill>
                <a:latin typeface="Times New Roman" pitchFamily="18" charset="0"/>
                <a:ea typeface="MS PGothic" pitchFamily="34" charset="-128"/>
              </a:defRPr>
            </a:lvl9pPr>
          </a:lstStyle>
          <a:p>
            <a:pPr algn="ctr"/>
            <a:r>
              <a:rPr lang="pt-BR" sz="1400" dirty="0">
                <a:solidFill>
                  <a:srgbClr val="000000"/>
                </a:solidFill>
                <a:latin typeface="+mj-lt"/>
              </a:rPr>
              <a:t>70 anos</a:t>
            </a:r>
          </a:p>
        </p:txBody>
      </p:sp>
      <p:cxnSp>
        <p:nvCxnSpPr>
          <p:cNvPr id="22" name="Conector reto 4"/>
          <p:cNvCxnSpPr>
            <a:cxnSpLocks noChangeShapeType="1"/>
          </p:cNvCxnSpPr>
          <p:nvPr/>
        </p:nvCxnSpPr>
        <p:spPr bwMode="auto">
          <a:xfrm>
            <a:off x="193905" y="2846462"/>
            <a:ext cx="6619875" cy="41275"/>
          </a:xfrm>
          <a:prstGeom prst="line">
            <a:avLst/>
          </a:prstGeom>
          <a:noFill/>
          <a:ln w="76200" algn="ctr">
            <a:solidFill>
              <a:schemeClr val="bg1">
                <a:lumMod val="65000"/>
              </a:schemeClr>
            </a:solidFill>
            <a:round/>
            <a:headEnd/>
            <a:tailEnd/>
          </a:ln>
        </p:spPr>
      </p:cxnSp>
      <p:sp>
        <p:nvSpPr>
          <p:cNvPr id="23" name="CaixaDeTexto 9"/>
          <p:cNvSpPr txBox="1">
            <a:spLocks noChangeArrowheads="1"/>
          </p:cNvSpPr>
          <p:nvPr/>
        </p:nvSpPr>
        <p:spPr bwMode="auto">
          <a:xfrm>
            <a:off x="-756592" y="2296131"/>
            <a:ext cx="2301875" cy="30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lvl1pPr>
              <a:defRPr sz="2000" b="1">
                <a:solidFill>
                  <a:srgbClr val="000099"/>
                </a:solidFill>
                <a:latin typeface="Times New Roman" pitchFamily="18" charset="0"/>
                <a:ea typeface="MS PGothic" pitchFamily="34" charset="-128"/>
              </a:defRPr>
            </a:lvl1pPr>
            <a:lvl2pPr marL="742950" indent="-285750">
              <a:defRPr sz="2000" b="1">
                <a:solidFill>
                  <a:srgbClr val="000099"/>
                </a:solidFill>
                <a:latin typeface="Times New Roman" pitchFamily="18" charset="0"/>
                <a:ea typeface="MS PGothic" pitchFamily="34" charset="-128"/>
              </a:defRPr>
            </a:lvl2pPr>
            <a:lvl3pPr marL="1143000" indent="-228600">
              <a:defRPr sz="2000" b="1">
                <a:solidFill>
                  <a:srgbClr val="000099"/>
                </a:solidFill>
                <a:latin typeface="Times New Roman" pitchFamily="18" charset="0"/>
                <a:ea typeface="MS PGothic" pitchFamily="34" charset="-128"/>
              </a:defRPr>
            </a:lvl3pPr>
            <a:lvl4pPr marL="1600200" indent="-228600">
              <a:defRPr sz="2000" b="1">
                <a:solidFill>
                  <a:srgbClr val="000099"/>
                </a:solidFill>
                <a:latin typeface="Times New Roman" pitchFamily="18" charset="0"/>
                <a:ea typeface="MS PGothic" pitchFamily="34" charset="-128"/>
              </a:defRPr>
            </a:lvl4pPr>
            <a:lvl5pPr marL="2057400" indent="-228600">
              <a:defRPr sz="2000" b="1">
                <a:solidFill>
                  <a:srgbClr val="000099"/>
                </a:solidFill>
                <a:latin typeface="Times New Roman" pitchFamily="18" charset="0"/>
                <a:ea typeface="MS PGothic" pitchFamily="34" charset="-128"/>
              </a:defRPr>
            </a:lvl5pPr>
            <a:lvl6pPr marL="2514600" indent="-228600" algn="r" eaLnBrk="0" fontAlgn="base" hangingPunct="0">
              <a:spcBef>
                <a:spcPct val="0"/>
              </a:spcBef>
              <a:spcAft>
                <a:spcPct val="0"/>
              </a:spcAft>
              <a:defRPr sz="2000" b="1">
                <a:solidFill>
                  <a:srgbClr val="000099"/>
                </a:solidFill>
                <a:latin typeface="Times New Roman" pitchFamily="18" charset="0"/>
                <a:ea typeface="MS PGothic" pitchFamily="34" charset="-128"/>
              </a:defRPr>
            </a:lvl6pPr>
            <a:lvl7pPr marL="2971800" indent="-228600" algn="r" eaLnBrk="0" fontAlgn="base" hangingPunct="0">
              <a:spcBef>
                <a:spcPct val="0"/>
              </a:spcBef>
              <a:spcAft>
                <a:spcPct val="0"/>
              </a:spcAft>
              <a:defRPr sz="2000" b="1">
                <a:solidFill>
                  <a:srgbClr val="000099"/>
                </a:solidFill>
                <a:latin typeface="Times New Roman" pitchFamily="18" charset="0"/>
                <a:ea typeface="MS PGothic" pitchFamily="34" charset="-128"/>
              </a:defRPr>
            </a:lvl7pPr>
            <a:lvl8pPr marL="3429000" indent="-228600" algn="r" eaLnBrk="0" fontAlgn="base" hangingPunct="0">
              <a:spcBef>
                <a:spcPct val="0"/>
              </a:spcBef>
              <a:spcAft>
                <a:spcPct val="0"/>
              </a:spcAft>
              <a:defRPr sz="2000" b="1">
                <a:solidFill>
                  <a:srgbClr val="000099"/>
                </a:solidFill>
                <a:latin typeface="Times New Roman" pitchFamily="18" charset="0"/>
                <a:ea typeface="MS PGothic" pitchFamily="34" charset="-128"/>
              </a:defRPr>
            </a:lvl8pPr>
            <a:lvl9pPr marL="3886200" indent="-228600" algn="r" eaLnBrk="0" fontAlgn="base" hangingPunct="0">
              <a:spcBef>
                <a:spcPct val="0"/>
              </a:spcBef>
              <a:spcAft>
                <a:spcPct val="0"/>
              </a:spcAft>
              <a:defRPr sz="2000" b="1">
                <a:solidFill>
                  <a:srgbClr val="000099"/>
                </a:solidFill>
                <a:latin typeface="Times New Roman" pitchFamily="18" charset="0"/>
                <a:ea typeface="MS PGothic" pitchFamily="34" charset="-128"/>
              </a:defRPr>
            </a:lvl9pPr>
          </a:lstStyle>
          <a:p>
            <a:pPr algn="ctr"/>
            <a:r>
              <a:rPr lang="pt-BR" sz="1400" dirty="0">
                <a:solidFill>
                  <a:srgbClr val="000000"/>
                </a:solidFill>
                <a:latin typeface="+mj-lt"/>
              </a:rPr>
              <a:t>25 anos</a:t>
            </a:r>
          </a:p>
        </p:txBody>
      </p:sp>
      <p:sp>
        <p:nvSpPr>
          <p:cNvPr id="24" name="Elipse 10"/>
          <p:cNvSpPr>
            <a:spLocks noChangeArrowheads="1"/>
          </p:cNvSpPr>
          <p:nvPr/>
        </p:nvSpPr>
        <p:spPr bwMode="auto">
          <a:xfrm>
            <a:off x="184380" y="2619449"/>
            <a:ext cx="439738" cy="379413"/>
          </a:xfrm>
          <a:prstGeom prst="ellipse">
            <a:avLst/>
          </a:prstGeom>
          <a:solidFill>
            <a:srgbClr val="FFC000"/>
          </a:solidFill>
          <a:ln w="38100" algn="ctr">
            <a:solidFill>
              <a:schemeClr val="bg2">
                <a:lumMod val="60000"/>
                <a:lumOff val="40000"/>
              </a:schemeClr>
            </a:solidFill>
            <a:round/>
            <a:headEnd/>
            <a:tailEnd/>
          </a:ln>
        </p:spPr>
        <p:txBody>
          <a:bodyPr lIns="91431" tIns="45715" rIns="91431" bIns="45715"/>
          <a:lstStyle/>
          <a:p>
            <a:pPr>
              <a:defRPr/>
            </a:pPr>
            <a:endParaRPr lang="pt-BR" sz="1400">
              <a:ea typeface="ＭＳ Ｐゴシック" charset="-128"/>
            </a:endParaRPr>
          </a:p>
        </p:txBody>
      </p:sp>
      <p:sp>
        <p:nvSpPr>
          <p:cNvPr id="26" name="Elipse 11"/>
          <p:cNvSpPr>
            <a:spLocks noChangeArrowheads="1"/>
          </p:cNvSpPr>
          <p:nvPr/>
        </p:nvSpPr>
        <p:spPr bwMode="auto">
          <a:xfrm>
            <a:off x="3781655" y="2697237"/>
            <a:ext cx="442913" cy="377825"/>
          </a:xfrm>
          <a:prstGeom prst="ellipse">
            <a:avLst/>
          </a:prstGeom>
          <a:solidFill>
            <a:srgbClr val="FFC000"/>
          </a:solidFill>
          <a:ln w="38100" algn="ctr">
            <a:solidFill>
              <a:schemeClr val="bg2">
                <a:lumMod val="60000"/>
                <a:lumOff val="40000"/>
              </a:schemeClr>
            </a:solidFill>
            <a:round/>
            <a:headEnd/>
            <a:tailEnd/>
          </a:ln>
        </p:spPr>
        <p:txBody>
          <a:bodyPr lIns="91431" tIns="45715" rIns="91431" bIns="45715"/>
          <a:lstStyle/>
          <a:p>
            <a:pPr>
              <a:defRPr/>
            </a:pPr>
            <a:endParaRPr lang="pt-BR" sz="1400">
              <a:ea typeface="ＭＳ Ｐゴシック" charset="-128"/>
            </a:endParaRPr>
          </a:p>
        </p:txBody>
      </p:sp>
      <p:sp>
        <p:nvSpPr>
          <p:cNvPr id="27" name="CaixaDeTexto 14"/>
          <p:cNvSpPr txBox="1">
            <a:spLocks noChangeArrowheads="1"/>
          </p:cNvSpPr>
          <p:nvPr/>
        </p:nvSpPr>
        <p:spPr bwMode="auto">
          <a:xfrm>
            <a:off x="5510485" y="2368139"/>
            <a:ext cx="2301875" cy="30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lvl1pPr>
              <a:defRPr sz="2000" b="1">
                <a:solidFill>
                  <a:srgbClr val="000099"/>
                </a:solidFill>
                <a:latin typeface="Times New Roman" pitchFamily="18" charset="0"/>
                <a:ea typeface="MS PGothic" pitchFamily="34" charset="-128"/>
              </a:defRPr>
            </a:lvl1pPr>
            <a:lvl2pPr marL="742950" indent="-285750">
              <a:defRPr sz="2000" b="1">
                <a:solidFill>
                  <a:srgbClr val="000099"/>
                </a:solidFill>
                <a:latin typeface="Times New Roman" pitchFamily="18" charset="0"/>
                <a:ea typeface="MS PGothic" pitchFamily="34" charset="-128"/>
              </a:defRPr>
            </a:lvl2pPr>
            <a:lvl3pPr marL="1143000" indent="-228600">
              <a:defRPr sz="2000" b="1">
                <a:solidFill>
                  <a:srgbClr val="000099"/>
                </a:solidFill>
                <a:latin typeface="Times New Roman" pitchFamily="18" charset="0"/>
                <a:ea typeface="MS PGothic" pitchFamily="34" charset="-128"/>
              </a:defRPr>
            </a:lvl3pPr>
            <a:lvl4pPr marL="1600200" indent="-228600">
              <a:defRPr sz="2000" b="1">
                <a:solidFill>
                  <a:srgbClr val="000099"/>
                </a:solidFill>
                <a:latin typeface="Times New Roman" pitchFamily="18" charset="0"/>
                <a:ea typeface="MS PGothic" pitchFamily="34" charset="-128"/>
              </a:defRPr>
            </a:lvl4pPr>
            <a:lvl5pPr marL="2057400" indent="-228600">
              <a:defRPr sz="2000" b="1">
                <a:solidFill>
                  <a:srgbClr val="000099"/>
                </a:solidFill>
                <a:latin typeface="Times New Roman" pitchFamily="18" charset="0"/>
                <a:ea typeface="MS PGothic" pitchFamily="34" charset="-128"/>
              </a:defRPr>
            </a:lvl5pPr>
            <a:lvl6pPr marL="2514600" indent="-228600" algn="r" eaLnBrk="0" fontAlgn="base" hangingPunct="0">
              <a:spcBef>
                <a:spcPct val="0"/>
              </a:spcBef>
              <a:spcAft>
                <a:spcPct val="0"/>
              </a:spcAft>
              <a:defRPr sz="2000" b="1">
                <a:solidFill>
                  <a:srgbClr val="000099"/>
                </a:solidFill>
                <a:latin typeface="Times New Roman" pitchFamily="18" charset="0"/>
                <a:ea typeface="MS PGothic" pitchFamily="34" charset="-128"/>
              </a:defRPr>
            </a:lvl6pPr>
            <a:lvl7pPr marL="2971800" indent="-228600" algn="r" eaLnBrk="0" fontAlgn="base" hangingPunct="0">
              <a:spcBef>
                <a:spcPct val="0"/>
              </a:spcBef>
              <a:spcAft>
                <a:spcPct val="0"/>
              </a:spcAft>
              <a:defRPr sz="2000" b="1">
                <a:solidFill>
                  <a:srgbClr val="000099"/>
                </a:solidFill>
                <a:latin typeface="Times New Roman" pitchFamily="18" charset="0"/>
                <a:ea typeface="MS PGothic" pitchFamily="34" charset="-128"/>
              </a:defRPr>
            </a:lvl7pPr>
            <a:lvl8pPr marL="3429000" indent="-228600" algn="r" eaLnBrk="0" fontAlgn="base" hangingPunct="0">
              <a:spcBef>
                <a:spcPct val="0"/>
              </a:spcBef>
              <a:spcAft>
                <a:spcPct val="0"/>
              </a:spcAft>
              <a:defRPr sz="2000" b="1">
                <a:solidFill>
                  <a:srgbClr val="000099"/>
                </a:solidFill>
                <a:latin typeface="Times New Roman" pitchFamily="18" charset="0"/>
                <a:ea typeface="MS PGothic" pitchFamily="34" charset="-128"/>
              </a:defRPr>
            </a:lvl8pPr>
            <a:lvl9pPr marL="3886200" indent="-228600" algn="r" eaLnBrk="0" fontAlgn="base" hangingPunct="0">
              <a:spcBef>
                <a:spcPct val="0"/>
              </a:spcBef>
              <a:spcAft>
                <a:spcPct val="0"/>
              </a:spcAft>
              <a:defRPr sz="2000" b="1">
                <a:solidFill>
                  <a:srgbClr val="000099"/>
                </a:solidFill>
                <a:latin typeface="Times New Roman" pitchFamily="18" charset="0"/>
                <a:ea typeface="MS PGothic" pitchFamily="34" charset="-128"/>
              </a:defRPr>
            </a:lvl9pPr>
          </a:lstStyle>
          <a:p>
            <a:pPr algn="ctr"/>
            <a:r>
              <a:rPr lang="pt-BR" sz="1400" dirty="0">
                <a:solidFill>
                  <a:srgbClr val="000000"/>
                </a:solidFill>
                <a:latin typeface="+mj-lt"/>
              </a:rPr>
              <a:t>100 anos</a:t>
            </a:r>
          </a:p>
        </p:txBody>
      </p:sp>
      <p:cxnSp>
        <p:nvCxnSpPr>
          <p:cNvPr id="28" name="Conector reto 17"/>
          <p:cNvCxnSpPr>
            <a:cxnSpLocks noChangeShapeType="1"/>
          </p:cNvCxnSpPr>
          <p:nvPr/>
        </p:nvCxnSpPr>
        <p:spPr bwMode="auto">
          <a:xfrm>
            <a:off x="6702655" y="2887737"/>
            <a:ext cx="2165350" cy="36512"/>
          </a:xfrm>
          <a:prstGeom prst="line">
            <a:avLst/>
          </a:prstGeom>
          <a:noFill/>
          <a:ln w="76200" algn="ctr">
            <a:solidFill>
              <a:schemeClr val="bg1">
                <a:lumMod val="65000"/>
              </a:schemeClr>
            </a:solidFill>
            <a:prstDash val="sysDot"/>
            <a:round/>
            <a:headEnd/>
            <a:tailEnd/>
          </a:ln>
        </p:spPr>
      </p:cxnSp>
      <p:sp>
        <p:nvSpPr>
          <p:cNvPr id="29" name="Elipse 13"/>
          <p:cNvSpPr>
            <a:spLocks noChangeArrowheads="1"/>
          </p:cNvSpPr>
          <p:nvPr/>
        </p:nvSpPr>
        <p:spPr bwMode="auto">
          <a:xfrm>
            <a:off x="6412143" y="2697237"/>
            <a:ext cx="441325" cy="376237"/>
          </a:xfrm>
          <a:prstGeom prst="ellipse">
            <a:avLst/>
          </a:prstGeom>
          <a:solidFill>
            <a:srgbClr val="FFC000"/>
          </a:solidFill>
          <a:ln w="38100" algn="ctr">
            <a:solidFill>
              <a:schemeClr val="bg2">
                <a:lumMod val="60000"/>
                <a:lumOff val="40000"/>
              </a:schemeClr>
            </a:solidFill>
            <a:round/>
            <a:headEnd/>
            <a:tailEnd/>
          </a:ln>
        </p:spPr>
        <p:txBody>
          <a:bodyPr lIns="91431" tIns="45715" rIns="91431" bIns="45715"/>
          <a:lstStyle/>
          <a:p>
            <a:pPr>
              <a:defRPr/>
            </a:pPr>
            <a:endParaRPr lang="pt-BR" sz="1400">
              <a:ea typeface="ＭＳ Ｐゴシック" charset="-128"/>
            </a:endParaRPr>
          </a:p>
        </p:txBody>
      </p:sp>
      <p:sp>
        <p:nvSpPr>
          <p:cNvPr id="30" name="CaixaDeTexto 11"/>
          <p:cNvSpPr txBox="1">
            <a:spLocks noChangeArrowheads="1"/>
          </p:cNvSpPr>
          <p:nvPr/>
        </p:nvSpPr>
        <p:spPr bwMode="auto">
          <a:xfrm>
            <a:off x="33568" y="2975049"/>
            <a:ext cx="1119187" cy="30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lvl1pPr>
              <a:defRPr sz="2000" b="1">
                <a:solidFill>
                  <a:srgbClr val="000099"/>
                </a:solidFill>
                <a:latin typeface="Times New Roman" pitchFamily="18" charset="0"/>
                <a:ea typeface="MS PGothic" pitchFamily="34" charset="-128"/>
              </a:defRPr>
            </a:lvl1pPr>
            <a:lvl2pPr marL="742950" indent="-285750">
              <a:defRPr sz="2000" b="1">
                <a:solidFill>
                  <a:srgbClr val="000099"/>
                </a:solidFill>
                <a:latin typeface="Times New Roman" pitchFamily="18" charset="0"/>
                <a:ea typeface="MS PGothic" pitchFamily="34" charset="-128"/>
              </a:defRPr>
            </a:lvl2pPr>
            <a:lvl3pPr marL="1143000" indent="-228600">
              <a:defRPr sz="2000" b="1">
                <a:solidFill>
                  <a:srgbClr val="000099"/>
                </a:solidFill>
                <a:latin typeface="Times New Roman" pitchFamily="18" charset="0"/>
                <a:ea typeface="MS PGothic" pitchFamily="34" charset="-128"/>
              </a:defRPr>
            </a:lvl3pPr>
            <a:lvl4pPr marL="1600200" indent="-228600">
              <a:defRPr sz="2000" b="1">
                <a:solidFill>
                  <a:srgbClr val="000099"/>
                </a:solidFill>
                <a:latin typeface="Times New Roman" pitchFamily="18" charset="0"/>
                <a:ea typeface="MS PGothic" pitchFamily="34" charset="-128"/>
              </a:defRPr>
            </a:lvl4pPr>
            <a:lvl5pPr marL="2057400" indent="-228600">
              <a:defRPr sz="2000" b="1">
                <a:solidFill>
                  <a:srgbClr val="000099"/>
                </a:solidFill>
                <a:latin typeface="Times New Roman" pitchFamily="18" charset="0"/>
                <a:ea typeface="MS PGothic" pitchFamily="34" charset="-128"/>
              </a:defRPr>
            </a:lvl5pPr>
            <a:lvl6pPr marL="2514600" indent="-228600" algn="r" eaLnBrk="0" fontAlgn="base" hangingPunct="0">
              <a:spcBef>
                <a:spcPct val="0"/>
              </a:spcBef>
              <a:spcAft>
                <a:spcPct val="0"/>
              </a:spcAft>
              <a:defRPr sz="2000" b="1">
                <a:solidFill>
                  <a:srgbClr val="000099"/>
                </a:solidFill>
                <a:latin typeface="Times New Roman" pitchFamily="18" charset="0"/>
                <a:ea typeface="MS PGothic" pitchFamily="34" charset="-128"/>
              </a:defRPr>
            </a:lvl6pPr>
            <a:lvl7pPr marL="2971800" indent="-228600" algn="r" eaLnBrk="0" fontAlgn="base" hangingPunct="0">
              <a:spcBef>
                <a:spcPct val="0"/>
              </a:spcBef>
              <a:spcAft>
                <a:spcPct val="0"/>
              </a:spcAft>
              <a:defRPr sz="2000" b="1">
                <a:solidFill>
                  <a:srgbClr val="000099"/>
                </a:solidFill>
                <a:latin typeface="Times New Roman" pitchFamily="18" charset="0"/>
                <a:ea typeface="MS PGothic" pitchFamily="34" charset="-128"/>
              </a:defRPr>
            </a:lvl7pPr>
            <a:lvl8pPr marL="3429000" indent="-228600" algn="r" eaLnBrk="0" fontAlgn="base" hangingPunct="0">
              <a:spcBef>
                <a:spcPct val="0"/>
              </a:spcBef>
              <a:spcAft>
                <a:spcPct val="0"/>
              </a:spcAft>
              <a:defRPr sz="2000" b="1">
                <a:solidFill>
                  <a:srgbClr val="000099"/>
                </a:solidFill>
                <a:latin typeface="Times New Roman" pitchFamily="18" charset="0"/>
                <a:ea typeface="MS PGothic" pitchFamily="34" charset="-128"/>
              </a:defRPr>
            </a:lvl8pPr>
            <a:lvl9pPr marL="3886200" indent="-228600" algn="r" eaLnBrk="0" fontAlgn="base" hangingPunct="0">
              <a:spcBef>
                <a:spcPct val="0"/>
              </a:spcBef>
              <a:spcAft>
                <a:spcPct val="0"/>
              </a:spcAft>
              <a:defRPr sz="2000" b="1">
                <a:solidFill>
                  <a:srgbClr val="000099"/>
                </a:solidFill>
                <a:latin typeface="Times New Roman" pitchFamily="18" charset="0"/>
                <a:ea typeface="MS PGothic" pitchFamily="34" charset="-128"/>
              </a:defRPr>
            </a:lvl9pPr>
          </a:lstStyle>
          <a:p>
            <a:r>
              <a:rPr lang="pt-BR" sz="1400">
                <a:solidFill>
                  <a:srgbClr val="000000"/>
                </a:solidFill>
                <a:latin typeface="+mn-lt"/>
              </a:rPr>
              <a:t>Admissão</a:t>
            </a:r>
          </a:p>
        </p:txBody>
      </p:sp>
      <p:sp>
        <p:nvSpPr>
          <p:cNvPr id="31" name="Chave esquerda 17"/>
          <p:cNvSpPr>
            <a:spLocks/>
          </p:cNvSpPr>
          <p:nvPr/>
        </p:nvSpPr>
        <p:spPr bwMode="auto">
          <a:xfrm rot="-5400000">
            <a:off x="5009586" y="2615878"/>
            <a:ext cx="676275" cy="2570162"/>
          </a:xfrm>
          <a:prstGeom prst="leftBrace">
            <a:avLst>
              <a:gd name="adj1" fmla="val 8358"/>
              <a:gd name="adj2" fmla="val 50000"/>
            </a:avLst>
          </a:prstGeom>
          <a:solidFill>
            <a:schemeClr val="bg1"/>
          </a:solidFill>
          <a:ln w="38100">
            <a:solidFill>
              <a:srgbClr val="FF0000"/>
            </a:solidFill>
            <a:round/>
            <a:headEnd/>
            <a:tailEnd/>
          </a:ln>
        </p:spPr>
        <p:txBody>
          <a:bodyPr lIns="91431" tIns="45715" rIns="91431" bIns="45715"/>
          <a:lstStyle/>
          <a:p>
            <a:endParaRPr lang="pt-BR" sz="1400"/>
          </a:p>
        </p:txBody>
      </p:sp>
      <p:sp>
        <p:nvSpPr>
          <p:cNvPr id="32" name="CaixaDeTexto 19"/>
          <p:cNvSpPr txBox="1">
            <a:spLocks noChangeArrowheads="1"/>
          </p:cNvSpPr>
          <p:nvPr/>
        </p:nvSpPr>
        <p:spPr bwMode="auto">
          <a:xfrm>
            <a:off x="4062643" y="3578696"/>
            <a:ext cx="2570162" cy="30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lvl1pPr>
              <a:defRPr sz="2000" b="1">
                <a:solidFill>
                  <a:srgbClr val="000099"/>
                </a:solidFill>
                <a:latin typeface="Times New Roman" pitchFamily="18" charset="0"/>
                <a:ea typeface="MS PGothic" pitchFamily="34" charset="-128"/>
              </a:defRPr>
            </a:lvl1pPr>
            <a:lvl2pPr marL="742950" indent="-285750">
              <a:defRPr sz="2000" b="1">
                <a:solidFill>
                  <a:srgbClr val="000099"/>
                </a:solidFill>
                <a:latin typeface="Times New Roman" pitchFamily="18" charset="0"/>
                <a:ea typeface="MS PGothic" pitchFamily="34" charset="-128"/>
              </a:defRPr>
            </a:lvl2pPr>
            <a:lvl3pPr marL="1143000" indent="-228600">
              <a:defRPr sz="2000" b="1">
                <a:solidFill>
                  <a:srgbClr val="000099"/>
                </a:solidFill>
                <a:latin typeface="Times New Roman" pitchFamily="18" charset="0"/>
                <a:ea typeface="MS PGothic" pitchFamily="34" charset="-128"/>
              </a:defRPr>
            </a:lvl3pPr>
            <a:lvl4pPr marL="1600200" indent="-228600">
              <a:defRPr sz="2000" b="1">
                <a:solidFill>
                  <a:srgbClr val="000099"/>
                </a:solidFill>
                <a:latin typeface="Times New Roman" pitchFamily="18" charset="0"/>
                <a:ea typeface="MS PGothic" pitchFamily="34" charset="-128"/>
              </a:defRPr>
            </a:lvl4pPr>
            <a:lvl5pPr marL="2057400" indent="-228600">
              <a:defRPr sz="2000" b="1">
                <a:solidFill>
                  <a:srgbClr val="000099"/>
                </a:solidFill>
                <a:latin typeface="Times New Roman" pitchFamily="18" charset="0"/>
                <a:ea typeface="MS PGothic" pitchFamily="34" charset="-128"/>
              </a:defRPr>
            </a:lvl5pPr>
            <a:lvl6pPr marL="2514600" indent="-228600" algn="r" eaLnBrk="0" fontAlgn="base" hangingPunct="0">
              <a:spcBef>
                <a:spcPct val="0"/>
              </a:spcBef>
              <a:spcAft>
                <a:spcPct val="0"/>
              </a:spcAft>
              <a:defRPr sz="2000" b="1">
                <a:solidFill>
                  <a:srgbClr val="000099"/>
                </a:solidFill>
                <a:latin typeface="Times New Roman" pitchFamily="18" charset="0"/>
                <a:ea typeface="MS PGothic" pitchFamily="34" charset="-128"/>
              </a:defRPr>
            </a:lvl6pPr>
            <a:lvl7pPr marL="2971800" indent="-228600" algn="r" eaLnBrk="0" fontAlgn="base" hangingPunct="0">
              <a:spcBef>
                <a:spcPct val="0"/>
              </a:spcBef>
              <a:spcAft>
                <a:spcPct val="0"/>
              </a:spcAft>
              <a:defRPr sz="2000" b="1">
                <a:solidFill>
                  <a:srgbClr val="000099"/>
                </a:solidFill>
                <a:latin typeface="Times New Roman" pitchFamily="18" charset="0"/>
                <a:ea typeface="MS PGothic" pitchFamily="34" charset="-128"/>
              </a:defRPr>
            </a:lvl7pPr>
            <a:lvl8pPr marL="3429000" indent="-228600" algn="r" eaLnBrk="0" fontAlgn="base" hangingPunct="0">
              <a:spcBef>
                <a:spcPct val="0"/>
              </a:spcBef>
              <a:spcAft>
                <a:spcPct val="0"/>
              </a:spcAft>
              <a:defRPr sz="2000" b="1">
                <a:solidFill>
                  <a:srgbClr val="000099"/>
                </a:solidFill>
                <a:latin typeface="Times New Roman" pitchFamily="18" charset="0"/>
                <a:ea typeface="MS PGothic" pitchFamily="34" charset="-128"/>
              </a:defRPr>
            </a:lvl8pPr>
            <a:lvl9pPr marL="3886200" indent="-228600" algn="r" eaLnBrk="0" fontAlgn="base" hangingPunct="0">
              <a:spcBef>
                <a:spcPct val="0"/>
              </a:spcBef>
              <a:spcAft>
                <a:spcPct val="0"/>
              </a:spcAft>
              <a:defRPr sz="2000" b="1">
                <a:solidFill>
                  <a:srgbClr val="000099"/>
                </a:solidFill>
                <a:latin typeface="Times New Roman" pitchFamily="18" charset="0"/>
                <a:ea typeface="MS PGothic" pitchFamily="34" charset="-128"/>
              </a:defRPr>
            </a:lvl9pPr>
          </a:lstStyle>
          <a:p>
            <a:pPr algn="ctr"/>
            <a:r>
              <a:rPr lang="pt-BR" sz="1400">
                <a:solidFill>
                  <a:srgbClr val="000000"/>
                </a:solidFill>
                <a:latin typeface="+mn-lt"/>
              </a:rPr>
              <a:t>30 anos</a:t>
            </a:r>
          </a:p>
        </p:txBody>
      </p:sp>
      <p:sp>
        <p:nvSpPr>
          <p:cNvPr id="33" name="Chave esquerda 17"/>
          <p:cNvSpPr>
            <a:spLocks/>
          </p:cNvSpPr>
          <p:nvPr/>
        </p:nvSpPr>
        <p:spPr bwMode="auto">
          <a:xfrm rot="-5400000">
            <a:off x="7482117" y="2713509"/>
            <a:ext cx="663575" cy="2362200"/>
          </a:xfrm>
          <a:prstGeom prst="leftBrace">
            <a:avLst>
              <a:gd name="adj1" fmla="val 8323"/>
              <a:gd name="adj2" fmla="val 50000"/>
            </a:avLst>
          </a:prstGeom>
          <a:solidFill>
            <a:schemeClr val="bg1"/>
          </a:solidFill>
          <a:ln w="38100">
            <a:solidFill>
              <a:srgbClr val="FF0000"/>
            </a:solidFill>
            <a:round/>
            <a:headEnd/>
            <a:tailEnd/>
          </a:ln>
        </p:spPr>
        <p:txBody>
          <a:bodyPr lIns="91431" tIns="45715" rIns="91431" bIns="45715"/>
          <a:lstStyle/>
          <a:p>
            <a:endParaRPr lang="pt-BR" sz="1400"/>
          </a:p>
        </p:txBody>
      </p:sp>
      <p:sp>
        <p:nvSpPr>
          <p:cNvPr id="34" name="CaixaDeTexto 17"/>
          <p:cNvSpPr txBox="1">
            <a:spLocks noChangeArrowheads="1"/>
          </p:cNvSpPr>
          <p:nvPr/>
        </p:nvSpPr>
        <p:spPr bwMode="auto">
          <a:xfrm>
            <a:off x="6843464" y="3562821"/>
            <a:ext cx="1905000" cy="30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lvl1pPr>
              <a:defRPr sz="2000" b="1">
                <a:solidFill>
                  <a:srgbClr val="000099"/>
                </a:solidFill>
                <a:latin typeface="Times New Roman" pitchFamily="18" charset="0"/>
                <a:ea typeface="MS PGothic" pitchFamily="34" charset="-128"/>
              </a:defRPr>
            </a:lvl1pPr>
            <a:lvl2pPr marL="742950" indent="-285750">
              <a:defRPr sz="2000" b="1">
                <a:solidFill>
                  <a:srgbClr val="000099"/>
                </a:solidFill>
                <a:latin typeface="Times New Roman" pitchFamily="18" charset="0"/>
                <a:ea typeface="MS PGothic" pitchFamily="34" charset="-128"/>
              </a:defRPr>
            </a:lvl2pPr>
            <a:lvl3pPr marL="1143000" indent="-228600">
              <a:defRPr sz="2000" b="1">
                <a:solidFill>
                  <a:srgbClr val="000099"/>
                </a:solidFill>
                <a:latin typeface="Times New Roman" pitchFamily="18" charset="0"/>
                <a:ea typeface="MS PGothic" pitchFamily="34" charset="-128"/>
              </a:defRPr>
            </a:lvl3pPr>
            <a:lvl4pPr marL="1600200" indent="-228600">
              <a:defRPr sz="2000" b="1">
                <a:solidFill>
                  <a:srgbClr val="000099"/>
                </a:solidFill>
                <a:latin typeface="Times New Roman" pitchFamily="18" charset="0"/>
                <a:ea typeface="MS PGothic" pitchFamily="34" charset="-128"/>
              </a:defRPr>
            </a:lvl4pPr>
            <a:lvl5pPr marL="2057400" indent="-228600">
              <a:defRPr sz="2000" b="1">
                <a:solidFill>
                  <a:srgbClr val="000099"/>
                </a:solidFill>
                <a:latin typeface="Times New Roman" pitchFamily="18" charset="0"/>
                <a:ea typeface="MS PGothic" pitchFamily="34" charset="-128"/>
              </a:defRPr>
            </a:lvl5pPr>
            <a:lvl6pPr marL="2514600" indent="-228600" algn="r" eaLnBrk="0" fontAlgn="base" hangingPunct="0">
              <a:spcBef>
                <a:spcPct val="0"/>
              </a:spcBef>
              <a:spcAft>
                <a:spcPct val="0"/>
              </a:spcAft>
              <a:defRPr sz="2000" b="1">
                <a:solidFill>
                  <a:srgbClr val="000099"/>
                </a:solidFill>
                <a:latin typeface="Times New Roman" pitchFamily="18" charset="0"/>
                <a:ea typeface="MS PGothic" pitchFamily="34" charset="-128"/>
              </a:defRPr>
            </a:lvl6pPr>
            <a:lvl7pPr marL="2971800" indent="-228600" algn="r" eaLnBrk="0" fontAlgn="base" hangingPunct="0">
              <a:spcBef>
                <a:spcPct val="0"/>
              </a:spcBef>
              <a:spcAft>
                <a:spcPct val="0"/>
              </a:spcAft>
              <a:defRPr sz="2000" b="1">
                <a:solidFill>
                  <a:srgbClr val="000099"/>
                </a:solidFill>
                <a:latin typeface="Times New Roman" pitchFamily="18" charset="0"/>
                <a:ea typeface="MS PGothic" pitchFamily="34" charset="-128"/>
              </a:defRPr>
            </a:lvl7pPr>
            <a:lvl8pPr marL="3429000" indent="-228600" algn="r" eaLnBrk="0" fontAlgn="base" hangingPunct="0">
              <a:spcBef>
                <a:spcPct val="0"/>
              </a:spcBef>
              <a:spcAft>
                <a:spcPct val="0"/>
              </a:spcAft>
              <a:defRPr sz="2000" b="1">
                <a:solidFill>
                  <a:srgbClr val="000099"/>
                </a:solidFill>
                <a:latin typeface="Times New Roman" pitchFamily="18" charset="0"/>
                <a:ea typeface="MS PGothic" pitchFamily="34" charset="-128"/>
              </a:defRPr>
            </a:lvl8pPr>
            <a:lvl9pPr marL="3886200" indent="-228600" algn="r" eaLnBrk="0" fontAlgn="base" hangingPunct="0">
              <a:spcBef>
                <a:spcPct val="0"/>
              </a:spcBef>
              <a:spcAft>
                <a:spcPct val="0"/>
              </a:spcAft>
              <a:defRPr sz="2000" b="1">
                <a:solidFill>
                  <a:srgbClr val="000099"/>
                </a:solidFill>
                <a:latin typeface="Times New Roman" pitchFamily="18" charset="0"/>
                <a:ea typeface="MS PGothic" pitchFamily="34" charset="-128"/>
              </a:defRPr>
            </a:lvl9pPr>
          </a:lstStyle>
          <a:p>
            <a:pPr algn="ctr"/>
            <a:r>
              <a:rPr lang="pt-BR" sz="1400" dirty="0" smtClean="0">
                <a:solidFill>
                  <a:srgbClr val="FF0000"/>
                </a:solidFill>
                <a:latin typeface="+mn-lt"/>
              </a:rPr>
              <a:t>LONGEVIDADE</a:t>
            </a:r>
            <a:endParaRPr lang="pt-BR" sz="1400" dirty="0">
              <a:solidFill>
                <a:srgbClr val="FF0000"/>
              </a:solidFill>
              <a:latin typeface="+mn-lt"/>
            </a:endParaRPr>
          </a:p>
        </p:txBody>
      </p:sp>
      <p:sp>
        <p:nvSpPr>
          <p:cNvPr id="35" name="Elipse 13"/>
          <p:cNvSpPr>
            <a:spLocks noChangeArrowheads="1"/>
          </p:cNvSpPr>
          <p:nvPr/>
        </p:nvSpPr>
        <p:spPr bwMode="auto">
          <a:xfrm>
            <a:off x="8604448" y="2697237"/>
            <a:ext cx="439737" cy="376237"/>
          </a:xfrm>
          <a:prstGeom prst="ellipse">
            <a:avLst/>
          </a:prstGeom>
          <a:solidFill>
            <a:srgbClr val="FFC000"/>
          </a:solidFill>
          <a:ln w="38100" algn="ctr">
            <a:solidFill>
              <a:schemeClr val="bg2">
                <a:lumMod val="60000"/>
                <a:lumOff val="40000"/>
              </a:schemeClr>
            </a:solidFill>
            <a:round/>
            <a:headEnd/>
            <a:tailEnd/>
          </a:ln>
        </p:spPr>
        <p:txBody>
          <a:bodyPr lIns="91431" tIns="45715" rIns="91431" bIns="45715"/>
          <a:lstStyle/>
          <a:p>
            <a:pPr>
              <a:defRPr/>
            </a:pPr>
            <a:endParaRPr lang="pt-BR" sz="1400">
              <a:ea typeface="ＭＳ Ｐゴシック" charset="-128"/>
            </a:endParaRPr>
          </a:p>
        </p:txBody>
      </p:sp>
      <p:sp>
        <p:nvSpPr>
          <p:cNvPr id="36" name="CaixaDeTexto 1"/>
          <p:cNvSpPr txBox="1">
            <a:spLocks noChangeArrowheads="1"/>
          </p:cNvSpPr>
          <p:nvPr/>
        </p:nvSpPr>
        <p:spPr bwMode="auto">
          <a:xfrm>
            <a:off x="5938381" y="3051249"/>
            <a:ext cx="1561884" cy="523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5" rIns="91431" bIns="45715">
            <a:spAutoFit/>
          </a:bodyPr>
          <a:lstStyle>
            <a:lvl1pPr>
              <a:defRPr sz="2000" b="1">
                <a:solidFill>
                  <a:srgbClr val="000099"/>
                </a:solidFill>
                <a:latin typeface="Times New Roman" pitchFamily="18" charset="0"/>
                <a:ea typeface="MS PGothic" pitchFamily="34" charset="-128"/>
              </a:defRPr>
            </a:lvl1pPr>
            <a:lvl2pPr marL="742950" indent="-285750">
              <a:defRPr sz="2000" b="1">
                <a:solidFill>
                  <a:srgbClr val="000099"/>
                </a:solidFill>
                <a:latin typeface="Times New Roman" pitchFamily="18" charset="0"/>
                <a:ea typeface="MS PGothic" pitchFamily="34" charset="-128"/>
              </a:defRPr>
            </a:lvl2pPr>
            <a:lvl3pPr marL="1143000" indent="-228600">
              <a:defRPr sz="2000" b="1">
                <a:solidFill>
                  <a:srgbClr val="000099"/>
                </a:solidFill>
                <a:latin typeface="Times New Roman" pitchFamily="18" charset="0"/>
                <a:ea typeface="MS PGothic" pitchFamily="34" charset="-128"/>
              </a:defRPr>
            </a:lvl3pPr>
            <a:lvl4pPr marL="1600200" indent="-228600">
              <a:defRPr sz="2000" b="1">
                <a:solidFill>
                  <a:srgbClr val="000099"/>
                </a:solidFill>
                <a:latin typeface="Times New Roman" pitchFamily="18" charset="0"/>
                <a:ea typeface="MS PGothic" pitchFamily="34" charset="-128"/>
              </a:defRPr>
            </a:lvl4pPr>
            <a:lvl5pPr marL="2057400" indent="-228600">
              <a:defRPr sz="2000" b="1">
                <a:solidFill>
                  <a:srgbClr val="000099"/>
                </a:solidFill>
                <a:latin typeface="Times New Roman" pitchFamily="18" charset="0"/>
                <a:ea typeface="MS PGothic" pitchFamily="34" charset="-128"/>
              </a:defRPr>
            </a:lvl5pPr>
            <a:lvl6pPr marL="2514600" indent="-228600" algn="r" eaLnBrk="0" fontAlgn="base" hangingPunct="0">
              <a:spcBef>
                <a:spcPct val="0"/>
              </a:spcBef>
              <a:spcAft>
                <a:spcPct val="0"/>
              </a:spcAft>
              <a:defRPr sz="2000" b="1">
                <a:solidFill>
                  <a:srgbClr val="000099"/>
                </a:solidFill>
                <a:latin typeface="Times New Roman" pitchFamily="18" charset="0"/>
                <a:ea typeface="MS PGothic" pitchFamily="34" charset="-128"/>
              </a:defRPr>
            </a:lvl6pPr>
            <a:lvl7pPr marL="2971800" indent="-228600" algn="r" eaLnBrk="0" fontAlgn="base" hangingPunct="0">
              <a:spcBef>
                <a:spcPct val="0"/>
              </a:spcBef>
              <a:spcAft>
                <a:spcPct val="0"/>
              </a:spcAft>
              <a:defRPr sz="2000" b="1">
                <a:solidFill>
                  <a:srgbClr val="000099"/>
                </a:solidFill>
                <a:latin typeface="Times New Roman" pitchFamily="18" charset="0"/>
                <a:ea typeface="MS PGothic" pitchFamily="34" charset="-128"/>
              </a:defRPr>
            </a:lvl7pPr>
            <a:lvl8pPr marL="3429000" indent="-228600" algn="r" eaLnBrk="0" fontAlgn="base" hangingPunct="0">
              <a:spcBef>
                <a:spcPct val="0"/>
              </a:spcBef>
              <a:spcAft>
                <a:spcPct val="0"/>
              </a:spcAft>
              <a:defRPr sz="2000" b="1">
                <a:solidFill>
                  <a:srgbClr val="000099"/>
                </a:solidFill>
                <a:latin typeface="Times New Roman" pitchFamily="18" charset="0"/>
                <a:ea typeface="MS PGothic" pitchFamily="34" charset="-128"/>
              </a:defRPr>
            </a:lvl8pPr>
            <a:lvl9pPr marL="3886200" indent="-228600" algn="r" eaLnBrk="0" fontAlgn="base" hangingPunct="0">
              <a:spcBef>
                <a:spcPct val="0"/>
              </a:spcBef>
              <a:spcAft>
                <a:spcPct val="0"/>
              </a:spcAft>
              <a:defRPr sz="2000" b="1">
                <a:solidFill>
                  <a:srgbClr val="000099"/>
                </a:solidFill>
                <a:latin typeface="Times New Roman" pitchFamily="18" charset="0"/>
                <a:ea typeface="MS PGothic" pitchFamily="34" charset="-128"/>
              </a:defRPr>
            </a:lvl9pPr>
          </a:lstStyle>
          <a:p>
            <a:pPr algn="ctr"/>
            <a:r>
              <a:rPr lang="pt-BR" sz="1400">
                <a:solidFill>
                  <a:srgbClr val="000000"/>
                </a:solidFill>
                <a:latin typeface="+mn-lt"/>
              </a:rPr>
              <a:t>Fim dos benefícios</a:t>
            </a:r>
          </a:p>
          <a:p>
            <a:pPr algn="ctr"/>
            <a:r>
              <a:rPr lang="pt-BR" sz="1400">
                <a:solidFill>
                  <a:srgbClr val="000000"/>
                </a:solidFill>
                <a:latin typeface="+mn-lt"/>
              </a:rPr>
              <a:t>complementares</a:t>
            </a:r>
          </a:p>
        </p:txBody>
      </p:sp>
      <p:sp>
        <p:nvSpPr>
          <p:cNvPr id="37" name="CaixaDeTexto 30"/>
          <p:cNvSpPr txBox="1">
            <a:spLocks noChangeArrowheads="1"/>
          </p:cNvSpPr>
          <p:nvPr/>
        </p:nvSpPr>
        <p:spPr bwMode="auto">
          <a:xfrm>
            <a:off x="8316416" y="2235156"/>
            <a:ext cx="1052513" cy="58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lvl1pPr>
              <a:defRPr sz="2000" b="1">
                <a:solidFill>
                  <a:srgbClr val="000099"/>
                </a:solidFill>
                <a:latin typeface="Times New Roman" pitchFamily="18" charset="0"/>
                <a:ea typeface="MS PGothic" pitchFamily="34" charset="-128"/>
              </a:defRPr>
            </a:lvl1pPr>
            <a:lvl2pPr marL="742950" indent="-285750">
              <a:defRPr sz="2000" b="1">
                <a:solidFill>
                  <a:srgbClr val="000099"/>
                </a:solidFill>
                <a:latin typeface="Times New Roman" pitchFamily="18" charset="0"/>
                <a:ea typeface="MS PGothic" pitchFamily="34" charset="-128"/>
              </a:defRPr>
            </a:lvl2pPr>
            <a:lvl3pPr marL="1143000" indent="-228600">
              <a:defRPr sz="2000" b="1">
                <a:solidFill>
                  <a:srgbClr val="000099"/>
                </a:solidFill>
                <a:latin typeface="Times New Roman" pitchFamily="18" charset="0"/>
                <a:ea typeface="MS PGothic" pitchFamily="34" charset="-128"/>
              </a:defRPr>
            </a:lvl3pPr>
            <a:lvl4pPr marL="1600200" indent="-228600">
              <a:defRPr sz="2000" b="1">
                <a:solidFill>
                  <a:srgbClr val="000099"/>
                </a:solidFill>
                <a:latin typeface="Times New Roman" pitchFamily="18" charset="0"/>
                <a:ea typeface="MS PGothic" pitchFamily="34" charset="-128"/>
              </a:defRPr>
            </a:lvl4pPr>
            <a:lvl5pPr marL="2057400" indent="-228600">
              <a:defRPr sz="2000" b="1">
                <a:solidFill>
                  <a:srgbClr val="000099"/>
                </a:solidFill>
                <a:latin typeface="Times New Roman" pitchFamily="18" charset="0"/>
                <a:ea typeface="MS PGothic" pitchFamily="34" charset="-128"/>
              </a:defRPr>
            </a:lvl5pPr>
            <a:lvl6pPr marL="2514600" indent="-228600" algn="r" eaLnBrk="0" fontAlgn="base" hangingPunct="0">
              <a:spcBef>
                <a:spcPct val="0"/>
              </a:spcBef>
              <a:spcAft>
                <a:spcPct val="0"/>
              </a:spcAft>
              <a:defRPr sz="2000" b="1">
                <a:solidFill>
                  <a:srgbClr val="000099"/>
                </a:solidFill>
                <a:latin typeface="Times New Roman" pitchFamily="18" charset="0"/>
                <a:ea typeface="MS PGothic" pitchFamily="34" charset="-128"/>
              </a:defRPr>
            </a:lvl6pPr>
            <a:lvl7pPr marL="2971800" indent="-228600" algn="r" eaLnBrk="0" fontAlgn="base" hangingPunct="0">
              <a:spcBef>
                <a:spcPct val="0"/>
              </a:spcBef>
              <a:spcAft>
                <a:spcPct val="0"/>
              </a:spcAft>
              <a:defRPr sz="2000" b="1">
                <a:solidFill>
                  <a:srgbClr val="000099"/>
                </a:solidFill>
                <a:latin typeface="Times New Roman" pitchFamily="18" charset="0"/>
                <a:ea typeface="MS PGothic" pitchFamily="34" charset="-128"/>
              </a:defRPr>
            </a:lvl7pPr>
            <a:lvl8pPr marL="3429000" indent="-228600" algn="r" eaLnBrk="0" fontAlgn="base" hangingPunct="0">
              <a:spcBef>
                <a:spcPct val="0"/>
              </a:spcBef>
              <a:spcAft>
                <a:spcPct val="0"/>
              </a:spcAft>
              <a:defRPr sz="2000" b="1">
                <a:solidFill>
                  <a:srgbClr val="000099"/>
                </a:solidFill>
                <a:latin typeface="Times New Roman" pitchFamily="18" charset="0"/>
                <a:ea typeface="MS PGothic" pitchFamily="34" charset="-128"/>
              </a:defRPr>
            </a:lvl8pPr>
            <a:lvl9pPr marL="3886200" indent="-228600" algn="r" eaLnBrk="0" fontAlgn="base" hangingPunct="0">
              <a:spcBef>
                <a:spcPct val="0"/>
              </a:spcBef>
              <a:spcAft>
                <a:spcPct val="0"/>
              </a:spcAft>
              <a:defRPr sz="2000" b="1">
                <a:solidFill>
                  <a:srgbClr val="000099"/>
                </a:solidFill>
                <a:latin typeface="Times New Roman" pitchFamily="18" charset="0"/>
                <a:ea typeface="MS PGothic" pitchFamily="34" charset="-128"/>
              </a:defRPr>
            </a:lvl9pPr>
          </a:lstStyle>
          <a:p>
            <a:pPr algn="ctr"/>
            <a:r>
              <a:rPr lang="pt-BR" sz="3200" dirty="0" smtClean="0">
                <a:solidFill>
                  <a:srgbClr val="FF0000"/>
                </a:solidFill>
                <a:latin typeface="+mn-lt"/>
              </a:rPr>
              <a:t>?</a:t>
            </a:r>
            <a:endParaRPr lang="pt-BR" sz="3200" dirty="0">
              <a:solidFill>
                <a:srgbClr val="FF0000"/>
              </a:solidFill>
              <a:latin typeface="+mn-lt"/>
            </a:endParaRPr>
          </a:p>
        </p:txBody>
      </p:sp>
      <p:sp>
        <p:nvSpPr>
          <p:cNvPr id="38" name="CaixaDeTexto 18"/>
          <p:cNvSpPr txBox="1">
            <a:spLocks noChangeArrowheads="1"/>
          </p:cNvSpPr>
          <p:nvPr/>
        </p:nvSpPr>
        <p:spPr bwMode="auto">
          <a:xfrm>
            <a:off x="3697518" y="4289896"/>
            <a:ext cx="3484562" cy="30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lvl1pPr>
              <a:defRPr sz="2000" b="1">
                <a:solidFill>
                  <a:srgbClr val="000099"/>
                </a:solidFill>
                <a:latin typeface="Times New Roman" pitchFamily="18" charset="0"/>
                <a:ea typeface="MS PGothic" pitchFamily="34" charset="-128"/>
              </a:defRPr>
            </a:lvl1pPr>
            <a:lvl2pPr marL="742950" indent="-285750">
              <a:defRPr sz="2000" b="1">
                <a:solidFill>
                  <a:srgbClr val="000099"/>
                </a:solidFill>
                <a:latin typeface="Times New Roman" pitchFamily="18" charset="0"/>
                <a:ea typeface="MS PGothic" pitchFamily="34" charset="-128"/>
              </a:defRPr>
            </a:lvl2pPr>
            <a:lvl3pPr marL="1143000" indent="-228600">
              <a:defRPr sz="2000" b="1">
                <a:solidFill>
                  <a:srgbClr val="000099"/>
                </a:solidFill>
                <a:latin typeface="Times New Roman" pitchFamily="18" charset="0"/>
                <a:ea typeface="MS PGothic" pitchFamily="34" charset="-128"/>
              </a:defRPr>
            </a:lvl3pPr>
            <a:lvl4pPr marL="1600200" indent="-228600">
              <a:defRPr sz="2000" b="1">
                <a:solidFill>
                  <a:srgbClr val="000099"/>
                </a:solidFill>
                <a:latin typeface="Times New Roman" pitchFamily="18" charset="0"/>
                <a:ea typeface="MS PGothic" pitchFamily="34" charset="-128"/>
              </a:defRPr>
            </a:lvl4pPr>
            <a:lvl5pPr marL="2057400" indent="-228600">
              <a:defRPr sz="2000" b="1">
                <a:solidFill>
                  <a:srgbClr val="000099"/>
                </a:solidFill>
                <a:latin typeface="Times New Roman" pitchFamily="18" charset="0"/>
                <a:ea typeface="MS PGothic" pitchFamily="34" charset="-128"/>
              </a:defRPr>
            </a:lvl5pPr>
            <a:lvl6pPr marL="2514600" indent="-228600" algn="r" eaLnBrk="0" fontAlgn="base" hangingPunct="0">
              <a:spcBef>
                <a:spcPct val="0"/>
              </a:spcBef>
              <a:spcAft>
                <a:spcPct val="0"/>
              </a:spcAft>
              <a:defRPr sz="2000" b="1">
                <a:solidFill>
                  <a:srgbClr val="000099"/>
                </a:solidFill>
                <a:latin typeface="Times New Roman" pitchFamily="18" charset="0"/>
                <a:ea typeface="MS PGothic" pitchFamily="34" charset="-128"/>
              </a:defRPr>
            </a:lvl6pPr>
            <a:lvl7pPr marL="2971800" indent="-228600" algn="r" eaLnBrk="0" fontAlgn="base" hangingPunct="0">
              <a:spcBef>
                <a:spcPct val="0"/>
              </a:spcBef>
              <a:spcAft>
                <a:spcPct val="0"/>
              </a:spcAft>
              <a:defRPr sz="2000" b="1">
                <a:solidFill>
                  <a:srgbClr val="000099"/>
                </a:solidFill>
                <a:latin typeface="Times New Roman" pitchFamily="18" charset="0"/>
                <a:ea typeface="MS PGothic" pitchFamily="34" charset="-128"/>
              </a:defRPr>
            </a:lvl7pPr>
            <a:lvl8pPr marL="3429000" indent="-228600" algn="r" eaLnBrk="0" fontAlgn="base" hangingPunct="0">
              <a:spcBef>
                <a:spcPct val="0"/>
              </a:spcBef>
              <a:spcAft>
                <a:spcPct val="0"/>
              </a:spcAft>
              <a:defRPr sz="2000" b="1">
                <a:solidFill>
                  <a:srgbClr val="000099"/>
                </a:solidFill>
                <a:latin typeface="Times New Roman" pitchFamily="18" charset="0"/>
                <a:ea typeface="MS PGothic" pitchFamily="34" charset="-128"/>
              </a:defRPr>
            </a:lvl8pPr>
            <a:lvl9pPr marL="3886200" indent="-228600" algn="r" eaLnBrk="0" fontAlgn="base" hangingPunct="0">
              <a:spcBef>
                <a:spcPct val="0"/>
              </a:spcBef>
              <a:spcAft>
                <a:spcPct val="0"/>
              </a:spcAft>
              <a:defRPr sz="2000" b="1">
                <a:solidFill>
                  <a:srgbClr val="000099"/>
                </a:solidFill>
                <a:latin typeface="Times New Roman" pitchFamily="18" charset="0"/>
                <a:ea typeface="MS PGothic" pitchFamily="34" charset="-128"/>
              </a:defRPr>
            </a:lvl9pPr>
          </a:lstStyle>
          <a:p>
            <a:pPr algn="ctr"/>
            <a:r>
              <a:rPr lang="pt-BR" sz="1400">
                <a:solidFill>
                  <a:srgbClr val="000000"/>
                </a:solidFill>
                <a:latin typeface="+mn-lt"/>
              </a:rPr>
              <a:t>Fase de Benefícios</a:t>
            </a:r>
          </a:p>
        </p:txBody>
      </p:sp>
      <p:sp>
        <p:nvSpPr>
          <p:cNvPr id="40" name="CaixaDeTexto 30"/>
          <p:cNvSpPr txBox="1">
            <a:spLocks noChangeArrowheads="1"/>
          </p:cNvSpPr>
          <p:nvPr/>
        </p:nvSpPr>
        <p:spPr bwMode="auto">
          <a:xfrm>
            <a:off x="4088043" y="1484784"/>
            <a:ext cx="1503107" cy="735733"/>
          </a:xfrm>
          <a:prstGeom prst="wedgeEllipseCallout">
            <a:avLst>
              <a:gd name="adj1" fmla="val -37500"/>
              <a:gd name="adj2" fmla="val 79525"/>
            </a:avLst>
          </a:prstGeom>
          <a:solidFill>
            <a:srgbClr val="FFC000"/>
          </a:solidFill>
          <a:ln>
            <a:noFill/>
          </a:ln>
          <a:extLst/>
        </p:spPr>
        <p:txBody>
          <a:bodyPr wrap="square" lIns="91431" tIns="45715" rIns="91431" bIns="45715">
            <a:spAutoFit/>
          </a:bodyPr>
          <a:lstStyle>
            <a:lvl1pPr>
              <a:defRPr sz="2000" b="1">
                <a:solidFill>
                  <a:srgbClr val="000099"/>
                </a:solidFill>
                <a:latin typeface="Times New Roman" pitchFamily="18" charset="0"/>
                <a:ea typeface="MS PGothic" pitchFamily="34" charset="-128"/>
              </a:defRPr>
            </a:lvl1pPr>
            <a:lvl2pPr marL="742950" indent="-285750">
              <a:defRPr sz="2000" b="1">
                <a:solidFill>
                  <a:srgbClr val="000099"/>
                </a:solidFill>
                <a:latin typeface="Times New Roman" pitchFamily="18" charset="0"/>
                <a:ea typeface="MS PGothic" pitchFamily="34" charset="-128"/>
              </a:defRPr>
            </a:lvl2pPr>
            <a:lvl3pPr marL="1143000" indent="-228600">
              <a:defRPr sz="2000" b="1">
                <a:solidFill>
                  <a:srgbClr val="000099"/>
                </a:solidFill>
                <a:latin typeface="Times New Roman" pitchFamily="18" charset="0"/>
                <a:ea typeface="MS PGothic" pitchFamily="34" charset="-128"/>
              </a:defRPr>
            </a:lvl3pPr>
            <a:lvl4pPr marL="1600200" indent="-228600">
              <a:defRPr sz="2000" b="1">
                <a:solidFill>
                  <a:srgbClr val="000099"/>
                </a:solidFill>
                <a:latin typeface="Times New Roman" pitchFamily="18" charset="0"/>
                <a:ea typeface="MS PGothic" pitchFamily="34" charset="-128"/>
              </a:defRPr>
            </a:lvl4pPr>
            <a:lvl5pPr marL="2057400" indent="-228600">
              <a:defRPr sz="2000" b="1">
                <a:solidFill>
                  <a:srgbClr val="000099"/>
                </a:solidFill>
                <a:latin typeface="Times New Roman" pitchFamily="18" charset="0"/>
                <a:ea typeface="MS PGothic" pitchFamily="34" charset="-128"/>
              </a:defRPr>
            </a:lvl5pPr>
            <a:lvl6pPr marL="2514600" indent="-228600" algn="r" eaLnBrk="0" fontAlgn="base" hangingPunct="0">
              <a:spcBef>
                <a:spcPct val="0"/>
              </a:spcBef>
              <a:spcAft>
                <a:spcPct val="0"/>
              </a:spcAft>
              <a:defRPr sz="2000" b="1">
                <a:solidFill>
                  <a:srgbClr val="000099"/>
                </a:solidFill>
                <a:latin typeface="Times New Roman" pitchFamily="18" charset="0"/>
                <a:ea typeface="MS PGothic" pitchFamily="34" charset="-128"/>
              </a:defRPr>
            </a:lvl6pPr>
            <a:lvl7pPr marL="2971800" indent="-228600" algn="r" eaLnBrk="0" fontAlgn="base" hangingPunct="0">
              <a:spcBef>
                <a:spcPct val="0"/>
              </a:spcBef>
              <a:spcAft>
                <a:spcPct val="0"/>
              </a:spcAft>
              <a:defRPr sz="2000" b="1">
                <a:solidFill>
                  <a:srgbClr val="000099"/>
                </a:solidFill>
                <a:latin typeface="Times New Roman" pitchFamily="18" charset="0"/>
                <a:ea typeface="MS PGothic" pitchFamily="34" charset="-128"/>
              </a:defRPr>
            </a:lvl7pPr>
            <a:lvl8pPr marL="3429000" indent="-228600" algn="r" eaLnBrk="0" fontAlgn="base" hangingPunct="0">
              <a:spcBef>
                <a:spcPct val="0"/>
              </a:spcBef>
              <a:spcAft>
                <a:spcPct val="0"/>
              </a:spcAft>
              <a:defRPr sz="2000" b="1">
                <a:solidFill>
                  <a:srgbClr val="000099"/>
                </a:solidFill>
                <a:latin typeface="Times New Roman" pitchFamily="18" charset="0"/>
                <a:ea typeface="MS PGothic" pitchFamily="34" charset="-128"/>
              </a:defRPr>
            </a:lvl8pPr>
            <a:lvl9pPr marL="3886200" indent="-228600" algn="r" eaLnBrk="0" fontAlgn="base" hangingPunct="0">
              <a:spcBef>
                <a:spcPct val="0"/>
              </a:spcBef>
              <a:spcAft>
                <a:spcPct val="0"/>
              </a:spcAft>
              <a:defRPr sz="2000" b="1">
                <a:solidFill>
                  <a:srgbClr val="000099"/>
                </a:solidFill>
                <a:latin typeface="Times New Roman" pitchFamily="18" charset="0"/>
                <a:ea typeface="MS PGothic" pitchFamily="34" charset="-128"/>
              </a:defRPr>
            </a:lvl9pPr>
          </a:lstStyle>
          <a:p>
            <a:pPr algn="ctr"/>
            <a:r>
              <a:rPr lang="pt-BR" sz="1400" dirty="0" smtClean="0">
                <a:solidFill>
                  <a:srgbClr val="FF0000"/>
                </a:solidFill>
                <a:latin typeface="+mn-lt"/>
              </a:rPr>
              <a:t>Idade legal no futuro?</a:t>
            </a:r>
            <a:endParaRPr lang="pt-BR" sz="1400" dirty="0">
              <a:solidFill>
                <a:srgbClr val="FF0000"/>
              </a:solidFill>
              <a:latin typeface="+mn-lt"/>
            </a:endParaRPr>
          </a:p>
        </p:txBody>
      </p:sp>
      <p:sp>
        <p:nvSpPr>
          <p:cNvPr id="3" name="CaixaDeTexto 2"/>
          <p:cNvSpPr txBox="1"/>
          <p:nvPr/>
        </p:nvSpPr>
        <p:spPr>
          <a:xfrm>
            <a:off x="2699792" y="5867980"/>
            <a:ext cx="4482288" cy="369332"/>
          </a:xfrm>
          <a:prstGeom prst="rect">
            <a:avLst/>
          </a:prstGeom>
          <a:solidFill>
            <a:schemeClr val="tx2">
              <a:lumMod val="60000"/>
              <a:lumOff val="40000"/>
            </a:schemeClr>
          </a:solidFill>
        </p:spPr>
        <p:txBody>
          <a:bodyPr wrap="square" rtlCol="0">
            <a:spAutoFit/>
          </a:bodyPr>
          <a:lstStyle/>
          <a:p>
            <a:r>
              <a:rPr lang="pt-BR" b="1" dirty="0" smtClean="0">
                <a:solidFill>
                  <a:schemeClr val="bg1"/>
                </a:solidFill>
              </a:rPr>
              <a:t>Temos 45 anos para encontrar uma solução!</a:t>
            </a:r>
            <a:endParaRPr lang="en-US" b="1" dirty="0">
              <a:solidFill>
                <a:schemeClr val="bg1"/>
              </a:solidFill>
            </a:endParaRPr>
          </a:p>
        </p:txBody>
      </p:sp>
      <p:cxnSp>
        <p:nvCxnSpPr>
          <p:cNvPr id="6" name="Conector angulado 5"/>
          <p:cNvCxnSpPr>
            <a:stCxn id="8" idx="2"/>
            <a:endCxn id="3" idx="1"/>
          </p:cNvCxnSpPr>
          <p:nvPr/>
        </p:nvCxnSpPr>
        <p:spPr>
          <a:xfrm rot="16200000" flipH="1">
            <a:off x="2153129" y="5505983"/>
            <a:ext cx="517262" cy="576064"/>
          </a:xfrm>
          <a:prstGeom prst="bentConnector2">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9" name="Conector angulado 8"/>
          <p:cNvCxnSpPr>
            <a:stCxn id="3" idx="3"/>
            <a:endCxn id="49" idx="4"/>
          </p:cNvCxnSpPr>
          <p:nvPr/>
        </p:nvCxnSpPr>
        <p:spPr>
          <a:xfrm flipV="1">
            <a:off x="7182080" y="5537125"/>
            <a:ext cx="720544" cy="515521"/>
          </a:xfrm>
          <a:prstGeom prst="bentConnector2">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226745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589" t="7616" r="6905" b="46164"/>
          <a:stretch/>
        </p:blipFill>
        <p:spPr bwMode="auto">
          <a:xfrm>
            <a:off x="3995936" y="1340768"/>
            <a:ext cx="4977599" cy="2630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Espaço Reservado para Número de Slide 1"/>
          <p:cNvSpPr>
            <a:spLocks noGrp="1"/>
          </p:cNvSpPr>
          <p:nvPr>
            <p:ph type="sldNum" sz="quarter" idx="12"/>
          </p:nvPr>
        </p:nvSpPr>
        <p:spPr/>
        <p:txBody>
          <a:bodyPr/>
          <a:lstStyle/>
          <a:p>
            <a:fld id="{1297A8C9-8EA8-442C-8843-1DFC11C799B5}" type="slidenum">
              <a:rPr lang="pt-BR" smtClean="0"/>
              <a:pPr/>
              <a:t>32</a:t>
            </a:fld>
            <a:endParaRPr lang="pt-BR" dirty="0"/>
          </a:p>
        </p:txBody>
      </p:sp>
      <p:sp>
        <p:nvSpPr>
          <p:cNvPr id="3" name="Título 1"/>
          <p:cNvSpPr txBox="1">
            <a:spLocks/>
          </p:cNvSpPr>
          <p:nvPr/>
        </p:nvSpPr>
        <p:spPr>
          <a:xfrm>
            <a:off x="1547664" y="764704"/>
            <a:ext cx="7344816" cy="3742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pt-BR" sz="2800" b="1" dirty="0" smtClean="0"/>
              <a:t>TAXAS DE JUROS</a:t>
            </a:r>
            <a:endParaRPr lang="pt-BR" sz="2800" b="1" dirty="0"/>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60424" r="27330" b="15294"/>
          <a:stretch/>
        </p:blipFill>
        <p:spPr bwMode="auto">
          <a:xfrm>
            <a:off x="467544" y="3717032"/>
            <a:ext cx="6318792"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86827"/>
          <a:stretch/>
        </p:blipFill>
        <p:spPr bwMode="auto">
          <a:xfrm>
            <a:off x="468636" y="5660372"/>
            <a:ext cx="6326234" cy="432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aixaDeTexto 3"/>
          <p:cNvSpPr txBox="1"/>
          <p:nvPr/>
        </p:nvSpPr>
        <p:spPr>
          <a:xfrm>
            <a:off x="424691" y="2924944"/>
            <a:ext cx="3168352" cy="707886"/>
          </a:xfrm>
          <a:prstGeom prst="rect">
            <a:avLst/>
          </a:prstGeom>
          <a:solidFill>
            <a:schemeClr val="accent1">
              <a:lumMod val="40000"/>
              <a:lumOff val="60000"/>
            </a:schemeClr>
          </a:solidFill>
        </p:spPr>
        <p:txBody>
          <a:bodyPr wrap="square" rtlCol="0">
            <a:spAutoFit/>
          </a:bodyPr>
          <a:lstStyle/>
          <a:p>
            <a:pPr defTabSz="212725">
              <a:tabLst>
                <a:tab pos="1339850" algn="l"/>
              </a:tabLst>
            </a:pPr>
            <a:r>
              <a:rPr lang="pt-BR" sz="2000" b="1" dirty="0" smtClean="0"/>
              <a:t>Salário Inicial:   R$ 17.500</a:t>
            </a:r>
          </a:p>
          <a:p>
            <a:pPr defTabSz="273050"/>
            <a:r>
              <a:rPr lang="pt-BR" sz="2000" b="1" dirty="0" smtClean="0"/>
              <a:t>Salário Final: 	R$ 27.113</a:t>
            </a:r>
            <a:endParaRPr lang="en-US" sz="2000" b="1" dirty="0"/>
          </a:p>
        </p:txBody>
      </p:sp>
    </p:spTree>
    <p:extLst>
      <p:ext uri="{BB962C8B-B14F-4D97-AF65-F5344CB8AC3E}">
        <p14:creationId xmlns:p14="http://schemas.microsoft.com/office/powerpoint/2010/main" val="176238637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1297A8C9-8EA8-442C-8843-1DFC11C799B5}" type="slidenum">
              <a:rPr lang="pt-BR" smtClean="0"/>
              <a:pPr/>
              <a:t>33</a:t>
            </a:fld>
            <a:endParaRPr lang="pt-BR" dirty="0"/>
          </a:p>
        </p:txBody>
      </p:sp>
      <p:sp>
        <p:nvSpPr>
          <p:cNvPr id="3" name="Título 1"/>
          <p:cNvSpPr txBox="1">
            <a:spLocks/>
          </p:cNvSpPr>
          <p:nvPr/>
        </p:nvSpPr>
        <p:spPr>
          <a:xfrm>
            <a:off x="1547664" y="764704"/>
            <a:ext cx="7344816" cy="3742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pt-BR" sz="2800" b="1" dirty="0" smtClean="0"/>
              <a:t>TAXAS DE JUROS</a:t>
            </a:r>
            <a:endParaRPr lang="pt-BR" sz="2800" b="1" dirty="0"/>
          </a:p>
        </p:txBody>
      </p:sp>
      <p:sp>
        <p:nvSpPr>
          <p:cNvPr id="4" name="CaixaDeTexto 3"/>
          <p:cNvSpPr txBox="1"/>
          <p:nvPr/>
        </p:nvSpPr>
        <p:spPr>
          <a:xfrm>
            <a:off x="424691" y="2924944"/>
            <a:ext cx="3168352" cy="707886"/>
          </a:xfrm>
          <a:prstGeom prst="rect">
            <a:avLst/>
          </a:prstGeom>
          <a:solidFill>
            <a:schemeClr val="accent1">
              <a:lumMod val="40000"/>
              <a:lumOff val="60000"/>
            </a:schemeClr>
          </a:solidFill>
        </p:spPr>
        <p:txBody>
          <a:bodyPr wrap="square" rtlCol="0">
            <a:spAutoFit/>
          </a:bodyPr>
          <a:lstStyle/>
          <a:p>
            <a:pPr defTabSz="212725">
              <a:tabLst>
                <a:tab pos="1339850" algn="l"/>
              </a:tabLst>
            </a:pPr>
            <a:r>
              <a:rPr lang="pt-BR" sz="2000" b="1" dirty="0" smtClean="0"/>
              <a:t>Salário Inicial:   R$ 17.500</a:t>
            </a:r>
          </a:p>
          <a:p>
            <a:pPr defTabSz="273050"/>
            <a:r>
              <a:rPr lang="pt-BR" sz="2000" b="1" dirty="0" smtClean="0"/>
              <a:t>Salário Final: 	R$ 27.113</a:t>
            </a:r>
            <a:endParaRPr lang="en-US" sz="2000" b="1" dirty="0"/>
          </a:p>
        </p:txBody>
      </p:sp>
      <p:pic>
        <p:nvPicPr>
          <p:cNvPr id="8" name="Imagem 7"/>
          <p:cNvPicPr>
            <a:picLocks noChangeAspect="1" noChangeArrowheads="1"/>
          </p:cNvPicPr>
          <p:nvPr/>
        </p:nvPicPr>
        <p:blipFill rotWithShape="1">
          <a:blip r:embed="rId2">
            <a:extLst>
              <a:ext uri="{28A0092B-C50C-407E-A947-70E740481C1C}">
                <a14:useLocalDpi xmlns:a14="http://schemas.microsoft.com/office/drawing/2010/main" val="0"/>
              </a:ext>
            </a:extLst>
          </a:blip>
          <a:srcRect l="10305" t="6738" r="8356" b="45853"/>
          <a:stretch/>
        </p:blipFill>
        <p:spPr bwMode="auto">
          <a:xfrm>
            <a:off x="4139952" y="1416256"/>
            <a:ext cx="4615741" cy="2570754"/>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m 8"/>
          <p:cNvPicPr>
            <a:picLocks noChangeAspect="1" noChangeArrowheads="1"/>
          </p:cNvPicPr>
          <p:nvPr/>
        </p:nvPicPr>
        <p:blipFill rotWithShape="1">
          <a:blip r:embed="rId2">
            <a:extLst>
              <a:ext uri="{28A0092B-C50C-407E-A947-70E740481C1C}">
                <a14:useLocalDpi xmlns:a14="http://schemas.microsoft.com/office/drawing/2010/main" val="0"/>
              </a:ext>
            </a:extLst>
          </a:blip>
          <a:srcRect t="61362" r="26164" b="15505"/>
          <a:stretch/>
        </p:blipFill>
        <p:spPr bwMode="auto">
          <a:xfrm>
            <a:off x="371727" y="3786787"/>
            <a:ext cx="6720553" cy="2012006"/>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m 9"/>
          <p:cNvPicPr>
            <a:picLocks noChangeAspect="1" noChangeArrowheads="1"/>
          </p:cNvPicPr>
          <p:nvPr/>
        </p:nvPicPr>
        <p:blipFill rotWithShape="1">
          <a:blip r:embed="rId2">
            <a:extLst>
              <a:ext uri="{28A0092B-C50C-407E-A947-70E740481C1C}">
                <a14:useLocalDpi xmlns:a14="http://schemas.microsoft.com/office/drawing/2010/main" val="0"/>
              </a:ext>
            </a:extLst>
          </a:blip>
          <a:srcRect t="94486" r="25922" b="-350"/>
          <a:stretch/>
        </p:blipFill>
        <p:spPr bwMode="auto">
          <a:xfrm>
            <a:off x="371728" y="5655477"/>
            <a:ext cx="6742625" cy="509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439731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179512" y="692696"/>
            <a:ext cx="8568952" cy="3742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t-BR" b="1" dirty="0" smtClean="0"/>
              <a:t>EXPERIÊNCIAS DIFERENTES</a:t>
            </a:r>
            <a:endParaRPr lang="pt-BR" b="1" dirty="0"/>
          </a:p>
        </p:txBody>
      </p:sp>
      <p:pic>
        <p:nvPicPr>
          <p:cNvPr id="3074" name="Picture 2" descr="http://www.inclusive.org.br/wp-content/uploads/2011/01/Diferen%C3%A7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328059"/>
            <a:ext cx="6480720" cy="48605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802856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1297A8C9-8EA8-442C-8843-1DFC11C799B5}" type="slidenum">
              <a:rPr lang="pt-BR" smtClean="0"/>
              <a:pPr/>
              <a:t>35</a:t>
            </a:fld>
            <a:endParaRPr lang="pt-BR" dirty="0"/>
          </a:p>
        </p:txBody>
      </p:sp>
      <p:sp>
        <p:nvSpPr>
          <p:cNvPr id="4" name="Título 1"/>
          <p:cNvSpPr txBox="1">
            <a:spLocks/>
          </p:cNvSpPr>
          <p:nvPr/>
        </p:nvSpPr>
        <p:spPr>
          <a:xfrm>
            <a:off x="1547664" y="764704"/>
            <a:ext cx="7344816" cy="3742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pt-BR" sz="2800" b="1" dirty="0" smtClean="0"/>
              <a:t>COMPARATIVO SP-PREVCOM E FUNPRESP-EXE</a:t>
            </a:r>
            <a:endParaRPr lang="pt-BR" sz="2800" b="1" dirty="0"/>
          </a:p>
        </p:txBody>
      </p:sp>
      <p:graphicFrame>
        <p:nvGraphicFramePr>
          <p:cNvPr id="5" name="Tabela 4"/>
          <p:cNvGraphicFramePr>
            <a:graphicFrameLocks noGrp="1"/>
          </p:cNvGraphicFramePr>
          <p:nvPr>
            <p:extLst>
              <p:ext uri="{D42A27DB-BD31-4B8C-83A1-F6EECF244321}">
                <p14:modId xmlns:p14="http://schemas.microsoft.com/office/powerpoint/2010/main" val="934297991"/>
              </p:ext>
            </p:extLst>
          </p:nvPr>
        </p:nvGraphicFramePr>
        <p:xfrm>
          <a:off x="395535" y="1563712"/>
          <a:ext cx="8568954" cy="4490720"/>
        </p:xfrm>
        <a:graphic>
          <a:graphicData uri="http://schemas.openxmlformats.org/drawingml/2006/table">
            <a:tbl>
              <a:tblPr firstRow="1" bandRow="1">
                <a:tableStyleId>{5C22544A-7EE6-4342-B048-85BDC9FD1C3A}</a:tableStyleId>
              </a:tblPr>
              <a:tblGrid>
                <a:gridCol w="2232249"/>
                <a:gridCol w="3240360"/>
                <a:gridCol w="3096345"/>
              </a:tblGrid>
              <a:tr h="370840">
                <a:tc>
                  <a:txBody>
                    <a:bodyPr/>
                    <a:lstStyle/>
                    <a:p>
                      <a:r>
                        <a:rPr lang="pt-BR" dirty="0" smtClean="0"/>
                        <a:t>TEMA</a:t>
                      </a:r>
                      <a:endParaRPr lang="pt-BR" dirty="0"/>
                    </a:p>
                  </a:txBody>
                  <a:tcPr>
                    <a:solidFill>
                      <a:srgbClr val="0070C0"/>
                    </a:solidFill>
                  </a:tcPr>
                </a:tc>
                <a:tc>
                  <a:txBody>
                    <a:bodyPr/>
                    <a:lstStyle/>
                    <a:p>
                      <a:pPr algn="ctr"/>
                      <a:r>
                        <a:rPr lang="pt-BR" dirty="0" smtClean="0"/>
                        <a:t>SPPREVCOM </a:t>
                      </a:r>
                      <a:endParaRPr lang="pt-BR" dirty="0"/>
                    </a:p>
                  </a:txBody>
                  <a:tcPr>
                    <a:solidFill>
                      <a:srgbClr val="0070C0"/>
                    </a:solidFill>
                  </a:tcPr>
                </a:tc>
                <a:tc>
                  <a:txBody>
                    <a:bodyPr/>
                    <a:lstStyle/>
                    <a:p>
                      <a:pPr algn="ctr"/>
                      <a:r>
                        <a:rPr lang="pt-BR" dirty="0" smtClean="0"/>
                        <a:t>FUNPRESP - EXE</a:t>
                      </a:r>
                      <a:endParaRPr lang="pt-BR" dirty="0"/>
                    </a:p>
                  </a:txBody>
                  <a:tcPr>
                    <a:solidFill>
                      <a:srgbClr val="0070C0"/>
                    </a:solidFill>
                  </a:tcPr>
                </a:tc>
              </a:tr>
              <a:tr h="370840">
                <a:tc>
                  <a:txBody>
                    <a:bodyPr/>
                    <a:lstStyle/>
                    <a:p>
                      <a:r>
                        <a:rPr lang="pt-BR" b="1" dirty="0" smtClean="0"/>
                        <a:t>Tipo</a:t>
                      </a:r>
                      <a:r>
                        <a:rPr lang="pt-BR" b="1" baseline="0" dirty="0" smtClean="0"/>
                        <a:t> de Entidade</a:t>
                      </a:r>
                      <a:endParaRPr lang="pt-BR" b="1" dirty="0"/>
                    </a:p>
                  </a:txBody>
                  <a:tcPr anchor="ctr"/>
                </a:tc>
                <a:tc>
                  <a:txBody>
                    <a:bodyPr/>
                    <a:lstStyle/>
                    <a:p>
                      <a:pPr algn="ctr"/>
                      <a:r>
                        <a:rPr lang="pt-BR" dirty="0" smtClean="0"/>
                        <a:t>Fundação</a:t>
                      </a:r>
                      <a:r>
                        <a:rPr lang="pt-BR" baseline="0" dirty="0" smtClean="0"/>
                        <a:t> privada</a:t>
                      </a:r>
                      <a:endParaRPr lang="pt-BR" dirty="0"/>
                    </a:p>
                  </a:txBody>
                  <a:tcPr anchor="ctr"/>
                </a:tc>
                <a:tc>
                  <a:txBody>
                    <a:bodyPr/>
                    <a:lstStyle/>
                    <a:p>
                      <a:pPr algn="ctr"/>
                      <a:r>
                        <a:rPr lang="pt-BR" dirty="0" smtClean="0"/>
                        <a:t>Fundação</a:t>
                      </a:r>
                      <a:r>
                        <a:rPr lang="pt-BR" baseline="0" dirty="0" smtClean="0"/>
                        <a:t> privada</a:t>
                      </a:r>
                      <a:endParaRPr lang="pt-BR" dirty="0"/>
                    </a:p>
                  </a:txBody>
                  <a:tcPr anchor="ctr"/>
                </a:tc>
              </a:tr>
              <a:tr h="370840">
                <a:tc>
                  <a:txBody>
                    <a:bodyPr/>
                    <a:lstStyle/>
                    <a:p>
                      <a:r>
                        <a:rPr lang="pt-BR" b="1" dirty="0" smtClean="0"/>
                        <a:t>Público</a:t>
                      </a:r>
                      <a:endParaRPr lang="pt-BR" b="1" dirty="0"/>
                    </a:p>
                  </a:txBody>
                  <a:tcPr anchor="ctr"/>
                </a:tc>
                <a:tc>
                  <a:txBody>
                    <a:bodyPr/>
                    <a:lstStyle/>
                    <a:p>
                      <a:pPr algn="ctr"/>
                      <a:r>
                        <a:rPr lang="pt-BR" dirty="0" smtClean="0"/>
                        <a:t>Todos os servidores</a:t>
                      </a:r>
                      <a:r>
                        <a:rPr lang="pt-BR" baseline="0" dirty="0" smtClean="0"/>
                        <a:t> estaduais</a:t>
                      </a:r>
                      <a:endParaRPr lang="pt-BR" dirty="0"/>
                    </a:p>
                  </a:txBody>
                  <a:tcPr anchor="ctr"/>
                </a:tc>
                <a:tc>
                  <a:txBody>
                    <a:bodyPr/>
                    <a:lstStyle/>
                    <a:p>
                      <a:pPr algn="ctr"/>
                      <a:r>
                        <a:rPr lang="pt-BR" dirty="0" smtClean="0"/>
                        <a:t>Servidores</a:t>
                      </a:r>
                      <a:r>
                        <a:rPr lang="pt-BR" baseline="0" dirty="0" smtClean="0"/>
                        <a:t> do Poder Executivo da União</a:t>
                      </a:r>
                      <a:endParaRPr lang="pt-BR" dirty="0"/>
                    </a:p>
                  </a:txBody>
                  <a:tcPr anchor="ctr"/>
                </a:tc>
              </a:tr>
              <a:tr h="843568">
                <a:tc>
                  <a:txBody>
                    <a:bodyPr/>
                    <a:lstStyle/>
                    <a:p>
                      <a:r>
                        <a:rPr lang="pt-BR" b="1" dirty="0" smtClean="0"/>
                        <a:t>Tipo</a:t>
                      </a:r>
                      <a:r>
                        <a:rPr lang="pt-BR" b="1" baseline="0" dirty="0" smtClean="0"/>
                        <a:t> de Plano</a:t>
                      </a:r>
                      <a:endParaRPr lang="pt-BR" b="1" dirty="0"/>
                    </a:p>
                  </a:txBody>
                  <a:tcPr anchor="ctr"/>
                </a:tc>
                <a:tc>
                  <a:txBody>
                    <a:bodyPr/>
                    <a:lstStyle/>
                    <a:p>
                      <a:pPr algn="ctr"/>
                      <a:r>
                        <a:rPr lang="pt-BR" dirty="0" smtClean="0"/>
                        <a:t>CD puro</a:t>
                      </a:r>
                      <a:endParaRPr lang="pt-BR"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dirty="0" smtClean="0"/>
                        <a:t>CD + Fundo de </a:t>
                      </a:r>
                      <a:r>
                        <a:rPr lang="pt-BR" baseline="0" dirty="0" smtClean="0"/>
                        <a:t>Cobertura de Benefícios Extraordinários - FCBE</a:t>
                      </a:r>
                      <a:endParaRPr lang="pt-BR" dirty="0"/>
                    </a:p>
                  </a:txBody>
                  <a:tcPr anchor="ctr"/>
                </a:tc>
              </a:tr>
              <a:tr h="370840">
                <a:tc>
                  <a:txBody>
                    <a:bodyPr/>
                    <a:lstStyle/>
                    <a:p>
                      <a:r>
                        <a:rPr lang="pt-BR" b="1" dirty="0" smtClean="0"/>
                        <a:t>Contribuição Participante</a:t>
                      </a:r>
                      <a:endParaRPr lang="pt-BR" b="1" dirty="0"/>
                    </a:p>
                  </a:txBody>
                  <a:tcPr anchor="ctr"/>
                </a:tc>
                <a:tc>
                  <a:txBody>
                    <a:bodyPr/>
                    <a:lstStyle/>
                    <a:p>
                      <a:pPr algn="ctr"/>
                      <a:r>
                        <a:rPr lang="pt-BR" dirty="0" smtClean="0"/>
                        <a:t>Não</a:t>
                      </a:r>
                      <a:r>
                        <a:rPr lang="pt-BR" baseline="0" dirty="0" smtClean="0"/>
                        <a:t> há limite de contribuição </a:t>
                      </a:r>
                      <a:endParaRPr lang="pt-BR" dirty="0"/>
                    </a:p>
                  </a:txBody>
                  <a:tcPr anchor="ctr"/>
                </a:tc>
                <a:tc>
                  <a:txBody>
                    <a:bodyPr/>
                    <a:lstStyle/>
                    <a:p>
                      <a:pPr algn="ctr"/>
                      <a:r>
                        <a:rPr lang="pt-BR" dirty="0" smtClean="0"/>
                        <a:t>Limitada a 3 níveis:</a:t>
                      </a:r>
                    </a:p>
                    <a:p>
                      <a:pPr algn="ctr"/>
                      <a:r>
                        <a:rPr lang="pt-BR" dirty="0" smtClean="0"/>
                        <a:t> 7,5%, 8,0% e 8,5%</a:t>
                      </a:r>
                      <a:endParaRPr lang="pt-BR" dirty="0"/>
                    </a:p>
                  </a:txBody>
                  <a:tcPr anchor="ctr"/>
                </a:tc>
              </a:tr>
              <a:tr h="370840">
                <a:tc>
                  <a:txBody>
                    <a:bodyPr/>
                    <a:lstStyle/>
                    <a:p>
                      <a:r>
                        <a:rPr lang="pt-BR" b="1" dirty="0" smtClean="0"/>
                        <a:t>Contribuição Patrocinador</a:t>
                      </a:r>
                      <a:endParaRPr lang="pt-BR" b="1" dirty="0"/>
                    </a:p>
                  </a:txBody>
                  <a:tcPr anchor="ctr"/>
                </a:tc>
                <a:tc>
                  <a:txBody>
                    <a:bodyPr/>
                    <a:lstStyle/>
                    <a:p>
                      <a:pPr algn="ctr"/>
                      <a:r>
                        <a:rPr lang="pt-BR" dirty="0" smtClean="0"/>
                        <a:t>Paritária</a:t>
                      </a:r>
                      <a:r>
                        <a:rPr lang="pt-BR" baseline="0" dirty="0" smtClean="0"/>
                        <a:t> até 7,5%</a:t>
                      </a:r>
                      <a:endParaRPr lang="pt-BR" dirty="0"/>
                    </a:p>
                  </a:txBody>
                  <a:tcPr anchor="ctr"/>
                </a:tc>
                <a:tc>
                  <a:txBody>
                    <a:bodyPr/>
                    <a:lstStyle/>
                    <a:p>
                      <a:pPr algn="ctr"/>
                      <a:r>
                        <a:rPr lang="pt-BR" dirty="0" smtClean="0"/>
                        <a:t>Paritária aos</a:t>
                      </a:r>
                      <a:r>
                        <a:rPr lang="pt-BR" baseline="0" dirty="0" smtClean="0"/>
                        <a:t> 3 níveis</a:t>
                      </a:r>
                      <a:endParaRPr lang="pt-BR" dirty="0"/>
                    </a:p>
                  </a:txBody>
                  <a:tcPr anchor="ctr"/>
                </a:tc>
              </a:tr>
              <a:tr h="370840">
                <a:tc>
                  <a:txBody>
                    <a:bodyPr/>
                    <a:lstStyle/>
                    <a:p>
                      <a:r>
                        <a:rPr lang="pt-BR" b="1" dirty="0" smtClean="0"/>
                        <a:t>Contribuições</a:t>
                      </a:r>
                      <a:r>
                        <a:rPr lang="pt-BR" b="1" baseline="0" dirty="0" smtClean="0"/>
                        <a:t> Facultativas</a:t>
                      </a:r>
                      <a:endParaRPr lang="pt-BR" b="1" dirty="0"/>
                    </a:p>
                  </a:txBody>
                  <a:tcPr anchor="ctr"/>
                </a:tc>
                <a:tc>
                  <a:txBody>
                    <a:bodyPr/>
                    <a:lstStyle/>
                    <a:p>
                      <a:pPr algn="ctr"/>
                      <a:r>
                        <a:rPr lang="pt-BR" dirty="0" smtClean="0"/>
                        <a:t>Sem limites estabelecidos, de acordo</a:t>
                      </a:r>
                      <a:r>
                        <a:rPr lang="pt-BR" baseline="0" dirty="0" smtClean="0"/>
                        <a:t> com o desejo do participante</a:t>
                      </a:r>
                      <a:endParaRPr lang="pt-BR" dirty="0"/>
                    </a:p>
                  </a:txBody>
                  <a:tcPr anchor="ctr"/>
                </a:tc>
                <a:tc>
                  <a:txBody>
                    <a:bodyPr/>
                    <a:lstStyle/>
                    <a:p>
                      <a:pPr algn="ctr"/>
                      <a:r>
                        <a:rPr lang="pt-BR" dirty="0" smtClean="0"/>
                        <a:t>Limite máximo de R$ 2.040,00</a:t>
                      </a:r>
                      <a:endParaRPr lang="pt-BR" dirty="0"/>
                    </a:p>
                  </a:txBody>
                  <a:tcPr anchor="ctr"/>
                </a:tc>
              </a:tr>
            </a:tbl>
          </a:graphicData>
        </a:graphic>
      </p:graphicFrame>
    </p:spTree>
    <p:extLst>
      <p:ext uri="{BB962C8B-B14F-4D97-AF65-F5344CB8AC3E}">
        <p14:creationId xmlns:p14="http://schemas.microsoft.com/office/powerpoint/2010/main" val="265702749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1297A8C9-8EA8-442C-8843-1DFC11C799B5}" type="slidenum">
              <a:rPr lang="pt-BR" smtClean="0"/>
              <a:pPr/>
              <a:t>36</a:t>
            </a:fld>
            <a:endParaRPr lang="pt-BR" dirty="0"/>
          </a:p>
        </p:txBody>
      </p:sp>
      <p:sp>
        <p:nvSpPr>
          <p:cNvPr id="4" name="Título 1"/>
          <p:cNvSpPr txBox="1">
            <a:spLocks/>
          </p:cNvSpPr>
          <p:nvPr/>
        </p:nvSpPr>
        <p:spPr>
          <a:xfrm>
            <a:off x="1547664" y="764704"/>
            <a:ext cx="7344816" cy="3742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pt-BR" sz="2800" b="1" dirty="0" smtClean="0"/>
              <a:t>COMPARATIVO SP-PREVCOM E FUNPRESP-EXE</a:t>
            </a:r>
            <a:endParaRPr lang="pt-BR" sz="2800" b="1" dirty="0"/>
          </a:p>
        </p:txBody>
      </p:sp>
      <p:graphicFrame>
        <p:nvGraphicFramePr>
          <p:cNvPr id="5" name="Tabela 4"/>
          <p:cNvGraphicFramePr>
            <a:graphicFrameLocks noGrp="1"/>
          </p:cNvGraphicFramePr>
          <p:nvPr>
            <p:extLst>
              <p:ext uri="{D42A27DB-BD31-4B8C-83A1-F6EECF244321}">
                <p14:modId xmlns:p14="http://schemas.microsoft.com/office/powerpoint/2010/main" val="2060758116"/>
              </p:ext>
            </p:extLst>
          </p:nvPr>
        </p:nvGraphicFramePr>
        <p:xfrm>
          <a:off x="395535" y="1412776"/>
          <a:ext cx="8568954" cy="5203180"/>
        </p:xfrm>
        <a:graphic>
          <a:graphicData uri="http://schemas.openxmlformats.org/drawingml/2006/table">
            <a:tbl>
              <a:tblPr firstRow="1" bandRow="1">
                <a:tableStyleId>{5C22544A-7EE6-4342-B048-85BDC9FD1C3A}</a:tableStyleId>
              </a:tblPr>
              <a:tblGrid>
                <a:gridCol w="2520281"/>
                <a:gridCol w="2664296"/>
                <a:gridCol w="3384377"/>
              </a:tblGrid>
              <a:tr h="387340">
                <a:tc>
                  <a:txBody>
                    <a:bodyPr/>
                    <a:lstStyle/>
                    <a:p>
                      <a:r>
                        <a:rPr lang="pt-BR" dirty="0" smtClean="0"/>
                        <a:t>TEMA</a:t>
                      </a:r>
                      <a:endParaRPr lang="pt-BR" dirty="0"/>
                    </a:p>
                  </a:txBody>
                  <a:tcPr/>
                </a:tc>
                <a:tc>
                  <a:txBody>
                    <a:bodyPr/>
                    <a:lstStyle/>
                    <a:p>
                      <a:pPr algn="ctr"/>
                      <a:r>
                        <a:rPr lang="pt-BR" dirty="0" smtClean="0"/>
                        <a:t>SPPREVCOM </a:t>
                      </a:r>
                      <a:endParaRPr lang="pt-BR" dirty="0"/>
                    </a:p>
                  </a:txBody>
                  <a:tcPr/>
                </a:tc>
                <a:tc>
                  <a:txBody>
                    <a:bodyPr/>
                    <a:lstStyle/>
                    <a:p>
                      <a:pPr algn="ctr"/>
                      <a:r>
                        <a:rPr lang="pt-BR" dirty="0" smtClean="0"/>
                        <a:t>FUNPRESP</a:t>
                      </a:r>
                      <a:endParaRPr lang="pt-BR" dirty="0"/>
                    </a:p>
                  </a:txBody>
                  <a:tcPr/>
                </a:tc>
              </a:tr>
              <a:tr h="764788">
                <a:tc>
                  <a:txBody>
                    <a:bodyPr/>
                    <a:lstStyle/>
                    <a:p>
                      <a:r>
                        <a:rPr lang="pt-BR" b="1" dirty="0" smtClean="0"/>
                        <a:t>Destinação</a:t>
                      </a:r>
                      <a:r>
                        <a:rPr lang="pt-BR" b="1" baseline="0" dirty="0" smtClean="0"/>
                        <a:t> da Contribuição</a:t>
                      </a:r>
                      <a:endParaRPr lang="pt-BR" b="1" dirty="0"/>
                    </a:p>
                  </a:txBody>
                  <a:tcPr anchor="ctr"/>
                </a:tc>
                <a:tc>
                  <a:txBody>
                    <a:bodyPr/>
                    <a:lstStyle/>
                    <a:p>
                      <a:pPr algn="ctr"/>
                      <a:r>
                        <a:rPr lang="pt-BR" dirty="0" smtClean="0"/>
                        <a:t>Conta individual</a:t>
                      </a:r>
                      <a:r>
                        <a:rPr lang="pt-BR" baseline="0" dirty="0" smtClean="0"/>
                        <a:t> do participante e administração da entidade </a:t>
                      </a:r>
                      <a:endParaRPr lang="pt-BR"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dirty="0" smtClean="0"/>
                        <a:t>Conta individual</a:t>
                      </a:r>
                      <a:r>
                        <a:rPr lang="pt-BR" baseline="0" dirty="0" smtClean="0"/>
                        <a:t> do participante,  administração da entidade e FCBE </a:t>
                      </a:r>
                      <a:endParaRPr lang="pt-BR" dirty="0" smtClean="0"/>
                    </a:p>
                  </a:txBody>
                  <a:tcPr anchor="ctr"/>
                </a:tc>
              </a:tr>
              <a:tr h="1153324">
                <a:tc>
                  <a:txBody>
                    <a:bodyPr/>
                    <a:lstStyle/>
                    <a:p>
                      <a:r>
                        <a:rPr lang="pt-BR" b="1" dirty="0" smtClean="0"/>
                        <a:t>Percentual</a:t>
                      </a:r>
                      <a:r>
                        <a:rPr lang="pt-BR" b="1" baseline="0" dirty="0" smtClean="0"/>
                        <a:t> de Contribuição Destinado à Conta do Participante</a:t>
                      </a:r>
                      <a:endParaRPr lang="pt-BR" b="1" dirty="0"/>
                    </a:p>
                  </a:txBody>
                  <a:tcPr anchor="ctr"/>
                </a:tc>
                <a:tc>
                  <a:txBody>
                    <a:bodyPr/>
                    <a:lstStyle/>
                    <a:p>
                      <a:pPr algn="ctr"/>
                      <a:r>
                        <a:rPr lang="pt-BR" dirty="0" smtClean="0"/>
                        <a:t>95% e</a:t>
                      </a:r>
                      <a:r>
                        <a:rPr lang="pt-BR" baseline="0" dirty="0" smtClean="0"/>
                        <a:t> independe do percentual de contribuição *</a:t>
                      </a:r>
                    </a:p>
                    <a:p>
                      <a:pPr algn="ctr"/>
                      <a:r>
                        <a:rPr lang="pt-BR" sz="1400" baseline="0" dirty="0" smtClean="0"/>
                        <a:t>(* 100% a partir de 2016)</a:t>
                      </a:r>
                      <a:endParaRPr lang="pt-BR" sz="1400" dirty="0"/>
                    </a:p>
                  </a:txBody>
                  <a:tcPr anchor="ctr"/>
                </a:tc>
                <a:tc>
                  <a:txBody>
                    <a:bodyPr/>
                    <a:lstStyle/>
                    <a:p>
                      <a:r>
                        <a:rPr lang="pt-BR" dirty="0" smtClean="0"/>
                        <a:t>Depende do</a:t>
                      </a:r>
                      <a:r>
                        <a:rPr lang="pt-BR" baseline="0" dirty="0" smtClean="0"/>
                        <a:t> nível de contribuição:</a:t>
                      </a:r>
                    </a:p>
                    <a:p>
                      <a:pPr algn="ctr"/>
                      <a:r>
                        <a:rPr lang="pt-BR" baseline="0" dirty="0" smtClean="0"/>
                        <a:t>7,5% = 68,53%</a:t>
                      </a:r>
                    </a:p>
                    <a:p>
                      <a:pPr algn="ctr"/>
                      <a:r>
                        <a:rPr lang="pt-BR" baseline="0" dirty="0" smtClean="0"/>
                        <a:t>8,0% = 70,06%</a:t>
                      </a:r>
                    </a:p>
                    <a:p>
                      <a:pPr algn="ctr"/>
                      <a:r>
                        <a:rPr lang="pt-BR" baseline="0" dirty="0" smtClean="0"/>
                        <a:t>8,5% = 71,41%</a:t>
                      </a:r>
                      <a:endParaRPr lang="pt-BR" dirty="0"/>
                    </a:p>
                  </a:txBody>
                  <a:tcPr anchor="ctr"/>
                </a:tc>
              </a:tr>
              <a:tr h="468660">
                <a:tc>
                  <a:txBody>
                    <a:bodyPr/>
                    <a:lstStyle/>
                    <a:p>
                      <a:r>
                        <a:rPr lang="pt-BR" b="1" dirty="0" smtClean="0"/>
                        <a:t>Benefício</a:t>
                      </a:r>
                      <a:r>
                        <a:rPr lang="pt-BR" b="1" baseline="0" dirty="0" smtClean="0"/>
                        <a:t> de Risco </a:t>
                      </a:r>
                      <a:endParaRPr lang="pt-BR" b="1" dirty="0"/>
                    </a:p>
                  </a:txBody>
                  <a:tcPr anchor="ctr"/>
                </a:tc>
                <a:tc>
                  <a:txBody>
                    <a:bodyPr/>
                    <a:lstStyle/>
                    <a:p>
                      <a:pPr algn="ctr"/>
                      <a:r>
                        <a:rPr lang="pt-BR" dirty="0" smtClean="0"/>
                        <a:t>Opcional e individualizado</a:t>
                      </a:r>
                    </a:p>
                    <a:p>
                      <a:pPr algn="ctr"/>
                      <a:r>
                        <a:rPr lang="pt-BR" dirty="0" smtClean="0"/>
                        <a:t>Coberto</a:t>
                      </a:r>
                      <a:r>
                        <a:rPr lang="pt-BR" baseline="0" dirty="0" smtClean="0"/>
                        <a:t> pela seguradora</a:t>
                      </a:r>
                      <a:endParaRPr lang="pt-BR" dirty="0"/>
                    </a:p>
                  </a:txBody>
                  <a:tcPr anchor="ctr"/>
                </a:tc>
                <a:tc>
                  <a:txBody>
                    <a:bodyPr/>
                    <a:lstStyle/>
                    <a:p>
                      <a:pPr algn="ctr"/>
                      <a:r>
                        <a:rPr lang="pt-BR" dirty="0" smtClean="0"/>
                        <a:t>Pago pelo FCBE</a:t>
                      </a:r>
                      <a:endParaRPr lang="pt-BR" dirty="0"/>
                    </a:p>
                  </a:txBody>
                  <a:tcPr anchor="ctr"/>
                </a:tc>
              </a:tr>
              <a:tr h="468660">
                <a:tc>
                  <a:txBody>
                    <a:bodyPr/>
                    <a:lstStyle/>
                    <a:p>
                      <a:r>
                        <a:rPr lang="pt-BR" b="1" dirty="0" smtClean="0"/>
                        <a:t>Risco de Longevidade</a:t>
                      </a:r>
                      <a:endParaRPr lang="pt-BR" b="1" dirty="0"/>
                    </a:p>
                  </a:txBody>
                  <a:tcPr anchor="ctr"/>
                </a:tc>
                <a:tc>
                  <a:txBody>
                    <a:bodyPr/>
                    <a:lstStyle/>
                    <a:p>
                      <a:pPr algn="ctr"/>
                      <a:r>
                        <a:rPr lang="pt-BR" dirty="0" smtClean="0"/>
                        <a:t>Coberto por tempo de contribuição e </a:t>
                      </a:r>
                      <a:r>
                        <a:rPr lang="pt-BR" b="1" dirty="0" smtClean="0"/>
                        <a:t>seguro</a:t>
                      </a:r>
                      <a:endParaRPr lang="pt-BR" sz="1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1800" kern="1200" dirty="0" smtClean="0">
                          <a:solidFill>
                            <a:schemeClr val="dk1"/>
                          </a:solidFill>
                          <a:latin typeface="+mn-lt"/>
                          <a:ea typeface="+mn-ea"/>
                          <a:cs typeface="+mn-cs"/>
                        </a:rPr>
                        <a:t>Pago pelo FCBE</a:t>
                      </a:r>
                    </a:p>
                    <a:p>
                      <a:pPr algn="ctr"/>
                      <a:endParaRPr lang="pt-BR" sz="1400" dirty="0"/>
                    </a:p>
                  </a:txBody>
                  <a:tcPr anchor="ctr"/>
                </a:tc>
              </a:tr>
              <a:tr h="468660">
                <a:tc>
                  <a:txBody>
                    <a:bodyPr/>
                    <a:lstStyle/>
                    <a:p>
                      <a:r>
                        <a:rPr lang="pt-BR" b="1" dirty="0" smtClean="0"/>
                        <a:t>Equalizador</a:t>
                      </a:r>
                      <a:r>
                        <a:rPr lang="pt-BR" b="1" baseline="0" dirty="0" smtClean="0"/>
                        <a:t> de tempo de contribuição</a:t>
                      </a:r>
                      <a:endParaRPr lang="pt-BR" b="1" dirty="0"/>
                    </a:p>
                  </a:txBody>
                  <a:tcPr anchor="ctr"/>
                </a:tc>
                <a:tc>
                  <a:txBody>
                    <a:bodyPr/>
                    <a:lstStyle/>
                    <a:p>
                      <a:pPr algn="ctr"/>
                      <a:r>
                        <a:rPr lang="pt-BR" dirty="0" smtClean="0"/>
                        <a:t>Nenhum</a:t>
                      </a:r>
                      <a:r>
                        <a:rPr lang="pt-BR" baseline="0" dirty="0" smtClean="0"/>
                        <a:t> </a:t>
                      </a:r>
                    </a:p>
                    <a:p>
                      <a:pPr algn="ctr"/>
                      <a:r>
                        <a:rPr lang="pt-BR" sz="1400" baseline="0" dirty="0" smtClean="0"/>
                        <a:t>(pode ser acertado por taxa de contribuição do participante)</a:t>
                      </a:r>
                      <a:endParaRPr lang="pt-BR" sz="1400" dirty="0"/>
                    </a:p>
                  </a:txBody>
                  <a:tcPr anchor="ctr"/>
                </a:tc>
                <a:tc>
                  <a:txBody>
                    <a:bodyPr/>
                    <a:lstStyle/>
                    <a:p>
                      <a:pPr algn="ctr"/>
                      <a:r>
                        <a:rPr lang="pt-BR" dirty="0" smtClean="0"/>
                        <a:t>Pago pelo FCBE</a:t>
                      </a:r>
                      <a:endParaRPr lang="pt-BR" dirty="0"/>
                    </a:p>
                  </a:txBody>
                  <a:tcPr anchor="ctr"/>
                </a:tc>
              </a:tr>
              <a:tr h="288032">
                <a:tc>
                  <a:txBody>
                    <a:bodyPr/>
                    <a:lstStyle/>
                    <a:p>
                      <a:r>
                        <a:rPr lang="pt-BR" b="1" dirty="0" smtClean="0">
                          <a:solidFill>
                            <a:schemeClr val="bg1"/>
                          </a:solidFill>
                        </a:rPr>
                        <a:t>Risco</a:t>
                      </a:r>
                      <a:r>
                        <a:rPr lang="pt-BR" b="1" baseline="0" dirty="0" smtClean="0">
                          <a:solidFill>
                            <a:schemeClr val="bg1"/>
                          </a:solidFill>
                        </a:rPr>
                        <a:t> de Déficit Atuarial </a:t>
                      </a:r>
                      <a:endParaRPr lang="pt-BR" b="1" dirty="0">
                        <a:solidFill>
                          <a:schemeClr val="bg1"/>
                        </a:solidFill>
                      </a:endParaRPr>
                    </a:p>
                  </a:txBody>
                  <a:tcPr anchor="ctr">
                    <a:solidFill>
                      <a:srgbClr val="3366FF"/>
                    </a:solidFill>
                  </a:tcPr>
                </a:tc>
                <a:tc>
                  <a:txBody>
                    <a:bodyPr/>
                    <a:lstStyle/>
                    <a:p>
                      <a:pPr algn="ctr"/>
                      <a:r>
                        <a:rPr lang="pt-BR" b="1" dirty="0" smtClean="0">
                          <a:solidFill>
                            <a:schemeClr val="bg1"/>
                          </a:solidFill>
                        </a:rPr>
                        <a:t>NENHUM</a:t>
                      </a:r>
                      <a:endParaRPr lang="pt-BR" b="1" dirty="0">
                        <a:solidFill>
                          <a:schemeClr val="bg1"/>
                        </a:solidFill>
                      </a:endParaRPr>
                    </a:p>
                  </a:txBody>
                  <a:tcPr anchor="ctr">
                    <a:solidFill>
                      <a:srgbClr val="3366FF"/>
                    </a:solidFill>
                  </a:tcPr>
                </a:tc>
                <a:tc>
                  <a:txBody>
                    <a:bodyPr/>
                    <a:lstStyle/>
                    <a:p>
                      <a:pPr algn="ctr"/>
                      <a:r>
                        <a:rPr lang="pt-BR" b="1" dirty="0" smtClean="0">
                          <a:solidFill>
                            <a:schemeClr val="bg1"/>
                          </a:solidFill>
                        </a:rPr>
                        <a:t>Depende d</a:t>
                      </a:r>
                      <a:r>
                        <a:rPr lang="pt-BR" b="1" baseline="0" dirty="0" smtClean="0">
                          <a:solidFill>
                            <a:schemeClr val="bg1"/>
                          </a:solidFill>
                        </a:rPr>
                        <a:t>o FCBE</a:t>
                      </a:r>
                      <a:r>
                        <a:rPr lang="pt-BR" baseline="0" dirty="0" smtClean="0">
                          <a:solidFill>
                            <a:schemeClr val="bg1"/>
                          </a:solidFill>
                        </a:rPr>
                        <a:t>*</a:t>
                      </a:r>
                    </a:p>
                    <a:p>
                      <a:pPr algn="ctr"/>
                      <a:r>
                        <a:rPr lang="pt-BR" sz="1800" baseline="0" dirty="0" smtClean="0">
                          <a:solidFill>
                            <a:schemeClr val="bg1"/>
                          </a:solidFill>
                        </a:rPr>
                        <a:t>(* risco igual ao benefício BD)</a:t>
                      </a:r>
                      <a:r>
                        <a:rPr lang="pt-BR" sz="1800" dirty="0" smtClean="0">
                          <a:solidFill>
                            <a:schemeClr val="bg1"/>
                          </a:solidFill>
                        </a:rPr>
                        <a:t> </a:t>
                      </a:r>
                      <a:endParaRPr lang="pt-BR" sz="1800" dirty="0">
                        <a:solidFill>
                          <a:schemeClr val="bg1"/>
                        </a:solidFill>
                      </a:endParaRPr>
                    </a:p>
                  </a:txBody>
                  <a:tcPr anchor="ctr">
                    <a:solidFill>
                      <a:srgbClr val="3366FF"/>
                    </a:solidFill>
                  </a:tcPr>
                </a:tc>
              </a:tr>
            </a:tbl>
          </a:graphicData>
        </a:graphic>
      </p:graphicFrame>
      <p:sp>
        <p:nvSpPr>
          <p:cNvPr id="3" name="Botão de ação: Avançar ou Próximo 2">
            <a:hlinkClick r:id="" action="ppaction://hlinkshowjump?jump=lastslide" highlightClick="1"/>
          </p:cNvPr>
          <p:cNvSpPr/>
          <p:nvPr/>
        </p:nvSpPr>
        <p:spPr>
          <a:xfrm>
            <a:off x="8244408" y="3356992"/>
            <a:ext cx="432048" cy="360040"/>
          </a:xfrm>
          <a:prstGeom prst="actionButtonForwardNex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036579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179512" y="692696"/>
            <a:ext cx="8568952" cy="3742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t-BR" b="1" dirty="0" smtClean="0"/>
              <a:t>RESULTADOS OBTIDOS</a:t>
            </a:r>
            <a:endParaRPr lang="pt-BR" b="1" dirty="0"/>
          </a:p>
        </p:txBody>
      </p:sp>
      <p:pic>
        <p:nvPicPr>
          <p:cNvPr id="4098" name="Picture 2" descr="http://1.bp.blogspot.com/-L8uuuyEst5c/UdHdyTLFENI/AAAAAAAABV4/2mUbJyyCf2g/s1600/checklist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1412776"/>
            <a:ext cx="6408712" cy="4806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841899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1297A8C9-8EA8-442C-8843-1DFC11C799B5}" type="slidenum">
              <a:rPr lang="pt-BR" smtClean="0"/>
              <a:pPr/>
              <a:t>38</a:t>
            </a:fld>
            <a:endParaRPr lang="pt-BR" dirty="0"/>
          </a:p>
        </p:txBody>
      </p:sp>
      <p:sp>
        <p:nvSpPr>
          <p:cNvPr id="4" name="Título 1"/>
          <p:cNvSpPr txBox="1">
            <a:spLocks/>
          </p:cNvSpPr>
          <p:nvPr/>
        </p:nvSpPr>
        <p:spPr>
          <a:xfrm>
            <a:off x="1547664" y="764704"/>
            <a:ext cx="7344816" cy="3742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pt-BR" sz="2800" b="1" dirty="0" smtClean="0"/>
              <a:t>PRINCIPAIS OBJETIVOS</a:t>
            </a:r>
            <a:endParaRPr lang="pt-BR" sz="2800" b="1" dirty="0"/>
          </a:p>
        </p:txBody>
      </p:sp>
      <p:sp>
        <p:nvSpPr>
          <p:cNvPr id="5" name="Retângulo 4"/>
          <p:cNvSpPr/>
          <p:nvPr/>
        </p:nvSpPr>
        <p:spPr>
          <a:xfrm>
            <a:off x="179512" y="1606436"/>
            <a:ext cx="8712968" cy="4478149"/>
          </a:xfrm>
          <a:prstGeom prst="rect">
            <a:avLst/>
          </a:prstGeom>
        </p:spPr>
        <p:txBody>
          <a:bodyPr wrap="square">
            <a:spAutoFit/>
          </a:bodyPr>
          <a:lstStyle/>
          <a:p>
            <a:pPr marL="342900" lvl="0" indent="-342900" algn="just">
              <a:spcBef>
                <a:spcPts val="1200"/>
              </a:spcBef>
              <a:spcAft>
                <a:spcPts val="600"/>
              </a:spcAft>
              <a:buFont typeface="Wingdings" panose="05000000000000000000" pitchFamily="2" charset="2"/>
              <a:buChar char="ü"/>
            </a:pPr>
            <a:r>
              <a:rPr lang="pt-BR" sz="2000" b="1" dirty="0" smtClean="0"/>
              <a:t>OBJETIVO FUNDAMENTAL: </a:t>
            </a:r>
          </a:p>
          <a:p>
            <a:pPr lvl="1" algn="just">
              <a:spcBef>
                <a:spcPts val="1200"/>
              </a:spcBef>
              <a:spcAft>
                <a:spcPts val="600"/>
              </a:spcAft>
            </a:pPr>
            <a:r>
              <a:rPr lang="pt-BR" sz="2000" b="1" dirty="0" smtClean="0"/>
              <a:t>GARANTIR QUE O SERVIDOR DO ESTADO DE SÃO PAULO ESTEJA PROTEGIDO NOS CASOS DE:</a:t>
            </a:r>
          </a:p>
          <a:p>
            <a:pPr marL="1339850" lvl="1" indent="-438150" algn="just">
              <a:spcBef>
                <a:spcPts val="1200"/>
              </a:spcBef>
              <a:spcAft>
                <a:spcPts val="600"/>
              </a:spcAft>
              <a:buFont typeface="Wingdings" panose="05000000000000000000" pitchFamily="2" charset="2"/>
              <a:buChar char="§"/>
            </a:pPr>
            <a:r>
              <a:rPr lang="pt-BR" sz="2000" b="1" dirty="0" smtClean="0"/>
              <a:t>APOSENTADORIA</a:t>
            </a:r>
          </a:p>
          <a:p>
            <a:pPr marL="1339850" lvl="1" indent="-438150" algn="just">
              <a:spcBef>
                <a:spcPts val="1200"/>
              </a:spcBef>
              <a:spcAft>
                <a:spcPts val="600"/>
              </a:spcAft>
              <a:buFont typeface="Wingdings" panose="05000000000000000000" pitchFamily="2" charset="2"/>
              <a:buChar char="§"/>
            </a:pPr>
            <a:r>
              <a:rPr lang="pt-BR" sz="2000" b="1" dirty="0" smtClean="0"/>
              <a:t>MORTE</a:t>
            </a:r>
          </a:p>
          <a:p>
            <a:pPr marL="1339850" lvl="1" indent="-438150" algn="just">
              <a:spcBef>
                <a:spcPts val="1200"/>
              </a:spcBef>
              <a:spcAft>
                <a:spcPts val="600"/>
              </a:spcAft>
              <a:buFont typeface="Wingdings" panose="05000000000000000000" pitchFamily="2" charset="2"/>
              <a:buChar char="§"/>
            </a:pPr>
            <a:r>
              <a:rPr lang="pt-BR" sz="2000" b="1" dirty="0" smtClean="0"/>
              <a:t>INVALIDEZ</a:t>
            </a:r>
          </a:p>
          <a:p>
            <a:pPr marL="1339850" lvl="1" indent="-438150" algn="just">
              <a:spcBef>
                <a:spcPts val="1200"/>
              </a:spcBef>
              <a:spcAft>
                <a:spcPts val="600"/>
              </a:spcAft>
              <a:buFont typeface="Wingdings" panose="05000000000000000000" pitchFamily="2" charset="2"/>
              <a:buChar char="§"/>
            </a:pPr>
            <a:endParaRPr lang="pt-BR" sz="2000" b="1" dirty="0" smtClean="0"/>
          </a:p>
          <a:p>
            <a:pPr marL="342900" lvl="0" indent="-342900" algn="just">
              <a:spcBef>
                <a:spcPts val="1200"/>
              </a:spcBef>
              <a:spcAft>
                <a:spcPts val="600"/>
              </a:spcAft>
              <a:buFont typeface="Wingdings" panose="05000000000000000000" pitchFamily="2" charset="2"/>
              <a:buChar char="ü"/>
            </a:pPr>
            <a:r>
              <a:rPr lang="pt-BR" sz="2000" b="1" dirty="0"/>
              <a:t>OBJETIVO </a:t>
            </a:r>
            <a:r>
              <a:rPr lang="pt-BR" sz="2000" b="1" dirty="0" smtClean="0"/>
              <a:t>DE LONGO PRAZO: </a:t>
            </a:r>
            <a:endParaRPr lang="pt-BR" sz="2000" b="1" dirty="0"/>
          </a:p>
          <a:p>
            <a:pPr lvl="1" algn="just">
              <a:spcBef>
                <a:spcPts val="1200"/>
              </a:spcBef>
              <a:spcAft>
                <a:spcPts val="600"/>
              </a:spcAft>
            </a:pPr>
            <a:r>
              <a:rPr lang="pt-BR" sz="2000" b="1" dirty="0"/>
              <a:t>GARANTIR </a:t>
            </a:r>
            <a:r>
              <a:rPr lang="pt-BR" sz="2000" b="1" dirty="0" smtClean="0"/>
              <a:t>PROTEÇÃO PARA O SERVIDOR NO CASO DE LONGEVIDADE</a:t>
            </a:r>
            <a:endParaRPr lang="pt-BR" sz="2000" b="1" dirty="0"/>
          </a:p>
        </p:txBody>
      </p:sp>
      <p:pic>
        <p:nvPicPr>
          <p:cNvPr id="2050" name="Picture 2" descr="L:\LOGO_MONGERALAEG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2040" y="3068960"/>
            <a:ext cx="2880320" cy="2160240"/>
          </a:xfrm>
          <a:prstGeom prst="rect">
            <a:avLst/>
          </a:prstGeom>
          <a:noFill/>
          <a:extLst>
            <a:ext uri="{909E8E84-426E-40DD-AFC4-6F175D3DCCD1}">
              <a14:hiddenFill xmlns:a14="http://schemas.microsoft.com/office/drawing/2010/main">
                <a:solidFill>
                  <a:srgbClr val="FFFFFF"/>
                </a:solidFill>
              </a14:hiddenFill>
            </a:ext>
          </a:extLst>
        </p:spPr>
      </p:pic>
      <p:sp>
        <p:nvSpPr>
          <p:cNvPr id="3" name="Seta entalhada para a direita 2"/>
          <p:cNvSpPr/>
          <p:nvPr/>
        </p:nvSpPr>
        <p:spPr>
          <a:xfrm>
            <a:off x="2987824" y="3429000"/>
            <a:ext cx="1944216" cy="1080120"/>
          </a:xfrm>
          <a:prstGeom prst="notchedRightArrow">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742184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1297A8C9-8EA8-442C-8843-1DFC11C799B5}" type="slidenum">
              <a:rPr lang="pt-BR" smtClean="0"/>
              <a:pPr/>
              <a:t>39</a:t>
            </a:fld>
            <a:endParaRPr lang="pt-BR" dirty="0"/>
          </a:p>
        </p:txBody>
      </p:sp>
      <p:sp>
        <p:nvSpPr>
          <p:cNvPr id="4" name="Título 1"/>
          <p:cNvSpPr txBox="1">
            <a:spLocks/>
          </p:cNvSpPr>
          <p:nvPr/>
        </p:nvSpPr>
        <p:spPr>
          <a:xfrm>
            <a:off x="1547664" y="764704"/>
            <a:ext cx="7344816" cy="3742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pt-BR" sz="2800" b="1" dirty="0" smtClean="0"/>
              <a:t>PRINCIPAIS REALIZAÇÕES EM 2013</a:t>
            </a:r>
            <a:endParaRPr lang="pt-BR" sz="2800" b="1" dirty="0"/>
          </a:p>
        </p:txBody>
      </p:sp>
      <p:sp>
        <p:nvSpPr>
          <p:cNvPr id="5" name="Retângulo 4"/>
          <p:cNvSpPr/>
          <p:nvPr/>
        </p:nvSpPr>
        <p:spPr>
          <a:xfrm>
            <a:off x="179512" y="1606436"/>
            <a:ext cx="8712968" cy="4093428"/>
          </a:xfrm>
          <a:prstGeom prst="rect">
            <a:avLst/>
          </a:prstGeom>
        </p:spPr>
        <p:txBody>
          <a:bodyPr wrap="square">
            <a:spAutoFit/>
          </a:bodyPr>
          <a:lstStyle/>
          <a:p>
            <a:pPr marL="342900" lvl="0" indent="-342900" algn="just">
              <a:spcBef>
                <a:spcPts val="1200"/>
              </a:spcBef>
              <a:spcAft>
                <a:spcPts val="600"/>
              </a:spcAft>
              <a:buFont typeface="Wingdings" panose="05000000000000000000" pitchFamily="2" charset="2"/>
              <a:buChar char="ü"/>
            </a:pPr>
            <a:r>
              <a:rPr lang="pt-BR" sz="2000" b="1" dirty="0" smtClean="0"/>
              <a:t>Abertura das inscrições aos planos de benefícios PREVCOM RP e PREVCOM RG</a:t>
            </a:r>
          </a:p>
          <a:p>
            <a:pPr marL="342900" lvl="0" indent="-342900" algn="just">
              <a:spcBef>
                <a:spcPts val="1200"/>
              </a:spcBef>
              <a:spcAft>
                <a:spcPts val="600"/>
              </a:spcAft>
              <a:buFont typeface="Wingdings" panose="05000000000000000000" pitchFamily="2" charset="2"/>
              <a:buChar char="ü"/>
            </a:pPr>
            <a:r>
              <a:rPr lang="pt-BR" sz="2000" b="1" dirty="0"/>
              <a:t>Implantação da área de Acesso Restrito do Participante no site da SP-PREVCOM </a:t>
            </a:r>
            <a:endParaRPr lang="pt-BR" sz="2000" b="1" dirty="0" smtClean="0"/>
          </a:p>
          <a:p>
            <a:pPr marL="342900" lvl="0" indent="-342900" algn="just">
              <a:spcBef>
                <a:spcPts val="1200"/>
              </a:spcBef>
              <a:spcAft>
                <a:spcPts val="600"/>
              </a:spcAft>
              <a:buFont typeface="Wingdings" panose="05000000000000000000" pitchFamily="2" charset="2"/>
              <a:buChar char="ü"/>
            </a:pPr>
            <a:r>
              <a:rPr lang="pt-BR" sz="2000" b="1" dirty="0" smtClean="0"/>
              <a:t>Eleições dos representantes dos participantes para composição dos Conselhos Deliberativo e Fiscal</a:t>
            </a:r>
          </a:p>
          <a:p>
            <a:pPr marL="342900" lvl="0" indent="-342900" algn="just">
              <a:spcBef>
                <a:spcPts val="1200"/>
              </a:spcBef>
              <a:spcAft>
                <a:spcPts val="600"/>
              </a:spcAft>
              <a:buFont typeface="Wingdings" panose="05000000000000000000" pitchFamily="2" charset="2"/>
              <a:buChar char="ü"/>
            </a:pPr>
            <a:r>
              <a:rPr lang="pt-BR" sz="2000" b="1" dirty="0" smtClean="0"/>
              <a:t>Aprovação do Programa de Educação Financeira e Previdenciária pela Superintendência de Previdência Complementar – </a:t>
            </a:r>
            <a:r>
              <a:rPr lang="pt-BR" sz="2000" b="1" dirty="0" err="1" smtClean="0"/>
              <a:t>Previc</a:t>
            </a:r>
            <a:endParaRPr lang="pt-BR" sz="2000" b="1" dirty="0" smtClean="0"/>
          </a:p>
          <a:p>
            <a:pPr marL="342900" lvl="0" indent="-342900" algn="just">
              <a:spcBef>
                <a:spcPts val="1200"/>
              </a:spcBef>
              <a:spcAft>
                <a:spcPts val="600"/>
              </a:spcAft>
              <a:buFont typeface="Wingdings" panose="05000000000000000000" pitchFamily="2" charset="2"/>
              <a:buChar char="ü"/>
            </a:pPr>
            <a:r>
              <a:rPr lang="pt-BR" sz="2000" b="1" dirty="0" smtClean="0"/>
              <a:t>Certificação de 75% da Diretoria Executiva pelo Instituto </a:t>
            </a:r>
            <a:r>
              <a:rPr lang="pt-BR" sz="2000" b="1" dirty="0"/>
              <a:t>de Certificação dos Profissionais de Seguridade Social – ICSS</a:t>
            </a:r>
            <a:endParaRPr lang="pt-BR" sz="2000" b="1" dirty="0" smtClean="0"/>
          </a:p>
        </p:txBody>
      </p:sp>
    </p:spTree>
    <p:extLst>
      <p:ext uri="{BB962C8B-B14F-4D97-AF65-F5344CB8AC3E}">
        <p14:creationId xmlns:p14="http://schemas.microsoft.com/office/powerpoint/2010/main" val="1526446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179512" y="692696"/>
            <a:ext cx="8568952" cy="3742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t-BR" b="1" dirty="0" smtClean="0"/>
              <a:t>MÃOS À OBRA!</a:t>
            </a:r>
            <a:endParaRPr lang="pt-BR" b="1" dirty="0"/>
          </a:p>
        </p:txBody>
      </p:sp>
      <p:pic>
        <p:nvPicPr>
          <p:cNvPr id="11266" name="Picture 2" descr="http://blog.casashow.com.br/wp-content/uploads/2012/11/obra-590p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484784"/>
            <a:ext cx="6828636" cy="4536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304346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1297A8C9-8EA8-442C-8843-1DFC11C799B5}" type="slidenum">
              <a:rPr lang="pt-BR" smtClean="0"/>
              <a:pPr/>
              <a:t>40</a:t>
            </a:fld>
            <a:endParaRPr lang="pt-BR" dirty="0"/>
          </a:p>
        </p:txBody>
      </p:sp>
      <p:sp>
        <p:nvSpPr>
          <p:cNvPr id="4" name="Título 1"/>
          <p:cNvSpPr txBox="1">
            <a:spLocks/>
          </p:cNvSpPr>
          <p:nvPr/>
        </p:nvSpPr>
        <p:spPr>
          <a:xfrm>
            <a:off x="1547664" y="764704"/>
            <a:ext cx="7344816" cy="3742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pt-BR" sz="2800" b="1" dirty="0" smtClean="0"/>
              <a:t>BALANÇO DOS RESULTADOS</a:t>
            </a:r>
            <a:endParaRPr lang="pt-BR" sz="2800" b="1" dirty="0"/>
          </a:p>
        </p:txBody>
      </p:sp>
      <p:sp>
        <p:nvSpPr>
          <p:cNvPr id="3" name="Retângulo 2"/>
          <p:cNvSpPr/>
          <p:nvPr/>
        </p:nvSpPr>
        <p:spPr>
          <a:xfrm>
            <a:off x="395536" y="1618922"/>
            <a:ext cx="8496944" cy="4647426"/>
          </a:xfrm>
          <a:prstGeom prst="rect">
            <a:avLst/>
          </a:prstGeom>
        </p:spPr>
        <p:txBody>
          <a:bodyPr wrap="square">
            <a:spAutoFit/>
          </a:bodyPr>
          <a:lstStyle/>
          <a:p>
            <a:pPr marL="800100" lvl="1" indent="-342900" fontAlgn="base">
              <a:buFont typeface="Wingdings" panose="05000000000000000000" pitchFamily="2" charset="2"/>
              <a:buChar char="ü"/>
            </a:pPr>
            <a:r>
              <a:rPr lang="pt-BR" sz="2000" b="1" dirty="0"/>
              <a:t>Nº DE </a:t>
            </a:r>
            <a:r>
              <a:rPr lang="pt-BR" sz="2000" b="1" dirty="0" smtClean="0"/>
              <a:t>PARTICIPANTES </a:t>
            </a:r>
            <a:r>
              <a:rPr lang="pt-BR" sz="2000" dirty="0" smtClean="0"/>
              <a:t>(</a:t>
            </a:r>
            <a:r>
              <a:rPr lang="pt-BR" sz="2000" dirty="0"/>
              <a:t>posição em </a:t>
            </a:r>
            <a:r>
              <a:rPr lang="pt-BR" sz="2000" dirty="0" smtClean="0"/>
              <a:t>03.04.14</a:t>
            </a:r>
            <a:r>
              <a:rPr lang="pt-BR" sz="2000" dirty="0"/>
              <a:t>)</a:t>
            </a:r>
            <a:endParaRPr lang="en-US" sz="2000" dirty="0"/>
          </a:p>
          <a:p>
            <a:pPr lvl="2"/>
            <a:r>
              <a:rPr lang="pt-BR" sz="2000" dirty="0" smtClean="0"/>
              <a:t>Total de Inscritos</a:t>
            </a:r>
            <a:r>
              <a:rPr lang="pt-BR" sz="2000" dirty="0"/>
              <a:t>: </a:t>
            </a:r>
            <a:r>
              <a:rPr lang="pt-BR" sz="2000" b="1" dirty="0" smtClean="0"/>
              <a:t>13.998</a:t>
            </a:r>
          </a:p>
          <a:p>
            <a:pPr marL="1339850" lvl="2"/>
            <a:r>
              <a:rPr lang="pt-BR" sz="2000" dirty="0" smtClean="0"/>
              <a:t>Plano RP: </a:t>
            </a:r>
            <a:r>
              <a:rPr lang="pt-BR" sz="2000" b="1" dirty="0" smtClean="0"/>
              <a:t>776</a:t>
            </a:r>
          </a:p>
          <a:p>
            <a:pPr marL="1339850" lvl="2"/>
            <a:r>
              <a:rPr lang="pt-BR" sz="2000" dirty="0" smtClean="0"/>
              <a:t>Plano RG: </a:t>
            </a:r>
            <a:r>
              <a:rPr lang="pt-BR" sz="2000" b="1" dirty="0" smtClean="0"/>
              <a:t>6.094</a:t>
            </a:r>
          </a:p>
          <a:p>
            <a:pPr marL="1339850" lvl="2"/>
            <a:r>
              <a:rPr lang="pt-BR" sz="2000" dirty="0" smtClean="0"/>
              <a:t>Plano RG Unis: </a:t>
            </a:r>
            <a:r>
              <a:rPr lang="pt-BR" sz="2000" b="1" dirty="0" smtClean="0"/>
              <a:t>7.133</a:t>
            </a:r>
          </a:p>
          <a:p>
            <a:pPr lvl="2"/>
            <a:endParaRPr lang="en-US" sz="2000" dirty="0"/>
          </a:p>
          <a:p>
            <a:pPr marL="800100" lvl="1" indent="-342900">
              <a:buFont typeface="Wingdings" panose="05000000000000000000" pitchFamily="2" charset="2"/>
              <a:buChar char="ü"/>
            </a:pPr>
            <a:r>
              <a:rPr lang="pt-BR" sz="2000" b="1" dirty="0"/>
              <a:t>CONTRIBUIÇÕES</a:t>
            </a:r>
            <a:endParaRPr lang="en-US" sz="2000" dirty="0"/>
          </a:p>
          <a:p>
            <a:pPr lvl="2"/>
            <a:r>
              <a:rPr lang="pt-BR" sz="2000" dirty="0"/>
              <a:t>Percentual médio de contribuição (participante): </a:t>
            </a:r>
            <a:r>
              <a:rPr lang="pt-BR" sz="2000" b="1" dirty="0"/>
              <a:t>7,91%</a:t>
            </a:r>
            <a:endParaRPr lang="en-US" sz="2000" dirty="0"/>
          </a:p>
          <a:p>
            <a:pPr lvl="2" fontAlgn="base"/>
            <a:r>
              <a:rPr lang="pt-BR" sz="2000" dirty="0"/>
              <a:t>Valor médio de contribuição normal (participante): </a:t>
            </a:r>
            <a:r>
              <a:rPr lang="pt-BR" sz="2000" b="1" dirty="0"/>
              <a:t>R$ 318,04</a:t>
            </a:r>
            <a:endParaRPr lang="en-US" sz="2000" dirty="0"/>
          </a:p>
          <a:p>
            <a:pPr marL="342900" indent="-342900" fontAlgn="base">
              <a:buFont typeface="Wingdings" panose="05000000000000000000" pitchFamily="2" charset="2"/>
              <a:buChar char="ü"/>
            </a:pPr>
            <a:endParaRPr lang="en-US" sz="2000" dirty="0"/>
          </a:p>
          <a:p>
            <a:pPr marL="800100" lvl="1" indent="-342900">
              <a:buFont typeface="Wingdings" panose="05000000000000000000" pitchFamily="2" charset="2"/>
              <a:buChar char="ü"/>
            </a:pPr>
            <a:r>
              <a:rPr lang="pt-BR" sz="2000" b="1" dirty="0"/>
              <a:t>BENEFÍCIOS DE RISCO</a:t>
            </a:r>
            <a:endParaRPr lang="en-US" sz="2000" dirty="0"/>
          </a:p>
          <a:p>
            <a:pPr lvl="2"/>
            <a:r>
              <a:rPr lang="pt-BR" sz="2000" dirty="0"/>
              <a:t>Nº de contratações: </a:t>
            </a:r>
            <a:r>
              <a:rPr lang="pt-BR" sz="2000" b="1" dirty="0" smtClean="0"/>
              <a:t>6.724</a:t>
            </a:r>
            <a:endParaRPr lang="en-US" sz="2000" dirty="0"/>
          </a:p>
          <a:p>
            <a:pPr lvl="2" fontAlgn="base"/>
            <a:r>
              <a:rPr lang="pt-BR" sz="2000" dirty="0" smtClean="0"/>
              <a:t>Valor </a:t>
            </a:r>
            <a:r>
              <a:rPr lang="pt-BR" sz="2000" dirty="0"/>
              <a:t>médio global de contribuição contratado: </a:t>
            </a:r>
            <a:r>
              <a:rPr lang="pt-BR" sz="2000" b="1" dirty="0"/>
              <a:t>R$ 69,05</a:t>
            </a:r>
            <a:endParaRPr lang="en-US" sz="2000" dirty="0"/>
          </a:p>
          <a:p>
            <a:pPr fontAlgn="base"/>
            <a:r>
              <a:rPr lang="pt-BR" b="1" dirty="0"/>
              <a:t> </a:t>
            </a:r>
            <a:endParaRPr lang="en-US" sz="2400" dirty="0"/>
          </a:p>
          <a:p>
            <a:pPr fontAlgn="base"/>
            <a:r>
              <a:rPr lang="pt-BR" b="1" dirty="0"/>
              <a:t> </a:t>
            </a:r>
            <a:endParaRPr lang="en-US" sz="2800" dirty="0"/>
          </a:p>
        </p:txBody>
      </p:sp>
    </p:spTree>
    <p:extLst>
      <p:ext uri="{BB962C8B-B14F-4D97-AF65-F5344CB8AC3E}">
        <p14:creationId xmlns:p14="http://schemas.microsoft.com/office/powerpoint/2010/main" val="358468690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1297A8C9-8EA8-442C-8843-1DFC11C799B5}" type="slidenum">
              <a:rPr lang="pt-BR" smtClean="0"/>
              <a:pPr/>
              <a:t>41</a:t>
            </a:fld>
            <a:endParaRPr lang="pt-BR" dirty="0"/>
          </a:p>
        </p:txBody>
      </p:sp>
      <p:sp>
        <p:nvSpPr>
          <p:cNvPr id="4" name="Título 1"/>
          <p:cNvSpPr txBox="1">
            <a:spLocks/>
          </p:cNvSpPr>
          <p:nvPr/>
        </p:nvSpPr>
        <p:spPr>
          <a:xfrm>
            <a:off x="1547664" y="764704"/>
            <a:ext cx="7344816" cy="3742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pt-BR" sz="2800" b="1" dirty="0" smtClean="0"/>
              <a:t>BALANÇO DOS RESULTADOS</a:t>
            </a:r>
            <a:endParaRPr lang="pt-BR" sz="2800" b="1" dirty="0"/>
          </a:p>
        </p:txBody>
      </p:sp>
      <p:sp>
        <p:nvSpPr>
          <p:cNvPr id="3" name="Retângulo 2"/>
          <p:cNvSpPr/>
          <p:nvPr/>
        </p:nvSpPr>
        <p:spPr>
          <a:xfrm>
            <a:off x="363788" y="1650861"/>
            <a:ext cx="8496944" cy="4062651"/>
          </a:xfrm>
          <a:prstGeom prst="rect">
            <a:avLst/>
          </a:prstGeom>
        </p:spPr>
        <p:txBody>
          <a:bodyPr wrap="square">
            <a:spAutoFit/>
          </a:bodyPr>
          <a:lstStyle/>
          <a:p>
            <a:pPr marL="800100" lvl="1" indent="-342900">
              <a:buFont typeface="Wingdings" panose="05000000000000000000" pitchFamily="2" charset="2"/>
              <a:buChar char="ü"/>
            </a:pPr>
            <a:r>
              <a:rPr lang="pt-BR" sz="2000" b="1" dirty="0" smtClean="0"/>
              <a:t>PORTABILIDADE </a:t>
            </a:r>
            <a:r>
              <a:rPr lang="pt-BR" sz="2000" dirty="0" smtClean="0"/>
              <a:t>(</a:t>
            </a:r>
            <a:r>
              <a:rPr lang="pt-BR" sz="2000" dirty="0"/>
              <a:t>posição em 13.03.2014)</a:t>
            </a:r>
            <a:endParaRPr lang="en-US" sz="2000" dirty="0"/>
          </a:p>
          <a:p>
            <a:pPr lvl="2"/>
            <a:r>
              <a:rPr lang="pt-BR" sz="2000" dirty="0"/>
              <a:t>Valores portados para SP-PREVCOM: </a:t>
            </a:r>
            <a:r>
              <a:rPr lang="pt-BR" sz="2000" b="1" dirty="0"/>
              <a:t>R$ 678.783,50</a:t>
            </a:r>
            <a:endParaRPr lang="en-US" sz="2000" dirty="0"/>
          </a:p>
          <a:p>
            <a:pPr lvl="2"/>
            <a:r>
              <a:rPr lang="pt-BR" sz="2000" dirty="0"/>
              <a:t>Portabilidades em trâmite para SP-PREVCOM: </a:t>
            </a:r>
            <a:r>
              <a:rPr lang="pt-BR" sz="2000" b="1" dirty="0"/>
              <a:t>R$ 160.138,23</a:t>
            </a:r>
            <a:endParaRPr lang="en-US" sz="2000" dirty="0"/>
          </a:p>
          <a:p>
            <a:pPr marL="342900" indent="-342900">
              <a:buFont typeface="Wingdings" panose="05000000000000000000" pitchFamily="2" charset="2"/>
              <a:buChar char="ü"/>
            </a:pPr>
            <a:endParaRPr lang="en-US" sz="2000" dirty="0"/>
          </a:p>
          <a:p>
            <a:pPr marL="800100" lvl="1" indent="-342900">
              <a:buFont typeface="Wingdings" panose="05000000000000000000" pitchFamily="2" charset="2"/>
              <a:buChar char="ü"/>
            </a:pPr>
            <a:r>
              <a:rPr lang="pt-BR" sz="2000" b="1" dirty="0"/>
              <a:t>TAXA DE ADMINISTRAÇÃO (RG + RP + RG UNIS</a:t>
            </a:r>
            <a:r>
              <a:rPr lang="pt-BR" sz="2000" dirty="0"/>
              <a:t>):</a:t>
            </a:r>
            <a:endParaRPr lang="en-US" sz="2000" dirty="0"/>
          </a:p>
          <a:p>
            <a:pPr lvl="2"/>
            <a:r>
              <a:rPr lang="pt-BR" sz="2000" dirty="0"/>
              <a:t>Taxa de Carregamento: </a:t>
            </a:r>
            <a:r>
              <a:rPr lang="pt-BR" sz="2000" b="1" dirty="0"/>
              <a:t>5%</a:t>
            </a:r>
            <a:endParaRPr lang="en-US" sz="2000" dirty="0"/>
          </a:p>
          <a:p>
            <a:pPr lvl="2"/>
            <a:r>
              <a:rPr lang="pt-BR" sz="2000" dirty="0"/>
              <a:t>Valor </a:t>
            </a:r>
            <a:r>
              <a:rPr lang="pt-BR" sz="2000" dirty="0" smtClean="0"/>
              <a:t>acumulado em 2013: </a:t>
            </a:r>
            <a:r>
              <a:rPr lang="pt-BR" sz="2000" b="1" dirty="0" smtClean="0"/>
              <a:t>R$ 1.900.871,23</a:t>
            </a:r>
          </a:p>
          <a:p>
            <a:pPr lvl="2"/>
            <a:endParaRPr lang="en-US" sz="2000" dirty="0"/>
          </a:p>
          <a:p>
            <a:pPr marL="800100" lvl="1" indent="-342900">
              <a:buFont typeface="Wingdings" panose="05000000000000000000" pitchFamily="2" charset="2"/>
              <a:buChar char="ü"/>
            </a:pPr>
            <a:r>
              <a:rPr lang="pt-BR" sz="2000" b="1" dirty="0"/>
              <a:t>ATIVIDADES DE </a:t>
            </a:r>
            <a:r>
              <a:rPr lang="pt-BR" sz="2000" b="1" dirty="0" smtClean="0"/>
              <a:t>INVESTIMENTOS</a:t>
            </a:r>
            <a:r>
              <a:rPr lang="pt-BR" sz="2000" dirty="0"/>
              <a:t>(posição em </a:t>
            </a:r>
            <a:r>
              <a:rPr lang="pt-BR" sz="2000" dirty="0" smtClean="0"/>
              <a:t>02.04.14)</a:t>
            </a:r>
            <a:endParaRPr lang="en-US" sz="2000" dirty="0"/>
          </a:p>
          <a:p>
            <a:pPr lvl="2"/>
            <a:r>
              <a:rPr lang="pt-BR" sz="2000" dirty="0"/>
              <a:t>Fundo de Investimento PAULISTA FIQ DE FIM </a:t>
            </a:r>
            <a:r>
              <a:rPr lang="pt-BR" sz="2000" dirty="0" smtClean="0"/>
              <a:t>CP</a:t>
            </a:r>
            <a:r>
              <a:rPr lang="en-US" sz="2000" dirty="0"/>
              <a:t> </a:t>
            </a:r>
            <a:r>
              <a:rPr lang="en-US" sz="2000" dirty="0" smtClean="0"/>
              <a:t>- </a:t>
            </a:r>
            <a:r>
              <a:rPr lang="pt-BR" sz="2000" dirty="0" smtClean="0"/>
              <a:t>Banco </a:t>
            </a:r>
            <a:r>
              <a:rPr lang="pt-BR" sz="2000" dirty="0"/>
              <a:t>BTG PACTUAL</a:t>
            </a:r>
            <a:endParaRPr lang="en-US" sz="2000" dirty="0"/>
          </a:p>
          <a:p>
            <a:pPr lvl="2"/>
            <a:r>
              <a:rPr lang="pt-BR" sz="2000" dirty="0"/>
              <a:t>Valor </a:t>
            </a:r>
            <a:r>
              <a:rPr lang="pt-BR" sz="2000" dirty="0" smtClean="0"/>
              <a:t>acumulado: </a:t>
            </a:r>
            <a:r>
              <a:rPr lang="pt-BR" sz="2000" b="1" dirty="0"/>
              <a:t>R$ </a:t>
            </a:r>
            <a:r>
              <a:rPr lang="pt-BR" sz="2000" b="1" dirty="0" smtClean="0"/>
              <a:t>57.801.860,78 – só participante e patronal</a:t>
            </a:r>
            <a:endParaRPr lang="en-US" sz="2000" b="1" dirty="0"/>
          </a:p>
          <a:p>
            <a:pPr lvl="2"/>
            <a:r>
              <a:rPr lang="pt-BR" sz="2000" dirty="0" smtClean="0"/>
              <a:t>Rentabilidade até março/14 (1 ano de atividade): </a:t>
            </a:r>
            <a:r>
              <a:rPr lang="pt-BR" sz="2000" b="1" dirty="0" smtClean="0"/>
              <a:t>9,48%</a:t>
            </a:r>
            <a:endParaRPr lang="en-US" sz="2000" b="1" dirty="0"/>
          </a:p>
          <a:p>
            <a:pPr fontAlgn="base"/>
            <a:r>
              <a:rPr lang="pt-BR" b="1" dirty="0"/>
              <a:t> </a:t>
            </a:r>
            <a:endParaRPr lang="en-US" sz="2800" dirty="0"/>
          </a:p>
        </p:txBody>
      </p:sp>
    </p:spTree>
    <p:extLst>
      <p:ext uri="{BB962C8B-B14F-4D97-AF65-F5344CB8AC3E}">
        <p14:creationId xmlns:p14="http://schemas.microsoft.com/office/powerpoint/2010/main" val="226348259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1297A8C9-8EA8-442C-8843-1DFC11C799B5}" type="slidenum">
              <a:rPr lang="pt-BR" smtClean="0"/>
              <a:pPr/>
              <a:t>42</a:t>
            </a:fld>
            <a:endParaRPr lang="pt-BR" dirty="0"/>
          </a:p>
        </p:txBody>
      </p:sp>
      <p:sp>
        <p:nvSpPr>
          <p:cNvPr id="4" name="Título 1"/>
          <p:cNvSpPr txBox="1">
            <a:spLocks/>
          </p:cNvSpPr>
          <p:nvPr/>
        </p:nvSpPr>
        <p:spPr>
          <a:xfrm>
            <a:off x="1547664" y="764704"/>
            <a:ext cx="7344816" cy="3742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pt-BR" sz="2800" b="1" dirty="0" smtClean="0"/>
              <a:t>PRÓXIMAS AÇÕES</a:t>
            </a:r>
            <a:endParaRPr lang="pt-BR" sz="2800" b="1" dirty="0"/>
          </a:p>
        </p:txBody>
      </p:sp>
      <p:sp>
        <p:nvSpPr>
          <p:cNvPr id="5" name="Retângulo 4"/>
          <p:cNvSpPr/>
          <p:nvPr/>
        </p:nvSpPr>
        <p:spPr>
          <a:xfrm>
            <a:off x="339669" y="1484784"/>
            <a:ext cx="8424936" cy="5339923"/>
          </a:xfrm>
          <a:prstGeom prst="rect">
            <a:avLst/>
          </a:prstGeom>
        </p:spPr>
        <p:txBody>
          <a:bodyPr wrap="square">
            <a:spAutoFit/>
          </a:bodyPr>
          <a:lstStyle/>
          <a:p>
            <a:pPr marL="342900" lvl="0" indent="-342900" algn="just">
              <a:spcBef>
                <a:spcPts val="600"/>
              </a:spcBef>
              <a:spcAft>
                <a:spcPts val="600"/>
              </a:spcAft>
              <a:buFont typeface="Wingdings" panose="05000000000000000000" pitchFamily="2" charset="2"/>
              <a:buChar char="ü"/>
            </a:pPr>
            <a:r>
              <a:rPr lang="pt-BR" sz="2000" b="1" dirty="0"/>
              <a:t>Assinatura de termo aditivo ao Convênio de Adesão com a SP-PREVCOM por parte do Tribunal de Justiça, do Tribunal de Justiça Militar, do Tribunal de Contas do Estado, do Ministério Público e da Defensoria Pública, que permitirá a adesão de servidores vinculados ao RPPS admitidos no Estado a partir de 21 de janeiro de </a:t>
            </a:r>
            <a:r>
              <a:rPr lang="pt-BR" sz="2000" b="1" dirty="0" smtClean="0"/>
              <a:t>2011</a:t>
            </a:r>
            <a:endParaRPr lang="en-US" sz="2000" b="1" dirty="0"/>
          </a:p>
          <a:p>
            <a:pPr marL="342900" indent="-342900" algn="just">
              <a:spcBef>
                <a:spcPts val="600"/>
              </a:spcBef>
              <a:spcAft>
                <a:spcPts val="600"/>
              </a:spcAft>
              <a:buFont typeface="Wingdings" panose="05000000000000000000" pitchFamily="2" charset="2"/>
              <a:buChar char="ü"/>
            </a:pPr>
            <a:r>
              <a:rPr lang="pt-BR" sz="2000" b="1" dirty="0"/>
              <a:t> </a:t>
            </a:r>
            <a:r>
              <a:rPr lang="pt-BR" sz="2000" b="1" dirty="0" smtClean="0"/>
              <a:t>Aprovação </a:t>
            </a:r>
            <a:r>
              <a:rPr lang="pt-BR" sz="2000" b="1" dirty="0"/>
              <a:t>do termo acima referido pela </a:t>
            </a:r>
            <a:r>
              <a:rPr lang="pt-BR" sz="2000" b="1" dirty="0" err="1"/>
              <a:t>Previc</a:t>
            </a:r>
            <a:r>
              <a:rPr lang="pt-BR" sz="2000" b="1" dirty="0"/>
              <a:t> e publicação no Diário Oficial da </a:t>
            </a:r>
            <a:r>
              <a:rPr lang="pt-BR" sz="2000" b="1" dirty="0" smtClean="0"/>
              <a:t>União</a:t>
            </a:r>
            <a:endParaRPr lang="en-US" sz="2000" b="1" dirty="0"/>
          </a:p>
          <a:p>
            <a:pPr marL="342900" indent="-342900" algn="just">
              <a:spcBef>
                <a:spcPts val="600"/>
              </a:spcBef>
              <a:spcAft>
                <a:spcPts val="600"/>
              </a:spcAft>
              <a:buFont typeface="Wingdings" panose="05000000000000000000" pitchFamily="2" charset="2"/>
              <a:buChar char="ü"/>
            </a:pPr>
            <a:r>
              <a:rPr lang="pt-BR" sz="2000" b="1" dirty="0"/>
              <a:t> </a:t>
            </a:r>
            <a:r>
              <a:rPr lang="pt-BR" sz="2000" b="1" dirty="0" smtClean="0"/>
              <a:t>Implantação </a:t>
            </a:r>
            <a:r>
              <a:rPr lang="pt-BR" sz="2000" b="1" dirty="0"/>
              <a:t>dos Comitês Gestores de </a:t>
            </a:r>
            <a:r>
              <a:rPr lang="pt-BR" sz="2000" b="1" dirty="0" smtClean="0"/>
              <a:t>Planos</a:t>
            </a:r>
            <a:endParaRPr lang="en-US" sz="2000" b="1" dirty="0"/>
          </a:p>
          <a:p>
            <a:pPr marL="342900" indent="-342900" algn="just">
              <a:spcBef>
                <a:spcPts val="600"/>
              </a:spcBef>
              <a:spcAft>
                <a:spcPts val="600"/>
              </a:spcAft>
              <a:buFont typeface="Wingdings" panose="05000000000000000000" pitchFamily="2" charset="2"/>
              <a:buChar char="ü"/>
            </a:pPr>
            <a:r>
              <a:rPr lang="pt-BR" sz="2000" b="1" dirty="0"/>
              <a:t> </a:t>
            </a:r>
            <a:r>
              <a:rPr lang="pt-BR" sz="2000" b="1" dirty="0" smtClean="0"/>
              <a:t>Implantação </a:t>
            </a:r>
            <a:r>
              <a:rPr lang="pt-BR" sz="2000" b="1" dirty="0"/>
              <a:t>do Conselho </a:t>
            </a:r>
            <a:r>
              <a:rPr lang="pt-BR" sz="2000" b="1" dirty="0" smtClean="0"/>
              <a:t>Consultivo</a:t>
            </a:r>
            <a:endParaRPr lang="en-US" sz="2000" b="1" dirty="0"/>
          </a:p>
          <a:p>
            <a:pPr marL="342900" indent="-342900" algn="just">
              <a:spcBef>
                <a:spcPts val="600"/>
              </a:spcBef>
              <a:spcAft>
                <a:spcPts val="600"/>
              </a:spcAft>
              <a:buFont typeface="Wingdings" panose="05000000000000000000" pitchFamily="2" charset="2"/>
              <a:buChar char="ü"/>
            </a:pPr>
            <a:r>
              <a:rPr lang="pt-BR" sz="2000" b="1" dirty="0"/>
              <a:t> </a:t>
            </a:r>
            <a:r>
              <a:rPr lang="pt-BR" sz="2000" b="1" dirty="0" smtClean="0"/>
              <a:t>Constituição da Comissão de Ética</a:t>
            </a:r>
            <a:endParaRPr lang="en-US" sz="2000" b="1" dirty="0"/>
          </a:p>
          <a:p>
            <a:pPr marL="342900" indent="-342900" algn="just">
              <a:spcBef>
                <a:spcPts val="600"/>
              </a:spcBef>
              <a:spcAft>
                <a:spcPts val="600"/>
              </a:spcAft>
              <a:buFont typeface="Wingdings" panose="05000000000000000000" pitchFamily="2" charset="2"/>
              <a:buChar char="ü"/>
            </a:pPr>
            <a:r>
              <a:rPr lang="pt-BR" sz="2000" b="1" dirty="0"/>
              <a:t> </a:t>
            </a:r>
            <a:r>
              <a:rPr lang="pt-BR" sz="2000" b="1" dirty="0" smtClean="0"/>
              <a:t>Certificação </a:t>
            </a:r>
            <a:r>
              <a:rPr lang="pt-BR" sz="2000" b="1" dirty="0"/>
              <a:t>dos Conselheiros empossados em abril de </a:t>
            </a:r>
            <a:r>
              <a:rPr lang="pt-BR" sz="2000" b="1" dirty="0" smtClean="0"/>
              <a:t>2014</a:t>
            </a:r>
            <a:endParaRPr lang="en-US" sz="2000" b="1" dirty="0"/>
          </a:p>
          <a:p>
            <a:pPr marL="342900" indent="-342900" algn="just">
              <a:spcBef>
                <a:spcPts val="600"/>
              </a:spcBef>
              <a:spcAft>
                <a:spcPts val="600"/>
              </a:spcAft>
              <a:buFont typeface="Wingdings" panose="05000000000000000000" pitchFamily="2" charset="2"/>
              <a:buChar char="ü"/>
            </a:pPr>
            <a:r>
              <a:rPr lang="pt-BR" sz="2000" b="1" dirty="0"/>
              <a:t> </a:t>
            </a:r>
            <a:r>
              <a:rPr lang="pt-BR" sz="2000" b="1" dirty="0" smtClean="0"/>
              <a:t>Início </a:t>
            </a:r>
            <a:r>
              <a:rPr lang="pt-BR" sz="2000" b="1" dirty="0"/>
              <a:t>do Programa de Educação Financeira e </a:t>
            </a:r>
            <a:r>
              <a:rPr lang="pt-BR" sz="2000" b="1" dirty="0" smtClean="0"/>
              <a:t>Previdenciária</a:t>
            </a:r>
            <a:endParaRPr lang="en-US" sz="2000" b="1" dirty="0"/>
          </a:p>
          <a:p>
            <a:r>
              <a:rPr lang="pt-BR" dirty="0"/>
              <a:t> </a:t>
            </a:r>
            <a:endParaRPr lang="en-US" dirty="0"/>
          </a:p>
          <a:p>
            <a:r>
              <a:rPr lang="pt-BR" dirty="0"/>
              <a:t>  </a:t>
            </a:r>
            <a:endParaRPr lang="en-US" dirty="0"/>
          </a:p>
        </p:txBody>
      </p:sp>
    </p:spTree>
    <p:extLst>
      <p:ext uri="{BB962C8B-B14F-4D97-AF65-F5344CB8AC3E}">
        <p14:creationId xmlns:p14="http://schemas.microsoft.com/office/powerpoint/2010/main" val="427138665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1297A8C9-8EA8-442C-8843-1DFC11C799B5}" type="slidenum">
              <a:rPr lang="pt-BR" smtClean="0"/>
              <a:pPr/>
              <a:t>43</a:t>
            </a:fld>
            <a:endParaRPr lang="pt-BR" dirty="0"/>
          </a:p>
        </p:txBody>
      </p:sp>
      <p:sp>
        <p:nvSpPr>
          <p:cNvPr id="4" name="Título 1"/>
          <p:cNvSpPr txBox="1">
            <a:spLocks/>
          </p:cNvSpPr>
          <p:nvPr/>
        </p:nvSpPr>
        <p:spPr>
          <a:xfrm>
            <a:off x="1547664" y="764704"/>
            <a:ext cx="7344816" cy="3742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pt-BR" sz="2800" b="1" dirty="0" smtClean="0"/>
              <a:t>METAS PARA OS PRÓXIMOS 5 ANOS</a:t>
            </a:r>
            <a:endParaRPr lang="pt-BR" sz="2800" b="1" dirty="0"/>
          </a:p>
        </p:txBody>
      </p:sp>
      <p:sp>
        <p:nvSpPr>
          <p:cNvPr id="5" name="Retângulo 4"/>
          <p:cNvSpPr/>
          <p:nvPr/>
        </p:nvSpPr>
        <p:spPr>
          <a:xfrm>
            <a:off x="339669" y="1484784"/>
            <a:ext cx="8424936" cy="4801314"/>
          </a:xfrm>
          <a:prstGeom prst="rect">
            <a:avLst/>
          </a:prstGeom>
        </p:spPr>
        <p:txBody>
          <a:bodyPr wrap="square">
            <a:spAutoFit/>
          </a:bodyPr>
          <a:lstStyle/>
          <a:p>
            <a:pPr marL="457200" indent="-457200" algn="just">
              <a:lnSpc>
                <a:spcPct val="150000"/>
              </a:lnSpc>
              <a:buFont typeface="+mj-lt"/>
              <a:buAutoNum type="arabicPeriod"/>
            </a:pPr>
            <a:r>
              <a:rPr lang="pt-BR" sz="2000" b="1" dirty="0" smtClean="0"/>
              <a:t>Alcançar </a:t>
            </a:r>
            <a:r>
              <a:rPr lang="pt-BR" sz="2000" b="1" dirty="0"/>
              <a:t>a adesão de todos os potenciais </a:t>
            </a:r>
            <a:r>
              <a:rPr lang="pt-BR" sz="2000" b="1" dirty="0" smtClean="0"/>
              <a:t>participantes</a:t>
            </a:r>
            <a:endParaRPr lang="en-US" sz="2000" b="1" dirty="0"/>
          </a:p>
          <a:p>
            <a:pPr marL="457200" indent="-457200" algn="just">
              <a:lnSpc>
                <a:spcPct val="150000"/>
              </a:lnSpc>
              <a:buFont typeface="+mj-lt"/>
              <a:buAutoNum type="arabicPeriod"/>
            </a:pPr>
            <a:r>
              <a:rPr lang="pt-BR" sz="2000" b="1" dirty="0" smtClean="0"/>
              <a:t>Não </a:t>
            </a:r>
            <a:r>
              <a:rPr lang="pt-BR" sz="2000" b="1" dirty="0"/>
              <a:t>depender dos recursos do </a:t>
            </a:r>
            <a:r>
              <a:rPr lang="pt-BR" sz="2000" b="1" dirty="0" smtClean="0"/>
              <a:t>Estado</a:t>
            </a:r>
            <a:endParaRPr lang="en-US" sz="2000" b="1" dirty="0"/>
          </a:p>
          <a:p>
            <a:pPr marL="457200" indent="-457200" algn="just">
              <a:lnSpc>
                <a:spcPct val="150000"/>
              </a:lnSpc>
              <a:buFont typeface="+mj-lt"/>
              <a:buAutoNum type="arabicPeriod"/>
            </a:pPr>
            <a:r>
              <a:rPr lang="pt-BR" sz="2000" b="1" dirty="0" smtClean="0"/>
              <a:t>Gerir </a:t>
            </a:r>
            <a:r>
              <a:rPr lang="pt-BR" sz="2000" b="1" dirty="0"/>
              <a:t>a previdência complementar das empresas com capacidade para sustentar seus próprios </a:t>
            </a:r>
            <a:r>
              <a:rPr lang="pt-BR" sz="2000" b="1" dirty="0" smtClean="0"/>
              <a:t>planos</a:t>
            </a:r>
            <a:endParaRPr lang="en-US" sz="2000" b="1" dirty="0"/>
          </a:p>
          <a:p>
            <a:pPr marL="457200" indent="-457200" algn="just">
              <a:lnSpc>
                <a:spcPct val="150000"/>
              </a:lnSpc>
              <a:buFont typeface="+mj-lt"/>
              <a:buAutoNum type="arabicPeriod"/>
            </a:pPr>
            <a:r>
              <a:rPr lang="pt-BR" sz="2000" b="1" dirty="0" smtClean="0"/>
              <a:t>Permitir </a:t>
            </a:r>
            <a:r>
              <a:rPr lang="pt-BR" sz="2000" b="1" dirty="0"/>
              <a:t>aportes dos servidores do RPPS (e dos seus </a:t>
            </a:r>
            <a:r>
              <a:rPr lang="pt-BR" sz="2000" b="1" dirty="0" smtClean="0"/>
              <a:t>familiares)</a:t>
            </a:r>
            <a:r>
              <a:rPr lang="en-US" sz="2000" b="1" dirty="0" smtClean="0"/>
              <a:t> </a:t>
            </a:r>
            <a:r>
              <a:rPr lang="pt-BR" sz="2000" b="1" dirty="0" smtClean="0"/>
              <a:t>em </a:t>
            </a:r>
            <a:r>
              <a:rPr lang="pt-BR" sz="2000" b="1" dirty="0"/>
              <a:t>planos </a:t>
            </a:r>
            <a:r>
              <a:rPr lang="pt-BR" sz="2000" b="1" dirty="0" smtClean="0"/>
              <a:t>tipo PGBL </a:t>
            </a:r>
          </a:p>
          <a:p>
            <a:pPr marL="457200" indent="-457200" algn="just">
              <a:lnSpc>
                <a:spcPct val="150000"/>
              </a:lnSpc>
              <a:buFont typeface="+mj-lt"/>
              <a:buAutoNum type="arabicPeriod"/>
            </a:pPr>
            <a:r>
              <a:rPr lang="pt-BR" sz="2000" b="1" dirty="0" smtClean="0"/>
              <a:t>Intensificar </a:t>
            </a:r>
            <a:r>
              <a:rPr lang="pt-BR" sz="2000" b="1" dirty="0"/>
              <a:t>a campanha de adesão de municípios </a:t>
            </a:r>
            <a:r>
              <a:rPr lang="pt-BR" sz="2000" b="1" dirty="0" smtClean="0"/>
              <a:t>paulistas</a:t>
            </a:r>
            <a:endParaRPr lang="en-US" sz="2000" b="1" dirty="0"/>
          </a:p>
          <a:p>
            <a:pPr marL="457200" indent="-457200" algn="just">
              <a:lnSpc>
                <a:spcPct val="150000"/>
              </a:lnSpc>
              <a:buFont typeface="+mj-lt"/>
              <a:buAutoNum type="arabicPeriod"/>
            </a:pPr>
            <a:r>
              <a:rPr lang="pt-BR" sz="2000" b="1" dirty="0" smtClean="0"/>
              <a:t>Administrar </a:t>
            </a:r>
            <a:r>
              <a:rPr lang="pt-BR" sz="2000" b="1" dirty="0"/>
              <a:t>a previdência complementar de outros </a:t>
            </a:r>
            <a:r>
              <a:rPr lang="pt-BR" sz="2000" b="1" dirty="0" smtClean="0"/>
              <a:t>entes</a:t>
            </a:r>
            <a:endParaRPr lang="en-US" sz="2000" b="1" dirty="0"/>
          </a:p>
          <a:p>
            <a:pPr marL="457200" indent="-457200" algn="just">
              <a:lnSpc>
                <a:spcPct val="150000"/>
              </a:lnSpc>
              <a:buFont typeface="+mj-lt"/>
              <a:buAutoNum type="arabicPeriod"/>
            </a:pPr>
            <a:r>
              <a:rPr lang="pt-BR" sz="2000" b="1" dirty="0" smtClean="0"/>
              <a:t>Direcionar </a:t>
            </a:r>
            <a:r>
              <a:rPr lang="pt-BR" sz="2000" b="1" dirty="0"/>
              <a:t>investimentos em projetos </a:t>
            </a:r>
            <a:r>
              <a:rPr lang="pt-BR" sz="2000" b="1" dirty="0" smtClean="0"/>
              <a:t>de infraestrutura</a:t>
            </a:r>
            <a:endParaRPr lang="en-US" sz="2000" b="1" dirty="0"/>
          </a:p>
          <a:p>
            <a:r>
              <a:rPr lang="pt-BR" dirty="0"/>
              <a:t> </a:t>
            </a:r>
            <a:endParaRPr lang="en-US" dirty="0"/>
          </a:p>
          <a:p>
            <a:r>
              <a:rPr lang="pt-BR" dirty="0"/>
              <a:t>  </a:t>
            </a:r>
            <a:endParaRPr lang="en-US" dirty="0"/>
          </a:p>
        </p:txBody>
      </p:sp>
    </p:spTree>
    <p:extLst>
      <p:ext uri="{BB962C8B-B14F-4D97-AF65-F5344CB8AC3E}">
        <p14:creationId xmlns:p14="http://schemas.microsoft.com/office/powerpoint/2010/main" val="181414673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1297A8C9-8EA8-442C-8843-1DFC11C799B5}" type="slidenum">
              <a:rPr lang="pt-BR" smtClean="0"/>
              <a:pPr/>
              <a:t>44</a:t>
            </a:fld>
            <a:endParaRPr lang="pt-BR" dirty="0"/>
          </a:p>
        </p:txBody>
      </p:sp>
      <p:sp>
        <p:nvSpPr>
          <p:cNvPr id="4" name="Título 1"/>
          <p:cNvSpPr txBox="1">
            <a:spLocks/>
          </p:cNvSpPr>
          <p:nvPr/>
        </p:nvSpPr>
        <p:spPr>
          <a:xfrm>
            <a:off x="1547664" y="764704"/>
            <a:ext cx="7344816" cy="3742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pt-BR" sz="2800" b="1" dirty="0" smtClean="0"/>
              <a:t>PRIMEIROS PASSOS</a:t>
            </a:r>
            <a:endParaRPr lang="pt-BR" sz="2800" b="1" dirty="0"/>
          </a:p>
        </p:txBody>
      </p:sp>
      <p:sp>
        <p:nvSpPr>
          <p:cNvPr id="5" name="Retângulo 4"/>
          <p:cNvSpPr/>
          <p:nvPr/>
        </p:nvSpPr>
        <p:spPr>
          <a:xfrm>
            <a:off x="0" y="0"/>
            <a:ext cx="9144000" cy="6858000"/>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6" name="Picture 1" descr="Inline imag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70798" y="1772816"/>
            <a:ext cx="3401870" cy="2721496"/>
          </a:xfrm>
          <a:prstGeom prst="rect">
            <a:avLst/>
          </a:prstGeom>
          <a:noFill/>
          <a:extLst>
            <a:ext uri="{909E8E84-426E-40DD-AFC4-6F175D3DCCD1}">
              <a14:hiddenFill xmlns:a14="http://schemas.microsoft.com/office/drawing/2010/main">
                <a:solidFill>
                  <a:srgbClr val="FFFFFF"/>
                </a:solidFill>
              </a14:hiddenFill>
            </a:ext>
          </a:extLst>
        </p:spPr>
      </p:pic>
      <p:sp>
        <p:nvSpPr>
          <p:cNvPr id="7" name="CaixaDeTexto 20"/>
          <p:cNvSpPr txBox="1">
            <a:spLocks noChangeArrowheads="1"/>
          </p:cNvSpPr>
          <p:nvPr/>
        </p:nvSpPr>
        <p:spPr bwMode="auto">
          <a:xfrm>
            <a:off x="35496" y="4556165"/>
            <a:ext cx="9144000" cy="2185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5" rIns="91431" bIns="45715">
            <a:spAutoFit/>
          </a:bodyPr>
          <a:lstStyle>
            <a:defPPr>
              <a:defRPr lang="en-US"/>
            </a:defPPr>
            <a:lvl1pPr algn="r" rtl="0" eaLnBrk="0" fontAlgn="base" hangingPunct="0">
              <a:spcBef>
                <a:spcPct val="0"/>
              </a:spcBef>
              <a:spcAft>
                <a:spcPct val="0"/>
              </a:spcAft>
              <a:defRPr sz="2000" b="1" kern="1200">
                <a:solidFill>
                  <a:srgbClr val="000099"/>
                </a:solidFill>
                <a:latin typeface="Times New Roman" pitchFamily="18" charset="0"/>
                <a:ea typeface="MS PGothic" pitchFamily="34" charset="-128"/>
                <a:cs typeface="+mn-cs"/>
              </a:defRPr>
            </a:lvl1pPr>
            <a:lvl2pPr marL="457200" algn="r" rtl="0" eaLnBrk="0" fontAlgn="base" hangingPunct="0">
              <a:spcBef>
                <a:spcPct val="0"/>
              </a:spcBef>
              <a:spcAft>
                <a:spcPct val="0"/>
              </a:spcAft>
              <a:defRPr sz="2000" b="1" kern="1200">
                <a:solidFill>
                  <a:srgbClr val="000099"/>
                </a:solidFill>
                <a:latin typeface="Times New Roman" pitchFamily="18" charset="0"/>
                <a:ea typeface="MS PGothic" pitchFamily="34" charset="-128"/>
                <a:cs typeface="+mn-cs"/>
              </a:defRPr>
            </a:lvl2pPr>
            <a:lvl3pPr marL="914400" algn="r" rtl="0" eaLnBrk="0" fontAlgn="base" hangingPunct="0">
              <a:spcBef>
                <a:spcPct val="0"/>
              </a:spcBef>
              <a:spcAft>
                <a:spcPct val="0"/>
              </a:spcAft>
              <a:defRPr sz="2000" b="1" kern="1200">
                <a:solidFill>
                  <a:srgbClr val="000099"/>
                </a:solidFill>
                <a:latin typeface="Times New Roman" pitchFamily="18" charset="0"/>
                <a:ea typeface="MS PGothic" pitchFamily="34" charset="-128"/>
                <a:cs typeface="+mn-cs"/>
              </a:defRPr>
            </a:lvl3pPr>
            <a:lvl4pPr marL="1371600" algn="r" rtl="0" eaLnBrk="0" fontAlgn="base" hangingPunct="0">
              <a:spcBef>
                <a:spcPct val="0"/>
              </a:spcBef>
              <a:spcAft>
                <a:spcPct val="0"/>
              </a:spcAft>
              <a:defRPr sz="2000" b="1" kern="1200">
                <a:solidFill>
                  <a:srgbClr val="000099"/>
                </a:solidFill>
                <a:latin typeface="Times New Roman" pitchFamily="18" charset="0"/>
                <a:ea typeface="MS PGothic" pitchFamily="34" charset="-128"/>
                <a:cs typeface="+mn-cs"/>
              </a:defRPr>
            </a:lvl4pPr>
            <a:lvl5pPr marL="1828800" algn="r" rtl="0" eaLnBrk="0" fontAlgn="base" hangingPunct="0">
              <a:spcBef>
                <a:spcPct val="0"/>
              </a:spcBef>
              <a:spcAft>
                <a:spcPct val="0"/>
              </a:spcAft>
              <a:defRPr sz="2000" b="1" kern="1200">
                <a:solidFill>
                  <a:srgbClr val="000099"/>
                </a:solidFill>
                <a:latin typeface="Times New Roman" pitchFamily="18" charset="0"/>
                <a:ea typeface="MS PGothic" pitchFamily="34" charset="-128"/>
                <a:cs typeface="+mn-cs"/>
              </a:defRPr>
            </a:lvl5pPr>
            <a:lvl6pPr marL="2286000" algn="l" defTabSz="914400" rtl="0" eaLnBrk="1" latinLnBrk="0" hangingPunct="1">
              <a:defRPr sz="2000" b="1" kern="1200">
                <a:solidFill>
                  <a:srgbClr val="000099"/>
                </a:solidFill>
                <a:latin typeface="Times New Roman" pitchFamily="18" charset="0"/>
                <a:ea typeface="MS PGothic" pitchFamily="34" charset="-128"/>
                <a:cs typeface="+mn-cs"/>
              </a:defRPr>
            </a:lvl6pPr>
            <a:lvl7pPr marL="2743200" algn="l" defTabSz="914400" rtl="0" eaLnBrk="1" latinLnBrk="0" hangingPunct="1">
              <a:defRPr sz="2000" b="1" kern="1200">
                <a:solidFill>
                  <a:srgbClr val="000099"/>
                </a:solidFill>
                <a:latin typeface="Times New Roman" pitchFamily="18" charset="0"/>
                <a:ea typeface="MS PGothic" pitchFamily="34" charset="-128"/>
                <a:cs typeface="+mn-cs"/>
              </a:defRPr>
            </a:lvl7pPr>
            <a:lvl8pPr marL="3200400" algn="l" defTabSz="914400" rtl="0" eaLnBrk="1" latinLnBrk="0" hangingPunct="1">
              <a:defRPr sz="2000" b="1" kern="1200">
                <a:solidFill>
                  <a:srgbClr val="000099"/>
                </a:solidFill>
                <a:latin typeface="Times New Roman" pitchFamily="18" charset="0"/>
                <a:ea typeface="MS PGothic" pitchFamily="34" charset="-128"/>
                <a:cs typeface="+mn-cs"/>
              </a:defRPr>
            </a:lvl8pPr>
            <a:lvl9pPr marL="3657600" algn="l" defTabSz="914400" rtl="0" eaLnBrk="1" latinLnBrk="0" hangingPunct="1">
              <a:defRPr sz="2000" b="1" kern="1200">
                <a:solidFill>
                  <a:srgbClr val="000099"/>
                </a:solidFill>
                <a:latin typeface="Times New Roman" pitchFamily="18" charset="0"/>
                <a:ea typeface="MS PGothic" pitchFamily="34" charset="-128"/>
                <a:cs typeface="+mn-cs"/>
              </a:defRPr>
            </a:lvl9pPr>
          </a:lstStyle>
          <a:p>
            <a:pPr algn="ctr">
              <a:lnSpc>
                <a:spcPct val="150000"/>
              </a:lnSpc>
            </a:pPr>
            <a:r>
              <a:rPr lang="pt-BR" sz="2400" dirty="0">
                <a:solidFill>
                  <a:schemeClr val="tx1"/>
                </a:solidFill>
                <a:latin typeface="Calibri" pitchFamily="34" charset="0"/>
              </a:rPr>
              <a:t>www.spprevcom.sp.gov.br</a:t>
            </a:r>
          </a:p>
          <a:p>
            <a:pPr algn="ctr">
              <a:lnSpc>
                <a:spcPct val="150000"/>
              </a:lnSpc>
            </a:pPr>
            <a:r>
              <a:rPr lang="pt-BR" sz="2400" dirty="0">
                <a:solidFill>
                  <a:schemeClr val="tx1"/>
                </a:solidFill>
                <a:latin typeface="Calibri" pitchFamily="34" charset="0"/>
              </a:rPr>
              <a:t>www.twitter.com/spprevcom</a:t>
            </a:r>
          </a:p>
          <a:p>
            <a:pPr algn="ctr">
              <a:lnSpc>
                <a:spcPct val="150000"/>
              </a:lnSpc>
            </a:pPr>
            <a:r>
              <a:rPr lang="pt-BR" sz="2400" dirty="0">
                <a:solidFill>
                  <a:schemeClr val="tx1"/>
                </a:solidFill>
                <a:latin typeface="Calibri" pitchFamily="34" charset="0"/>
              </a:rPr>
              <a:t>www.facebook.com/spprevcom</a:t>
            </a:r>
          </a:p>
          <a:p>
            <a:pPr algn="ctr"/>
            <a:endParaRPr lang="pt-BR" sz="2800" dirty="0">
              <a:solidFill>
                <a:schemeClr val="bg1"/>
              </a:solidFill>
              <a:latin typeface="Calibri" pitchFamily="34" charset="0"/>
            </a:endParaRPr>
          </a:p>
        </p:txBody>
      </p:sp>
      <p:sp>
        <p:nvSpPr>
          <p:cNvPr id="8" name="CaixaDeTexto 20"/>
          <p:cNvSpPr txBox="1">
            <a:spLocks noChangeArrowheads="1"/>
          </p:cNvSpPr>
          <p:nvPr/>
        </p:nvSpPr>
        <p:spPr bwMode="auto">
          <a:xfrm>
            <a:off x="35496" y="188640"/>
            <a:ext cx="9144000" cy="2600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5" rIns="91431" bIns="45715">
            <a:spAutoFit/>
          </a:bodyPr>
          <a:lstStyle>
            <a:defPPr>
              <a:defRPr lang="en-US"/>
            </a:defPPr>
            <a:lvl1pPr algn="r" rtl="0" eaLnBrk="0" fontAlgn="base" hangingPunct="0">
              <a:spcBef>
                <a:spcPct val="0"/>
              </a:spcBef>
              <a:spcAft>
                <a:spcPct val="0"/>
              </a:spcAft>
              <a:defRPr sz="2000" b="1" kern="1200">
                <a:solidFill>
                  <a:srgbClr val="000099"/>
                </a:solidFill>
                <a:latin typeface="Times New Roman" pitchFamily="18" charset="0"/>
                <a:ea typeface="MS PGothic" pitchFamily="34" charset="-128"/>
                <a:cs typeface="+mn-cs"/>
              </a:defRPr>
            </a:lvl1pPr>
            <a:lvl2pPr marL="457200" algn="r" rtl="0" eaLnBrk="0" fontAlgn="base" hangingPunct="0">
              <a:spcBef>
                <a:spcPct val="0"/>
              </a:spcBef>
              <a:spcAft>
                <a:spcPct val="0"/>
              </a:spcAft>
              <a:defRPr sz="2000" b="1" kern="1200">
                <a:solidFill>
                  <a:srgbClr val="000099"/>
                </a:solidFill>
                <a:latin typeface="Times New Roman" pitchFamily="18" charset="0"/>
                <a:ea typeface="MS PGothic" pitchFamily="34" charset="-128"/>
                <a:cs typeface="+mn-cs"/>
              </a:defRPr>
            </a:lvl2pPr>
            <a:lvl3pPr marL="914400" algn="r" rtl="0" eaLnBrk="0" fontAlgn="base" hangingPunct="0">
              <a:spcBef>
                <a:spcPct val="0"/>
              </a:spcBef>
              <a:spcAft>
                <a:spcPct val="0"/>
              </a:spcAft>
              <a:defRPr sz="2000" b="1" kern="1200">
                <a:solidFill>
                  <a:srgbClr val="000099"/>
                </a:solidFill>
                <a:latin typeface="Times New Roman" pitchFamily="18" charset="0"/>
                <a:ea typeface="MS PGothic" pitchFamily="34" charset="-128"/>
                <a:cs typeface="+mn-cs"/>
              </a:defRPr>
            </a:lvl3pPr>
            <a:lvl4pPr marL="1371600" algn="r" rtl="0" eaLnBrk="0" fontAlgn="base" hangingPunct="0">
              <a:spcBef>
                <a:spcPct val="0"/>
              </a:spcBef>
              <a:spcAft>
                <a:spcPct val="0"/>
              </a:spcAft>
              <a:defRPr sz="2000" b="1" kern="1200">
                <a:solidFill>
                  <a:srgbClr val="000099"/>
                </a:solidFill>
                <a:latin typeface="Times New Roman" pitchFamily="18" charset="0"/>
                <a:ea typeface="MS PGothic" pitchFamily="34" charset="-128"/>
                <a:cs typeface="+mn-cs"/>
              </a:defRPr>
            </a:lvl4pPr>
            <a:lvl5pPr marL="1828800" algn="r" rtl="0" eaLnBrk="0" fontAlgn="base" hangingPunct="0">
              <a:spcBef>
                <a:spcPct val="0"/>
              </a:spcBef>
              <a:spcAft>
                <a:spcPct val="0"/>
              </a:spcAft>
              <a:defRPr sz="2000" b="1" kern="1200">
                <a:solidFill>
                  <a:srgbClr val="000099"/>
                </a:solidFill>
                <a:latin typeface="Times New Roman" pitchFamily="18" charset="0"/>
                <a:ea typeface="MS PGothic" pitchFamily="34" charset="-128"/>
                <a:cs typeface="+mn-cs"/>
              </a:defRPr>
            </a:lvl5pPr>
            <a:lvl6pPr marL="2286000" algn="l" defTabSz="914400" rtl="0" eaLnBrk="1" latinLnBrk="0" hangingPunct="1">
              <a:defRPr sz="2000" b="1" kern="1200">
                <a:solidFill>
                  <a:srgbClr val="000099"/>
                </a:solidFill>
                <a:latin typeface="Times New Roman" pitchFamily="18" charset="0"/>
                <a:ea typeface="MS PGothic" pitchFamily="34" charset="-128"/>
                <a:cs typeface="+mn-cs"/>
              </a:defRPr>
            </a:lvl6pPr>
            <a:lvl7pPr marL="2743200" algn="l" defTabSz="914400" rtl="0" eaLnBrk="1" latinLnBrk="0" hangingPunct="1">
              <a:defRPr sz="2000" b="1" kern="1200">
                <a:solidFill>
                  <a:srgbClr val="000099"/>
                </a:solidFill>
                <a:latin typeface="Times New Roman" pitchFamily="18" charset="0"/>
                <a:ea typeface="MS PGothic" pitchFamily="34" charset="-128"/>
                <a:cs typeface="+mn-cs"/>
              </a:defRPr>
            </a:lvl7pPr>
            <a:lvl8pPr marL="3200400" algn="l" defTabSz="914400" rtl="0" eaLnBrk="1" latinLnBrk="0" hangingPunct="1">
              <a:defRPr sz="2000" b="1" kern="1200">
                <a:solidFill>
                  <a:srgbClr val="000099"/>
                </a:solidFill>
                <a:latin typeface="Times New Roman" pitchFamily="18" charset="0"/>
                <a:ea typeface="MS PGothic" pitchFamily="34" charset="-128"/>
                <a:cs typeface="+mn-cs"/>
              </a:defRPr>
            </a:lvl8pPr>
            <a:lvl9pPr marL="3657600" algn="l" defTabSz="914400" rtl="0" eaLnBrk="1" latinLnBrk="0" hangingPunct="1">
              <a:defRPr sz="2000" b="1" kern="1200">
                <a:solidFill>
                  <a:srgbClr val="000099"/>
                </a:solidFill>
                <a:latin typeface="Times New Roman" pitchFamily="18" charset="0"/>
                <a:ea typeface="MS PGothic" pitchFamily="34" charset="-128"/>
                <a:cs typeface="+mn-cs"/>
              </a:defRPr>
            </a:lvl9pPr>
          </a:lstStyle>
          <a:p>
            <a:pPr algn="ctr">
              <a:lnSpc>
                <a:spcPct val="150000"/>
              </a:lnSpc>
            </a:pPr>
            <a:r>
              <a:rPr lang="pt-BR" sz="6600" dirty="0" smtClean="0">
                <a:solidFill>
                  <a:schemeClr val="tx1"/>
                </a:solidFill>
                <a:latin typeface="Calibri" pitchFamily="34" charset="0"/>
              </a:rPr>
              <a:t>OBRIGADO!</a:t>
            </a:r>
          </a:p>
          <a:p>
            <a:pPr algn="ctr">
              <a:lnSpc>
                <a:spcPct val="150000"/>
              </a:lnSpc>
            </a:pPr>
            <a:endParaRPr lang="pt-BR" sz="2400" dirty="0">
              <a:solidFill>
                <a:schemeClr val="tx1"/>
              </a:solidFill>
              <a:latin typeface="Calibri" pitchFamily="34" charset="0"/>
            </a:endParaRPr>
          </a:p>
          <a:p>
            <a:pPr algn="ctr"/>
            <a:endParaRPr lang="pt-BR" sz="2800" dirty="0">
              <a:solidFill>
                <a:schemeClr val="bg1"/>
              </a:solidFill>
              <a:latin typeface="Calibri" pitchFamily="34" charset="0"/>
            </a:endParaRPr>
          </a:p>
        </p:txBody>
      </p:sp>
    </p:spTree>
    <p:extLst>
      <p:ext uri="{BB962C8B-B14F-4D97-AF65-F5344CB8AC3E}">
        <p14:creationId xmlns:p14="http://schemas.microsoft.com/office/powerpoint/2010/main" val="102108338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PDF Complete Special Edition"/>
          <p:cNvPicPr>
            <a:picLocks noChangeAspect="1"/>
          </p:cNvPicPr>
          <p:nvPr/>
        </p:nvPicPr>
        <p:blipFill rotWithShape="1">
          <a:blip r:embed="rId2">
            <a:extLst>
              <a:ext uri="{28A0092B-C50C-407E-A947-70E740481C1C}">
                <a14:useLocalDpi xmlns:a14="http://schemas.microsoft.com/office/drawing/2010/main" val="0"/>
              </a:ext>
            </a:extLst>
          </a:blip>
          <a:srcRect l="7209" t="15657" r="36666" b="19155"/>
          <a:stretch/>
        </p:blipFill>
        <p:spPr>
          <a:xfrm>
            <a:off x="228600" y="759348"/>
            <a:ext cx="8663880" cy="5405956"/>
          </a:xfrm>
          <a:prstGeom prst="rect">
            <a:avLst/>
          </a:prstGeom>
        </p:spPr>
      </p:pic>
      <p:sp>
        <p:nvSpPr>
          <p:cNvPr id="53" name="Elipse 52"/>
          <p:cNvSpPr/>
          <p:nvPr/>
        </p:nvSpPr>
        <p:spPr>
          <a:xfrm>
            <a:off x="4136083" y="1966041"/>
            <a:ext cx="848914" cy="59886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2" name="Elipse 61"/>
          <p:cNvSpPr/>
          <p:nvPr/>
        </p:nvSpPr>
        <p:spPr>
          <a:xfrm>
            <a:off x="3707904" y="5682821"/>
            <a:ext cx="708164" cy="50503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8" name="Elipse 27"/>
          <p:cNvSpPr/>
          <p:nvPr/>
        </p:nvSpPr>
        <p:spPr>
          <a:xfrm>
            <a:off x="3719820" y="3789206"/>
            <a:ext cx="708164" cy="50503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1" name="Elipse 30"/>
          <p:cNvSpPr/>
          <p:nvPr/>
        </p:nvSpPr>
        <p:spPr>
          <a:xfrm>
            <a:off x="3719820" y="4772841"/>
            <a:ext cx="708164" cy="50503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6" name="Elipse 35"/>
          <p:cNvSpPr/>
          <p:nvPr/>
        </p:nvSpPr>
        <p:spPr>
          <a:xfrm>
            <a:off x="7217078" y="2060848"/>
            <a:ext cx="739298" cy="32089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0" name="Elipse 39"/>
          <p:cNvSpPr/>
          <p:nvPr/>
        </p:nvSpPr>
        <p:spPr>
          <a:xfrm>
            <a:off x="7217078" y="4864912"/>
            <a:ext cx="739298" cy="32089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1" name="Elipse 40"/>
          <p:cNvSpPr/>
          <p:nvPr/>
        </p:nvSpPr>
        <p:spPr>
          <a:xfrm>
            <a:off x="7217078" y="5807980"/>
            <a:ext cx="739298" cy="32089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2" name="Elipse 41"/>
          <p:cNvSpPr/>
          <p:nvPr/>
        </p:nvSpPr>
        <p:spPr>
          <a:xfrm>
            <a:off x="7216345" y="3914483"/>
            <a:ext cx="739298" cy="32089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Botão de ação: Voltar ou Anterior 1">
            <a:hlinkClick r:id="rId3" action="ppaction://hlinksldjump" highlightClick="1"/>
          </p:cNvPr>
          <p:cNvSpPr/>
          <p:nvPr/>
        </p:nvSpPr>
        <p:spPr>
          <a:xfrm>
            <a:off x="8316416" y="6453336"/>
            <a:ext cx="432048" cy="288032"/>
          </a:xfrm>
          <a:prstGeom prst="actionButtonBackPrevious">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21923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
          <p:cNvSpPr txBox="1">
            <a:spLocks/>
          </p:cNvSpPr>
          <p:nvPr/>
        </p:nvSpPr>
        <p:spPr>
          <a:xfrm>
            <a:off x="1547664" y="764704"/>
            <a:ext cx="7344816" cy="3742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pt-BR" sz="2800" b="1" dirty="0" smtClean="0"/>
              <a:t>A PREVIDÊNCIA DO SERVIDOR PÚBLICO</a:t>
            </a:r>
          </a:p>
        </p:txBody>
      </p:sp>
      <p:sp>
        <p:nvSpPr>
          <p:cNvPr id="31" name="Rectangle 4"/>
          <p:cNvSpPr>
            <a:spLocks noChangeArrowheads="1"/>
          </p:cNvSpPr>
          <p:nvPr/>
        </p:nvSpPr>
        <p:spPr bwMode="auto">
          <a:xfrm>
            <a:off x="175240" y="1477091"/>
            <a:ext cx="8717240"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indent="-457200" algn="just">
              <a:spcBef>
                <a:spcPts val="1200"/>
              </a:spcBef>
              <a:buSzPct val="150000"/>
              <a:buFont typeface="Wingdings" pitchFamily="2" charset="2"/>
              <a:buChar char="ü"/>
            </a:pPr>
            <a:r>
              <a:rPr lang="pt-BR" sz="2000" b="1" dirty="0" smtClean="0">
                <a:cs typeface="Arial" pitchFamily="34" charset="0"/>
              </a:rPr>
              <a:t>ATÉ AS EMENDAS CONTITUCIONAIS DE 1998 E 2003:</a:t>
            </a:r>
          </a:p>
          <a:p>
            <a:pPr marL="914400" lvl="1" indent="-457200" algn="just">
              <a:buSzPct val="150000"/>
              <a:buFont typeface="Wingdings" pitchFamily="2" charset="2"/>
              <a:buChar char="§"/>
            </a:pPr>
            <a:r>
              <a:rPr lang="pt-BR" dirty="0" smtClean="0">
                <a:cs typeface="Arial" pitchFamily="34" charset="0"/>
              </a:rPr>
              <a:t>Mudança de ativo para inativo na folha de pagamento</a:t>
            </a:r>
          </a:p>
          <a:p>
            <a:pPr marL="914400" lvl="1" indent="-457200" algn="just">
              <a:buSzPct val="150000"/>
              <a:buFont typeface="Wingdings" pitchFamily="2" charset="2"/>
              <a:buChar char="§"/>
            </a:pPr>
            <a:r>
              <a:rPr lang="pt-BR" dirty="0" smtClean="0">
                <a:cs typeface="Arial" pitchFamily="34" charset="0"/>
              </a:rPr>
              <a:t>Contribuição somente para pensão (6%)</a:t>
            </a:r>
          </a:p>
          <a:p>
            <a:pPr marL="914400" lvl="1" indent="-457200" algn="just">
              <a:buSzPct val="150000"/>
              <a:buFont typeface="Wingdings" pitchFamily="2" charset="2"/>
              <a:buChar char="§"/>
            </a:pPr>
            <a:r>
              <a:rPr lang="pt-BR" dirty="0" smtClean="0">
                <a:cs typeface="Arial" pitchFamily="34" charset="0"/>
              </a:rPr>
              <a:t>Regime de repartição simples sem capitalização</a:t>
            </a:r>
          </a:p>
          <a:p>
            <a:pPr marL="914400" lvl="1" indent="-457200" algn="just">
              <a:buSzPct val="150000"/>
              <a:buFont typeface="Wingdings" pitchFamily="2" charset="2"/>
              <a:buChar char="§"/>
            </a:pPr>
            <a:r>
              <a:rPr lang="pt-BR" dirty="0" smtClean="0">
                <a:cs typeface="Arial" pitchFamily="34" charset="0"/>
              </a:rPr>
              <a:t>Integralidade – último salário</a:t>
            </a:r>
          </a:p>
          <a:p>
            <a:pPr marL="914400" lvl="1" indent="-457200" algn="just">
              <a:buSzPct val="150000"/>
              <a:buFont typeface="Wingdings" pitchFamily="2" charset="2"/>
              <a:buChar char="§"/>
            </a:pPr>
            <a:r>
              <a:rPr lang="pt-BR" dirty="0" smtClean="0">
                <a:cs typeface="Arial" pitchFamily="34" charset="0"/>
              </a:rPr>
              <a:t>Paridade – entre ativos e inativos</a:t>
            </a:r>
          </a:p>
          <a:p>
            <a:pPr marL="914400" lvl="1" indent="-457200" algn="just">
              <a:buSzPct val="150000"/>
              <a:buFont typeface="Wingdings" pitchFamily="2" charset="2"/>
              <a:buChar char="§"/>
            </a:pPr>
            <a:r>
              <a:rPr lang="pt-BR" dirty="0" smtClean="0">
                <a:cs typeface="Arial" pitchFamily="34" charset="0"/>
              </a:rPr>
              <a:t>Benefícios vitalícios indevidos -  filhas solteiras/netos</a:t>
            </a:r>
          </a:p>
          <a:p>
            <a:pPr marL="457200" indent="-457200" algn="just">
              <a:spcBef>
                <a:spcPts val="1200"/>
              </a:spcBef>
              <a:buSzPct val="150000"/>
              <a:buFont typeface="Wingdings" pitchFamily="2" charset="2"/>
              <a:buChar char="ü"/>
            </a:pPr>
            <a:r>
              <a:rPr lang="pt-BR" sz="2000" b="1" dirty="0">
                <a:cs typeface="Arial" pitchFamily="34" charset="0"/>
              </a:rPr>
              <a:t>Até 2007, o Estado de São Paulo somente havia realizado o ajuste na contribuição de 11% sobre o valor </a:t>
            </a:r>
            <a:r>
              <a:rPr lang="pt-BR" sz="2000" b="1" dirty="0" smtClean="0">
                <a:cs typeface="Arial" pitchFamily="34" charset="0"/>
              </a:rPr>
              <a:t>bruto </a:t>
            </a:r>
            <a:r>
              <a:rPr lang="pt-BR" sz="2000" dirty="0" smtClean="0">
                <a:cs typeface="Arial" pitchFamily="34" charset="0"/>
              </a:rPr>
              <a:t>(6</a:t>
            </a:r>
            <a:r>
              <a:rPr lang="pt-BR" sz="2000" dirty="0">
                <a:cs typeface="Arial" pitchFamily="34" charset="0"/>
              </a:rPr>
              <a:t>% para o IPESP e 5% para a </a:t>
            </a:r>
            <a:r>
              <a:rPr lang="pt-BR" sz="2000" dirty="0" err="1" smtClean="0">
                <a:cs typeface="Arial" pitchFamily="34" charset="0"/>
              </a:rPr>
              <a:t>Sefaz</a:t>
            </a:r>
            <a:r>
              <a:rPr lang="pt-BR" sz="2000" dirty="0" smtClean="0">
                <a:cs typeface="Arial" pitchFamily="34" charset="0"/>
              </a:rPr>
              <a:t>) </a:t>
            </a:r>
            <a:r>
              <a:rPr lang="pt-BR" sz="2000" b="1" dirty="0">
                <a:cs typeface="Arial" pitchFamily="34" charset="0"/>
              </a:rPr>
              <a:t>e instituído a contribuição solidária de aposentados e </a:t>
            </a:r>
            <a:r>
              <a:rPr lang="pt-BR" sz="2000" b="1" dirty="0" smtClean="0">
                <a:cs typeface="Arial" pitchFamily="34" charset="0"/>
              </a:rPr>
              <a:t>pensionistas acima do teto </a:t>
            </a:r>
            <a:r>
              <a:rPr lang="pt-BR" sz="2000" dirty="0" smtClean="0">
                <a:cs typeface="Arial" pitchFamily="34" charset="0"/>
              </a:rPr>
              <a:t>(11%)</a:t>
            </a:r>
            <a:endParaRPr lang="pt-BR" sz="2000" dirty="0">
              <a:cs typeface="Arial" pitchFamily="34" charset="0"/>
            </a:endParaRPr>
          </a:p>
          <a:p>
            <a:pPr marL="457200" indent="-457200" algn="just">
              <a:spcBef>
                <a:spcPts val="1200"/>
              </a:spcBef>
              <a:buSzPct val="150000"/>
              <a:buFont typeface="Wingdings" pitchFamily="2" charset="2"/>
              <a:buChar char="ü"/>
            </a:pPr>
            <a:r>
              <a:rPr lang="pt-BR" sz="2000" b="1" dirty="0">
                <a:cs typeface="Arial" pitchFamily="34" charset="0"/>
              </a:rPr>
              <a:t>Após 2007, o Estado de São Paulo aprovou as leis que realizaram mudanças no cálculo das pensões e no rol de </a:t>
            </a:r>
            <a:r>
              <a:rPr lang="pt-BR" sz="2000" b="1" dirty="0" smtClean="0">
                <a:cs typeface="Arial" pitchFamily="34" charset="0"/>
              </a:rPr>
              <a:t>beneficiários, unificou a contribuição para 11% destinada ao órgão </a:t>
            </a:r>
            <a:r>
              <a:rPr lang="pt-BR" sz="2000" b="1" dirty="0">
                <a:cs typeface="Arial" pitchFamily="34" charset="0"/>
              </a:rPr>
              <a:t>gestor único </a:t>
            </a:r>
            <a:r>
              <a:rPr lang="pt-BR" sz="2000" dirty="0">
                <a:cs typeface="Arial" pitchFamily="34" charset="0"/>
              </a:rPr>
              <a:t>(SPPREV</a:t>
            </a:r>
            <a:r>
              <a:rPr lang="pt-BR" sz="2000" dirty="0" smtClean="0">
                <a:cs typeface="Arial" pitchFamily="34" charset="0"/>
              </a:rPr>
              <a:t>) </a:t>
            </a:r>
            <a:r>
              <a:rPr lang="pt-BR" sz="2000" b="1" dirty="0" smtClean="0">
                <a:cs typeface="Arial" pitchFamily="34" charset="0"/>
              </a:rPr>
              <a:t>e manteve o IPESP com outras atribuições</a:t>
            </a:r>
            <a:endParaRPr lang="pt-BR" sz="2000" b="1" dirty="0">
              <a:cs typeface="Arial" pitchFamily="34" charset="0"/>
            </a:endParaRPr>
          </a:p>
        </p:txBody>
      </p:sp>
    </p:spTree>
    <p:extLst>
      <p:ext uri="{BB962C8B-B14F-4D97-AF65-F5344CB8AC3E}">
        <p14:creationId xmlns:p14="http://schemas.microsoft.com/office/powerpoint/2010/main" val="16067552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179512" y="692696"/>
            <a:ext cx="8568952" cy="3742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t-BR" b="1" dirty="0" smtClean="0"/>
              <a:t>RAZÕES PARA MUDAR</a:t>
            </a:r>
            <a:endParaRPr lang="pt-BR" b="1" dirty="0"/>
          </a:p>
        </p:txBody>
      </p:sp>
      <p:pic>
        <p:nvPicPr>
          <p:cNvPr id="2052" name="Picture 4" descr="http://www.homepeace.com/wp-content/uploads/2012/02/another-way_0.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7" y="1556792"/>
            <a:ext cx="6840760" cy="4536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59445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179512" y="750504"/>
            <a:ext cx="8568952" cy="3742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t-BR" b="1" dirty="0" smtClean="0"/>
              <a:t>AGEING SOCIETY</a:t>
            </a:r>
            <a:endParaRPr lang="pt-BR" b="1" dirty="0"/>
          </a:p>
        </p:txBody>
      </p:sp>
      <p:pic>
        <p:nvPicPr>
          <p:cNvPr id="9" name="Picture 6" descr="http://t2.gstatic.com/images?q=tbn:ANd9GcQzMetWD68RSqXQWurF96CbjzkQzBErzLpVxZ4uyqfljKJhXX4gLR6IEdWg"/>
          <p:cNvPicPr>
            <a:picLocks noChangeAspect="1" noChangeArrowheads="1"/>
          </p:cNvPicPr>
          <p:nvPr/>
        </p:nvPicPr>
        <p:blipFill>
          <a:blip r:embed="rId2">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310532" y="1361980"/>
            <a:ext cx="1878549" cy="225426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2" descr="http://lojaderevistas.files.wordpress.com/2011/06/capa-revista-istoe-0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30905" y="1374721"/>
            <a:ext cx="1795478" cy="2361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descr="http://t0.gstatic.com/images?q=tbn:ANd9GcRuLeST6RrKiGWdDULb-rbG1Tpx69p1Ue5bdBV86QWgO4pZDlOxEaE-q58">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85861" y="1340768"/>
            <a:ext cx="1852133" cy="2474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http://jeffreyhill.typepad.com/.a/6a00d8341d417153ef017c322b1793970b-450wi"/>
          <p:cNvPicPr>
            <a:picLocks noChangeAspect="1" noChangeArrowheads="1"/>
          </p:cNvPicPr>
          <p:nvPr/>
        </p:nvPicPr>
        <p:blipFill>
          <a:blip r:embed="rId7" cstate="print">
            <a:extLst>
              <a:ext uri="{BEBA8EAE-BF5A-486C-A8C5-ECC9F3942E4B}">
                <a14:imgProps xmlns:a14="http://schemas.microsoft.com/office/drawing/2010/main">
                  <a14:imgLayer r:embed="rId8">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rot="14851">
            <a:off x="6825547" y="1389094"/>
            <a:ext cx="1917678" cy="242905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 descr="http://t2.gstatic.com/images?q=tbn:ANd9GcRqaCG44QqAR7hNluDkIr5Z9AYaRQ1YnXz9gv1fADu_ov-S-54qV4_-xZGc">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7437">
            <a:off x="4955333" y="3980973"/>
            <a:ext cx="1513186" cy="2053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http://www.blogtecnisa.com.br/wp-content/uploads/2009/04/cartacapital_gerontologia1.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21595725">
            <a:off x="2511147" y="3866366"/>
            <a:ext cx="1813867" cy="2203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descr="http://t3.gstatic.com/images?q=tbn:ANd9GcQOMdrOTpq5cA-_dORbwbqTYlOsFN1XAOy2DJkUB-x7jrZrAwtGXwYaOkU">
            <a:hlinkClick r:id="rId12"/>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13206">
            <a:off x="387346" y="3868544"/>
            <a:ext cx="1724920" cy="227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68336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
          <p:cNvSpPr txBox="1">
            <a:spLocks/>
          </p:cNvSpPr>
          <p:nvPr/>
        </p:nvSpPr>
        <p:spPr>
          <a:xfrm>
            <a:off x="1547664" y="822512"/>
            <a:ext cx="7344816" cy="3742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pt-BR" sz="2800" b="1" dirty="0" smtClean="0"/>
              <a:t>PREVIDÊNCIA x LONGEVIDADE</a:t>
            </a:r>
          </a:p>
        </p:txBody>
      </p:sp>
      <p:sp>
        <p:nvSpPr>
          <p:cNvPr id="4" name="Retângulo 3"/>
          <p:cNvSpPr/>
          <p:nvPr/>
        </p:nvSpPr>
        <p:spPr>
          <a:xfrm>
            <a:off x="346734" y="5233263"/>
            <a:ext cx="7249602" cy="1508105"/>
          </a:xfrm>
          <a:prstGeom prst="rect">
            <a:avLst/>
          </a:prstGeom>
          <a:solidFill>
            <a:srgbClr val="31859C"/>
          </a:solidFill>
        </p:spPr>
        <p:txBody>
          <a:bodyPr wrap="square">
            <a:spAutoFit/>
          </a:bodyPr>
          <a:lstStyle/>
          <a:p>
            <a:pPr algn="r">
              <a:spcBef>
                <a:spcPts val="600"/>
              </a:spcBef>
              <a:spcAft>
                <a:spcPts val="600"/>
              </a:spcAft>
            </a:pPr>
            <a:r>
              <a:rPr lang="pt-BR" b="1" dirty="0" smtClean="0">
                <a:solidFill>
                  <a:schemeClr val="bg1"/>
                </a:solidFill>
              </a:rPr>
              <a:t>Larry </a:t>
            </a:r>
            <a:r>
              <a:rPr lang="pt-BR" b="1" dirty="0" err="1" smtClean="0">
                <a:solidFill>
                  <a:schemeClr val="bg1"/>
                </a:solidFill>
              </a:rPr>
              <a:t>Fink</a:t>
            </a:r>
            <a:endParaRPr lang="pt-BR" b="1" dirty="0" smtClean="0">
              <a:solidFill>
                <a:schemeClr val="bg1"/>
              </a:solidFill>
            </a:endParaRPr>
          </a:p>
          <a:p>
            <a:pPr algn="r">
              <a:spcBef>
                <a:spcPts val="600"/>
              </a:spcBef>
              <a:spcAft>
                <a:spcPts val="600"/>
              </a:spcAft>
              <a:tabLst>
                <a:tab pos="6543675" algn="l"/>
              </a:tabLst>
            </a:pPr>
            <a:r>
              <a:rPr lang="pt-BR" sz="1600" i="1" dirty="0" smtClean="0">
                <a:solidFill>
                  <a:schemeClr val="bg1"/>
                </a:solidFill>
              </a:rPr>
              <a:t>Presidente da </a:t>
            </a:r>
            <a:r>
              <a:rPr lang="pt-BR" sz="1600" b="1" i="1" dirty="0" err="1" smtClean="0">
                <a:solidFill>
                  <a:schemeClr val="bg1"/>
                </a:solidFill>
              </a:rPr>
              <a:t>BlackRock</a:t>
            </a:r>
            <a:r>
              <a:rPr lang="pt-BR" sz="1600" i="1" dirty="0">
                <a:solidFill>
                  <a:schemeClr val="bg1"/>
                </a:solidFill>
              </a:rPr>
              <a:t>, </a:t>
            </a:r>
            <a:r>
              <a:rPr lang="pt-BR" sz="1600" i="1" dirty="0" smtClean="0">
                <a:solidFill>
                  <a:schemeClr val="bg1"/>
                </a:solidFill>
              </a:rPr>
              <a:t>maior </a:t>
            </a:r>
            <a:r>
              <a:rPr lang="pt-BR" sz="1600" i="1" dirty="0">
                <a:solidFill>
                  <a:schemeClr val="bg1"/>
                </a:solidFill>
              </a:rPr>
              <a:t>empresa de administração de investimentos do </a:t>
            </a:r>
            <a:r>
              <a:rPr lang="pt-BR" sz="1600" i="1" dirty="0" smtClean="0">
                <a:solidFill>
                  <a:schemeClr val="bg1"/>
                </a:solidFill>
              </a:rPr>
              <a:t>mundo, cuja atividade </a:t>
            </a:r>
            <a:r>
              <a:rPr lang="pt-BR" sz="1600" i="1" dirty="0">
                <a:solidFill>
                  <a:schemeClr val="bg1"/>
                </a:solidFill>
              </a:rPr>
              <a:t>principal é </a:t>
            </a:r>
            <a:r>
              <a:rPr lang="pt-BR" sz="1600" i="1" dirty="0" smtClean="0">
                <a:solidFill>
                  <a:schemeClr val="bg1"/>
                </a:solidFill>
              </a:rPr>
              <a:t>administrar </a:t>
            </a:r>
            <a:r>
              <a:rPr lang="pt-BR" sz="1600" i="1" dirty="0">
                <a:solidFill>
                  <a:schemeClr val="bg1"/>
                </a:solidFill>
              </a:rPr>
              <a:t>os fundos de pensão de milhões de trabalhadores e aposentados. Estão sob o seu cuidado aplicações no total de 3,9 trilhões de dólares, um valor superior ao PIB da Alemanha.</a:t>
            </a:r>
            <a:endParaRPr lang="en-US" sz="1600" i="1" dirty="0">
              <a:solidFill>
                <a:schemeClr val="bg1"/>
              </a:solidFill>
            </a:endParaRPr>
          </a:p>
        </p:txBody>
      </p:sp>
      <p:sp>
        <p:nvSpPr>
          <p:cNvPr id="5" name="Retângulo 4"/>
          <p:cNvSpPr/>
          <p:nvPr/>
        </p:nvSpPr>
        <p:spPr>
          <a:xfrm>
            <a:off x="346734" y="1340768"/>
            <a:ext cx="8698798" cy="3477875"/>
          </a:xfrm>
          <a:prstGeom prst="rect">
            <a:avLst/>
          </a:prstGeom>
        </p:spPr>
        <p:txBody>
          <a:bodyPr wrap="square">
            <a:spAutoFit/>
          </a:bodyPr>
          <a:lstStyle/>
          <a:p>
            <a:pPr algn="just">
              <a:spcBef>
                <a:spcPts val="600"/>
              </a:spcBef>
              <a:spcAft>
                <a:spcPts val="600"/>
              </a:spcAft>
            </a:pPr>
            <a:r>
              <a:rPr lang="pt-BR" dirty="0" smtClean="0"/>
              <a:t>“A </a:t>
            </a:r>
            <a:r>
              <a:rPr lang="pt-BR" dirty="0"/>
              <a:t>longevidade é uma tendência </a:t>
            </a:r>
            <a:r>
              <a:rPr lang="pt-BR" dirty="0" smtClean="0"/>
              <a:t>incontornável </a:t>
            </a:r>
            <a:r>
              <a:rPr lang="pt-BR" dirty="0"/>
              <a:t>e sobre a qual não se discute o </a:t>
            </a:r>
            <a:r>
              <a:rPr lang="pt-BR" dirty="0" smtClean="0"/>
              <a:t>necessário.”</a:t>
            </a:r>
          </a:p>
          <a:p>
            <a:pPr algn="just">
              <a:spcBef>
                <a:spcPts val="600"/>
              </a:spcBef>
              <a:spcAft>
                <a:spcPts val="600"/>
              </a:spcAft>
            </a:pPr>
            <a:r>
              <a:rPr lang="pt-BR" dirty="0" smtClean="0"/>
              <a:t>“Se </a:t>
            </a:r>
            <a:r>
              <a:rPr lang="pt-BR" dirty="0"/>
              <a:t>não nos prepararmos, e logo, enfrentaremos uma crise duríssima. com grandes implicações políticas. porque muitas pessoas simplesmente não terão os recursos necessários para viver dignamente na velhice</a:t>
            </a:r>
            <a:r>
              <a:rPr lang="pt-BR" dirty="0" smtClean="0"/>
              <a:t>.”</a:t>
            </a:r>
            <a:endParaRPr lang="pt-BR" dirty="0"/>
          </a:p>
          <a:p>
            <a:pPr algn="just">
              <a:spcBef>
                <a:spcPts val="600"/>
              </a:spcBef>
              <a:spcAft>
                <a:spcPts val="600"/>
              </a:spcAft>
            </a:pPr>
            <a:r>
              <a:rPr lang="pt-BR" dirty="0" smtClean="0"/>
              <a:t>“Se </a:t>
            </a:r>
            <a:r>
              <a:rPr lang="pt-BR" dirty="0"/>
              <a:t>as pessoas não começarem a se preocupar quanto antes, nunca terão os recursos necessários</a:t>
            </a:r>
            <a:r>
              <a:rPr lang="pt-BR" dirty="0" smtClean="0"/>
              <a:t>.” </a:t>
            </a:r>
          </a:p>
          <a:p>
            <a:pPr algn="just">
              <a:spcBef>
                <a:spcPts val="600"/>
              </a:spcBef>
              <a:spcAft>
                <a:spcPts val="600"/>
              </a:spcAft>
            </a:pPr>
            <a:r>
              <a:rPr lang="pt-BR" dirty="0" smtClean="0"/>
              <a:t>“Quando </a:t>
            </a:r>
            <a:r>
              <a:rPr lang="pt-BR" dirty="0"/>
              <a:t>a previdência social foi criada nos Estados Unidos, nos anos 30, os trabalhadores se aposentavam aos 62 anos e morriam aos 67</a:t>
            </a:r>
            <a:r>
              <a:rPr lang="pt-BR" dirty="0" smtClean="0"/>
              <a:t>.” </a:t>
            </a:r>
          </a:p>
          <a:p>
            <a:pPr algn="just">
              <a:spcBef>
                <a:spcPts val="600"/>
              </a:spcBef>
              <a:spcAft>
                <a:spcPts val="600"/>
              </a:spcAft>
            </a:pPr>
            <a:r>
              <a:rPr lang="pt-BR" b="1" dirty="0" smtClean="0">
                <a:solidFill>
                  <a:srgbClr val="FF0000"/>
                </a:solidFill>
              </a:rPr>
              <a:t>“Não </a:t>
            </a:r>
            <a:r>
              <a:rPr lang="pt-BR" b="1" dirty="0">
                <a:solidFill>
                  <a:srgbClr val="FF0000"/>
                </a:solidFill>
              </a:rPr>
              <a:t>existe sistema previdenciário no mundo, seja nos Estados Unidos, na China, no Brasil ou na Inglaterra, preparado para enfrentar os custos da longevidade</a:t>
            </a:r>
            <a:r>
              <a:rPr lang="pt-BR" b="1" dirty="0" smtClean="0">
                <a:solidFill>
                  <a:srgbClr val="FF0000"/>
                </a:solidFill>
              </a:rPr>
              <a:t>.”</a:t>
            </a:r>
            <a:endParaRPr lang="pt-BR" b="1" dirty="0">
              <a:solidFill>
                <a:srgbClr val="FF0000"/>
              </a:solidFill>
            </a:endParaRPr>
          </a:p>
        </p:txBody>
      </p:sp>
      <p:pic>
        <p:nvPicPr>
          <p:cNvPr id="3076" name="Picture 4" descr="http://www.pionline.com/storyimage/CO/20090518/PRINTSUB/305189975/V1/0/V1-30518997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1075" y="4923315"/>
            <a:ext cx="1444457" cy="1892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20067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
          <p:cNvSpPr txBox="1">
            <a:spLocks/>
          </p:cNvSpPr>
          <p:nvPr/>
        </p:nvSpPr>
        <p:spPr>
          <a:xfrm>
            <a:off x="1547664" y="822512"/>
            <a:ext cx="7344816" cy="3742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pt-BR" sz="2800" b="1" dirty="0" smtClean="0"/>
              <a:t>EXEMPLO DE PORTUGAL</a:t>
            </a: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286" t="22415" r="41600" b="5853"/>
          <a:stretch/>
        </p:blipFill>
        <p:spPr bwMode="auto">
          <a:xfrm>
            <a:off x="179512" y="1340767"/>
            <a:ext cx="4534084" cy="4677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tângulo 1"/>
          <p:cNvSpPr/>
          <p:nvPr/>
        </p:nvSpPr>
        <p:spPr>
          <a:xfrm>
            <a:off x="5076056" y="1412776"/>
            <a:ext cx="3816424" cy="2585323"/>
          </a:xfrm>
          <a:prstGeom prst="rect">
            <a:avLst/>
          </a:prstGeom>
        </p:spPr>
        <p:txBody>
          <a:bodyPr wrap="square">
            <a:spAutoFit/>
          </a:bodyPr>
          <a:lstStyle/>
          <a:p>
            <a:pPr algn="just"/>
            <a:r>
              <a:rPr lang="pt-BR" dirty="0" smtClean="0"/>
              <a:t>“O </a:t>
            </a:r>
            <a:r>
              <a:rPr lang="pt-BR" dirty="0"/>
              <a:t>próximo orçamento geral do governo português do conservador Pedro Passos Coelho </a:t>
            </a:r>
            <a:r>
              <a:rPr lang="pt-BR" b="1" dirty="0">
                <a:solidFill>
                  <a:srgbClr val="FF0000"/>
                </a:solidFill>
              </a:rPr>
              <a:t>prevê uma </a:t>
            </a:r>
            <a:r>
              <a:rPr lang="pt-BR" b="1" u="sng" dirty="0">
                <a:solidFill>
                  <a:srgbClr val="FF0000"/>
                </a:solidFill>
              </a:rPr>
              <a:t>nova redução no salário</a:t>
            </a:r>
            <a:r>
              <a:rPr lang="pt-BR" b="1" dirty="0">
                <a:solidFill>
                  <a:srgbClr val="FF0000"/>
                </a:solidFill>
              </a:rPr>
              <a:t> dos funcionários públicos, que afetará todos os que ganham mais de 600 euros, mais ou menos </a:t>
            </a:r>
            <a:r>
              <a:rPr lang="pt-BR" b="1" u="sng" dirty="0">
                <a:solidFill>
                  <a:srgbClr val="FF0000"/>
                </a:solidFill>
              </a:rPr>
              <a:t>90% dos 700 mil</a:t>
            </a:r>
            <a:r>
              <a:rPr lang="pt-BR" b="1" dirty="0">
                <a:solidFill>
                  <a:srgbClr val="FF0000"/>
                </a:solidFill>
              </a:rPr>
              <a:t> funcionários públicos de Portugal</a:t>
            </a:r>
            <a:r>
              <a:rPr lang="pt-BR" dirty="0" smtClean="0"/>
              <a:t>.”</a:t>
            </a:r>
          </a:p>
          <a:p>
            <a:pPr algn="just"/>
            <a:endParaRPr lang="pt-BR" dirty="0"/>
          </a:p>
        </p:txBody>
      </p:sp>
      <p:sp>
        <p:nvSpPr>
          <p:cNvPr id="3" name="Retângulo 2"/>
          <p:cNvSpPr/>
          <p:nvPr/>
        </p:nvSpPr>
        <p:spPr>
          <a:xfrm>
            <a:off x="5055230" y="3856980"/>
            <a:ext cx="3981266" cy="2308324"/>
          </a:xfrm>
          <a:prstGeom prst="rect">
            <a:avLst/>
          </a:prstGeom>
        </p:spPr>
        <p:txBody>
          <a:bodyPr wrap="square">
            <a:spAutoFit/>
          </a:bodyPr>
          <a:lstStyle/>
          <a:p>
            <a:pPr algn="just"/>
            <a:r>
              <a:rPr lang="pt-BR" sz="1600" i="1" dirty="0"/>
              <a:t>"Me aposentarei aos 70 anos. Não poderei trabalhar mais. E as aposentadorias estão sendo cortadas. Eu ainda trabalho para que minha aposentadoria fique maior, para que minha vida não sofra demais. Porque, embora não seja especialmente pessimista, sei que isto não vai mudar para melhor, sei que ficaremos assim</a:t>
            </a:r>
            <a:r>
              <a:rPr lang="pt-BR" sz="1600" i="1" dirty="0" smtClean="0"/>
              <a:t>".</a:t>
            </a:r>
          </a:p>
          <a:p>
            <a:pPr algn="r"/>
            <a:r>
              <a:rPr lang="pt-BR" sz="1600" i="1" dirty="0" smtClean="0"/>
              <a:t>Clarisse Afonso, 67 anos</a:t>
            </a:r>
            <a:endParaRPr lang="en-US" sz="1600" i="1" dirty="0"/>
          </a:p>
        </p:txBody>
      </p:sp>
    </p:spTree>
    <p:extLst>
      <p:ext uri="{BB962C8B-B14F-4D97-AF65-F5344CB8AC3E}">
        <p14:creationId xmlns:p14="http://schemas.microsoft.com/office/powerpoint/2010/main" val="140231643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1294</TotalTime>
  <Words>2468</Words>
  <Application>Microsoft Office PowerPoint</Application>
  <PresentationFormat>Apresentação na tela (4:3)</PresentationFormat>
  <Paragraphs>428</Paragraphs>
  <Slides>45</Slides>
  <Notes>3</Notes>
  <HiddenSlides>0</HiddenSlides>
  <MMClips>0</MMClips>
  <ScaleCrop>false</ScaleCrop>
  <HeadingPairs>
    <vt:vector size="4" baseType="variant">
      <vt:variant>
        <vt:lpstr>Tema</vt:lpstr>
      </vt:variant>
      <vt:variant>
        <vt:i4>1</vt:i4>
      </vt:variant>
      <vt:variant>
        <vt:lpstr>Títulos de slides</vt:lpstr>
      </vt:variant>
      <vt:variant>
        <vt:i4>45</vt:i4>
      </vt:variant>
    </vt:vector>
  </HeadingPairs>
  <TitlesOfParts>
    <vt:vector size="46" baseType="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Luiz Fernando M. D. Gomes Carneiro</dc:creator>
  <cp:lastModifiedBy>Carlos Henrique Flory</cp:lastModifiedBy>
  <cp:revision>96</cp:revision>
  <cp:lastPrinted>2014-04-03T16:42:36Z</cp:lastPrinted>
  <dcterms:created xsi:type="dcterms:W3CDTF">2013-07-10T18:36:42Z</dcterms:created>
  <dcterms:modified xsi:type="dcterms:W3CDTF">2014-04-03T16:46:13Z</dcterms:modified>
</cp:coreProperties>
</file>